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4" r:id="rId2"/>
  </p:sldMasterIdLst>
  <p:notesMasterIdLst>
    <p:notesMasterId r:id="rId44"/>
  </p:notesMasterIdLst>
  <p:handoutMasterIdLst>
    <p:handoutMasterId r:id="rId45"/>
  </p:handoutMasterIdLst>
  <p:sldIdLst>
    <p:sldId id="414" r:id="rId3"/>
    <p:sldId id="418" r:id="rId4"/>
    <p:sldId id="257" r:id="rId5"/>
    <p:sldId id="440" r:id="rId6"/>
    <p:sldId id="441" r:id="rId7"/>
    <p:sldId id="442" r:id="rId8"/>
    <p:sldId id="443" r:id="rId9"/>
    <p:sldId id="444" r:id="rId10"/>
    <p:sldId id="445" r:id="rId11"/>
    <p:sldId id="446" r:id="rId12"/>
    <p:sldId id="447" r:id="rId13"/>
    <p:sldId id="448" r:id="rId14"/>
    <p:sldId id="449" r:id="rId15"/>
    <p:sldId id="450" r:id="rId16"/>
    <p:sldId id="451" r:id="rId17"/>
    <p:sldId id="364" r:id="rId18"/>
    <p:sldId id="388" r:id="rId19"/>
    <p:sldId id="421" r:id="rId20"/>
    <p:sldId id="422" r:id="rId21"/>
    <p:sldId id="390" r:id="rId22"/>
    <p:sldId id="391" r:id="rId23"/>
    <p:sldId id="394" r:id="rId24"/>
    <p:sldId id="396" r:id="rId25"/>
    <p:sldId id="397" r:id="rId26"/>
    <p:sldId id="398" r:id="rId27"/>
    <p:sldId id="400" r:id="rId28"/>
    <p:sldId id="439" r:id="rId29"/>
    <p:sldId id="426" r:id="rId30"/>
    <p:sldId id="427" r:id="rId31"/>
    <p:sldId id="428" r:id="rId32"/>
    <p:sldId id="429" r:id="rId33"/>
    <p:sldId id="430" r:id="rId34"/>
    <p:sldId id="432" r:id="rId35"/>
    <p:sldId id="433" r:id="rId36"/>
    <p:sldId id="434" r:id="rId37"/>
    <p:sldId id="435" r:id="rId38"/>
    <p:sldId id="436" r:id="rId39"/>
    <p:sldId id="437" r:id="rId40"/>
    <p:sldId id="413" r:id="rId41"/>
    <p:sldId id="415" r:id="rId42"/>
    <p:sldId id="412" r:id="rId4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85079" autoAdjust="0"/>
  </p:normalViewPr>
  <p:slideViewPr>
    <p:cSldViewPr snapToGrid="0" showGuides="1">
      <p:cViewPr varScale="1">
        <p:scale>
          <a:sx n="92" d="100"/>
          <a:sy n="92" d="100"/>
        </p:scale>
        <p:origin x="84" y="21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00" d="100"/>
          <a:sy n="100" d="100"/>
        </p:scale>
        <p:origin x="3570" y="-4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E6202E7-5736-44AB-A5B8-39715BB37474}" type="datetimeFigureOut">
              <a:rPr lang="en-AU" smtClean="0"/>
              <a:t>25/11/2020</a:t>
            </a:fld>
            <a:endParaRPr lang="en-AU"/>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A154252-433F-4B9B-A632-824F25246209}" type="slidenum">
              <a:rPr lang="en-AU" smtClean="0"/>
              <a:t>‹#›</a:t>
            </a:fld>
            <a:endParaRPr lang="en-AU"/>
          </a:p>
        </p:txBody>
      </p:sp>
    </p:spTree>
    <p:extLst>
      <p:ext uri="{BB962C8B-B14F-4D97-AF65-F5344CB8AC3E}">
        <p14:creationId xmlns:p14="http://schemas.microsoft.com/office/powerpoint/2010/main" val="3732157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FAD0CBC-2C98-44F9-A683-05E209A767FB}" type="datetimeFigureOut">
              <a:rPr lang="en-AU" smtClean="0"/>
              <a:t>25/11/2020</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E76C03F-22F6-4E7A-BD9C-D0DC9F5ECC79}" type="slidenum">
              <a:rPr lang="en-AU" smtClean="0"/>
              <a:t>‹#›</a:t>
            </a:fld>
            <a:endParaRPr lang="en-AU"/>
          </a:p>
        </p:txBody>
      </p:sp>
    </p:spTree>
    <p:extLst>
      <p:ext uri="{BB962C8B-B14F-4D97-AF65-F5344CB8AC3E}">
        <p14:creationId xmlns:p14="http://schemas.microsoft.com/office/powerpoint/2010/main" val="403767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1</a:t>
            </a:fld>
            <a:endParaRPr lang="en-AU"/>
          </a:p>
        </p:txBody>
      </p:sp>
    </p:spTree>
    <p:extLst>
      <p:ext uri="{BB962C8B-B14F-4D97-AF65-F5344CB8AC3E}">
        <p14:creationId xmlns:p14="http://schemas.microsoft.com/office/powerpoint/2010/main" val="3021999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10</a:t>
            </a:fld>
            <a:endParaRPr lang="en-AU"/>
          </a:p>
        </p:txBody>
      </p:sp>
    </p:spTree>
    <p:extLst>
      <p:ext uri="{BB962C8B-B14F-4D97-AF65-F5344CB8AC3E}">
        <p14:creationId xmlns:p14="http://schemas.microsoft.com/office/powerpoint/2010/main" val="128255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11</a:t>
            </a:fld>
            <a:endParaRPr lang="en-AU"/>
          </a:p>
        </p:txBody>
      </p:sp>
    </p:spTree>
    <p:extLst>
      <p:ext uri="{BB962C8B-B14F-4D97-AF65-F5344CB8AC3E}">
        <p14:creationId xmlns:p14="http://schemas.microsoft.com/office/powerpoint/2010/main" val="3076773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12</a:t>
            </a:fld>
            <a:endParaRPr lang="en-AU"/>
          </a:p>
        </p:txBody>
      </p:sp>
    </p:spTree>
    <p:extLst>
      <p:ext uri="{BB962C8B-B14F-4D97-AF65-F5344CB8AC3E}">
        <p14:creationId xmlns:p14="http://schemas.microsoft.com/office/powerpoint/2010/main" val="1476647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6713" y="4777194"/>
            <a:ext cx="5838687" cy="4476136"/>
          </a:xfrm>
        </p:spPr>
        <p:txBody>
          <a:bodyPr/>
          <a:lstStyle/>
          <a:p>
            <a:pPr lvl="0"/>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13</a:t>
            </a:fld>
            <a:endParaRPr lang="en-AU" dirty="0"/>
          </a:p>
        </p:txBody>
      </p:sp>
    </p:spTree>
    <p:extLst>
      <p:ext uri="{BB962C8B-B14F-4D97-AF65-F5344CB8AC3E}">
        <p14:creationId xmlns:p14="http://schemas.microsoft.com/office/powerpoint/2010/main" val="3640585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14</a:t>
            </a:fld>
            <a:endParaRPr lang="en-AU"/>
          </a:p>
        </p:txBody>
      </p:sp>
    </p:spTree>
    <p:extLst>
      <p:ext uri="{BB962C8B-B14F-4D97-AF65-F5344CB8AC3E}">
        <p14:creationId xmlns:p14="http://schemas.microsoft.com/office/powerpoint/2010/main" val="2629456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777194"/>
            <a:ext cx="5953125" cy="3908614"/>
          </a:xfrm>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DE76C03F-22F6-4E7A-BD9C-D0DC9F5ECC79}" type="slidenum">
              <a:rPr lang="en-AU" smtClean="0"/>
              <a:t>15</a:t>
            </a:fld>
            <a:endParaRPr lang="en-AU" dirty="0"/>
          </a:p>
        </p:txBody>
      </p:sp>
    </p:spTree>
    <p:extLst>
      <p:ext uri="{BB962C8B-B14F-4D97-AF65-F5344CB8AC3E}">
        <p14:creationId xmlns:p14="http://schemas.microsoft.com/office/powerpoint/2010/main" val="2952289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E76C03F-22F6-4E7A-BD9C-D0DC9F5ECC79}" type="slidenum">
              <a:rPr lang="en-AU" smtClean="0"/>
              <a:t>16</a:t>
            </a:fld>
            <a:endParaRPr lang="en-AU" dirty="0"/>
          </a:p>
        </p:txBody>
      </p:sp>
    </p:spTree>
    <p:extLst>
      <p:ext uri="{BB962C8B-B14F-4D97-AF65-F5344CB8AC3E}">
        <p14:creationId xmlns:p14="http://schemas.microsoft.com/office/powerpoint/2010/main" val="1649713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4777194"/>
            <a:ext cx="6276109" cy="4938306"/>
          </a:xfrm>
        </p:spPr>
        <p:txBody>
          <a:bodyPr/>
          <a:lstStyle/>
          <a:p>
            <a:pPr marL="0" marR="0" lvl="0" indent="0" algn="l" defTabSz="914400" rtl="0" eaLnBrk="1" fontAlgn="auto" latinLnBrk="0" hangingPunct="1">
              <a:spcBef>
                <a:spcPts val="60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17</a:t>
            </a:fld>
            <a:endParaRPr lang="en-AU" dirty="0"/>
          </a:p>
        </p:txBody>
      </p:sp>
    </p:spTree>
    <p:extLst>
      <p:ext uri="{BB962C8B-B14F-4D97-AF65-F5344CB8AC3E}">
        <p14:creationId xmlns:p14="http://schemas.microsoft.com/office/powerpoint/2010/main" val="3970787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DE76C03F-22F6-4E7A-BD9C-D0DC9F5ECC79}" type="slidenum">
              <a:rPr lang="en-AU" smtClean="0"/>
              <a:t>18</a:t>
            </a:fld>
            <a:endParaRPr lang="en-AU" dirty="0"/>
          </a:p>
        </p:txBody>
      </p:sp>
    </p:spTree>
    <p:extLst>
      <p:ext uri="{BB962C8B-B14F-4D97-AF65-F5344CB8AC3E}">
        <p14:creationId xmlns:p14="http://schemas.microsoft.com/office/powerpoint/2010/main" val="2878764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8672" y="4906403"/>
            <a:ext cx="5438140" cy="3908614"/>
          </a:xfrm>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19</a:t>
            </a:fld>
            <a:endParaRPr lang="en-AU" dirty="0"/>
          </a:p>
        </p:txBody>
      </p:sp>
    </p:spTree>
    <p:extLst>
      <p:ext uri="{BB962C8B-B14F-4D97-AF65-F5344CB8AC3E}">
        <p14:creationId xmlns:p14="http://schemas.microsoft.com/office/powerpoint/2010/main" val="71146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E76C03F-22F6-4E7A-BD9C-D0DC9F5ECC79}" type="slidenum">
              <a:rPr lang="en-AU" smtClean="0"/>
              <a:t>2</a:t>
            </a:fld>
            <a:endParaRPr lang="en-AU"/>
          </a:p>
        </p:txBody>
      </p:sp>
    </p:spTree>
    <p:extLst>
      <p:ext uri="{BB962C8B-B14F-4D97-AF65-F5344CB8AC3E}">
        <p14:creationId xmlns:p14="http://schemas.microsoft.com/office/powerpoint/2010/main" val="1146428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20</a:t>
            </a:fld>
            <a:endParaRPr lang="en-AU" dirty="0"/>
          </a:p>
        </p:txBody>
      </p:sp>
    </p:spTree>
    <p:extLst>
      <p:ext uri="{BB962C8B-B14F-4D97-AF65-F5344CB8AC3E}">
        <p14:creationId xmlns:p14="http://schemas.microsoft.com/office/powerpoint/2010/main" val="2894818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21</a:t>
            </a:fld>
            <a:endParaRPr lang="en-AU" dirty="0"/>
          </a:p>
        </p:txBody>
      </p:sp>
    </p:spTree>
    <p:extLst>
      <p:ext uri="{BB962C8B-B14F-4D97-AF65-F5344CB8AC3E}">
        <p14:creationId xmlns:p14="http://schemas.microsoft.com/office/powerpoint/2010/main" val="1744502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408370"/>
          </a:xfrm>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22</a:t>
            </a:fld>
            <a:endParaRPr lang="en-AU" dirty="0"/>
          </a:p>
        </p:txBody>
      </p:sp>
    </p:spTree>
    <p:extLst>
      <p:ext uri="{BB962C8B-B14F-4D97-AF65-F5344CB8AC3E}">
        <p14:creationId xmlns:p14="http://schemas.microsoft.com/office/powerpoint/2010/main" val="452982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smtClean="0"/>
          </a:p>
        </p:txBody>
      </p:sp>
      <p:sp>
        <p:nvSpPr>
          <p:cNvPr id="4" name="Slide Number Placeholder 3"/>
          <p:cNvSpPr>
            <a:spLocks noGrp="1"/>
          </p:cNvSpPr>
          <p:nvPr>
            <p:ph type="sldNum" sz="quarter" idx="10"/>
          </p:nvPr>
        </p:nvSpPr>
        <p:spPr/>
        <p:txBody>
          <a:bodyPr/>
          <a:lstStyle/>
          <a:p>
            <a:fld id="{DE76C03F-22F6-4E7A-BD9C-D0DC9F5ECC79}" type="slidenum">
              <a:rPr lang="en-AU" smtClean="0"/>
              <a:t>23</a:t>
            </a:fld>
            <a:endParaRPr lang="en-AU" dirty="0"/>
          </a:p>
        </p:txBody>
      </p:sp>
    </p:spTree>
    <p:extLst>
      <p:ext uri="{BB962C8B-B14F-4D97-AF65-F5344CB8AC3E}">
        <p14:creationId xmlns:p14="http://schemas.microsoft.com/office/powerpoint/2010/main" val="83339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24</a:t>
            </a:fld>
            <a:endParaRPr lang="en-AU" dirty="0"/>
          </a:p>
        </p:txBody>
      </p:sp>
    </p:spTree>
    <p:extLst>
      <p:ext uri="{BB962C8B-B14F-4D97-AF65-F5344CB8AC3E}">
        <p14:creationId xmlns:p14="http://schemas.microsoft.com/office/powerpoint/2010/main" val="109768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6616" y="4753340"/>
            <a:ext cx="5234327" cy="3908614"/>
          </a:xfrm>
        </p:spPr>
        <p:txBody>
          <a:bodyPr/>
          <a:lstStyle/>
          <a:p>
            <a:r>
              <a:rPr lang="en-AU" dirty="0" smtClean="0"/>
              <a:t>At</a:t>
            </a:r>
            <a:r>
              <a:rPr lang="en-AU" baseline="0" dirty="0" smtClean="0"/>
              <a:t> end of this slide, explain that there will be time for questions after the Complaints and </a:t>
            </a:r>
            <a:r>
              <a:rPr lang="en-AU" baseline="0" smtClean="0"/>
              <a:t>Reportable Incidents </a:t>
            </a:r>
            <a:r>
              <a:rPr lang="en-AU" baseline="0" dirty="0" smtClean="0"/>
              <a:t>presentation.</a:t>
            </a:r>
            <a:endParaRPr lang="en-AU" dirty="0" smtClean="0"/>
          </a:p>
          <a:p>
            <a:endParaRPr lang="en-AU" dirty="0"/>
          </a:p>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25</a:t>
            </a:fld>
            <a:endParaRPr lang="en-AU" dirty="0"/>
          </a:p>
        </p:txBody>
      </p:sp>
    </p:spTree>
    <p:extLst>
      <p:ext uri="{BB962C8B-B14F-4D97-AF65-F5344CB8AC3E}">
        <p14:creationId xmlns:p14="http://schemas.microsoft.com/office/powerpoint/2010/main" val="21793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26</a:t>
            </a:fld>
            <a:endParaRPr lang="en-AU" dirty="0"/>
          </a:p>
        </p:txBody>
      </p:sp>
    </p:spTree>
    <p:extLst>
      <p:ext uri="{BB962C8B-B14F-4D97-AF65-F5344CB8AC3E}">
        <p14:creationId xmlns:p14="http://schemas.microsoft.com/office/powerpoint/2010/main" val="1048774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b="0" dirty="0" smtClean="0"/>
          </a:p>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27</a:t>
            </a:fld>
            <a:endParaRPr lang="en-AU"/>
          </a:p>
        </p:txBody>
      </p:sp>
    </p:spTree>
    <p:extLst>
      <p:ext uri="{BB962C8B-B14F-4D97-AF65-F5344CB8AC3E}">
        <p14:creationId xmlns:p14="http://schemas.microsoft.com/office/powerpoint/2010/main" val="860329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nSpc>
                <a:spcPct val="120000"/>
              </a:lnSpc>
            </a:pPr>
            <a:endParaRPr lang="en-AU" sz="900" dirty="0" smtClean="0"/>
          </a:p>
        </p:txBody>
      </p:sp>
      <p:sp>
        <p:nvSpPr>
          <p:cNvPr id="4" name="Slide Number Placeholder 3"/>
          <p:cNvSpPr>
            <a:spLocks noGrp="1"/>
          </p:cNvSpPr>
          <p:nvPr>
            <p:ph type="sldNum" sz="quarter" idx="10"/>
          </p:nvPr>
        </p:nvSpPr>
        <p:spPr/>
        <p:txBody>
          <a:bodyPr/>
          <a:lstStyle/>
          <a:p>
            <a:fld id="{DE76C03F-22F6-4E7A-BD9C-D0DC9F5ECC79}" type="slidenum">
              <a:rPr lang="en-AU" smtClean="0"/>
              <a:t>28</a:t>
            </a:fld>
            <a:endParaRPr lang="en-AU" dirty="0"/>
          </a:p>
        </p:txBody>
      </p:sp>
    </p:spTree>
    <p:extLst>
      <p:ext uri="{BB962C8B-B14F-4D97-AF65-F5344CB8AC3E}">
        <p14:creationId xmlns:p14="http://schemas.microsoft.com/office/powerpoint/2010/main" val="3995084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29</a:t>
            </a:fld>
            <a:endParaRPr lang="en-AU" dirty="0"/>
          </a:p>
        </p:txBody>
      </p:sp>
    </p:spTree>
    <p:extLst>
      <p:ext uri="{BB962C8B-B14F-4D97-AF65-F5344CB8AC3E}">
        <p14:creationId xmlns:p14="http://schemas.microsoft.com/office/powerpoint/2010/main" val="1019187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a:t>
            </a:fld>
            <a:endParaRPr lang="en-AU"/>
          </a:p>
        </p:txBody>
      </p:sp>
    </p:spTree>
    <p:extLst>
      <p:ext uri="{BB962C8B-B14F-4D97-AF65-F5344CB8AC3E}">
        <p14:creationId xmlns:p14="http://schemas.microsoft.com/office/powerpoint/2010/main" val="1057309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30</a:t>
            </a:fld>
            <a:endParaRPr lang="en-AU" dirty="0"/>
          </a:p>
        </p:txBody>
      </p:sp>
    </p:spTree>
    <p:extLst>
      <p:ext uri="{BB962C8B-B14F-4D97-AF65-F5344CB8AC3E}">
        <p14:creationId xmlns:p14="http://schemas.microsoft.com/office/powerpoint/2010/main" val="766868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31</a:t>
            </a:fld>
            <a:endParaRPr lang="en-AU" dirty="0"/>
          </a:p>
        </p:txBody>
      </p:sp>
    </p:spTree>
    <p:extLst>
      <p:ext uri="{BB962C8B-B14F-4D97-AF65-F5344CB8AC3E}">
        <p14:creationId xmlns:p14="http://schemas.microsoft.com/office/powerpoint/2010/main" val="3508533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DE76C03F-22F6-4E7A-BD9C-D0DC9F5ECC79}" type="slidenum">
              <a:rPr lang="en-AU" smtClean="0"/>
              <a:t>32</a:t>
            </a:fld>
            <a:endParaRPr lang="en-AU" dirty="0"/>
          </a:p>
        </p:txBody>
      </p:sp>
    </p:spTree>
    <p:extLst>
      <p:ext uri="{BB962C8B-B14F-4D97-AF65-F5344CB8AC3E}">
        <p14:creationId xmlns:p14="http://schemas.microsoft.com/office/powerpoint/2010/main" val="1664791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smtClean="0"/>
          </a:p>
          <a:p>
            <a:endParaRPr lang="en-AU" b="0" dirty="0" smtClean="0"/>
          </a:p>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33</a:t>
            </a:fld>
            <a:endParaRPr lang="en-AU"/>
          </a:p>
        </p:txBody>
      </p:sp>
    </p:spTree>
    <p:extLst>
      <p:ext uri="{BB962C8B-B14F-4D97-AF65-F5344CB8AC3E}">
        <p14:creationId xmlns:p14="http://schemas.microsoft.com/office/powerpoint/2010/main" val="1689447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34</a:t>
            </a:fld>
            <a:endParaRPr lang="en-AU" dirty="0"/>
          </a:p>
        </p:txBody>
      </p:sp>
    </p:spTree>
    <p:extLst>
      <p:ext uri="{BB962C8B-B14F-4D97-AF65-F5344CB8AC3E}">
        <p14:creationId xmlns:p14="http://schemas.microsoft.com/office/powerpoint/2010/main" val="1637152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35</a:t>
            </a:fld>
            <a:endParaRPr lang="en-AU" dirty="0"/>
          </a:p>
        </p:txBody>
      </p:sp>
    </p:spTree>
    <p:extLst>
      <p:ext uri="{BB962C8B-B14F-4D97-AF65-F5344CB8AC3E}">
        <p14:creationId xmlns:p14="http://schemas.microsoft.com/office/powerpoint/2010/main" val="1366291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1241425"/>
            <a:ext cx="5953125" cy="3349625"/>
          </a:xfrm>
        </p:spPr>
      </p:sp>
      <p:sp>
        <p:nvSpPr>
          <p:cNvPr id="3" name="Notes Placeholder 2"/>
          <p:cNvSpPr>
            <a:spLocks noGrp="1"/>
          </p:cNvSpPr>
          <p:nvPr>
            <p:ph type="body" idx="1"/>
          </p:nvPr>
        </p:nvSpPr>
        <p:spPr/>
        <p:txBody>
          <a:bodyPr/>
          <a:lstStyle/>
          <a:p>
            <a:pPr>
              <a:lnSpc>
                <a:spcPct val="120000"/>
              </a:lnSpc>
            </a:pPr>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36</a:t>
            </a:fld>
            <a:endParaRPr lang="en-AU" dirty="0"/>
          </a:p>
        </p:txBody>
      </p:sp>
    </p:spTree>
    <p:extLst>
      <p:ext uri="{BB962C8B-B14F-4D97-AF65-F5344CB8AC3E}">
        <p14:creationId xmlns:p14="http://schemas.microsoft.com/office/powerpoint/2010/main" val="8909903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37</a:t>
            </a:fld>
            <a:endParaRPr lang="en-AU" dirty="0"/>
          </a:p>
        </p:txBody>
      </p:sp>
    </p:spTree>
    <p:extLst>
      <p:ext uri="{BB962C8B-B14F-4D97-AF65-F5344CB8AC3E}">
        <p14:creationId xmlns:p14="http://schemas.microsoft.com/office/powerpoint/2010/main" val="840073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38</a:t>
            </a:fld>
            <a:endParaRPr lang="en-AU" dirty="0"/>
          </a:p>
        </p:txBody>
      </p:sp>
    </p:spTree>
    <p:extLst>
      <p:ext uri="{BB962C8B-B14F-4D97-AF65-F5344CB8AC3E}">
        <p14:creationId xmlns:p14="http://schemas.microsoft.com/office/powerpoint/2010/main" val="2433580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26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DE76C03F-22F6-4E7A-BD9C-D0DC9F5ECC79}" type="slidenum">
              <a:rPr lang="en-AU" smtClean="0"/>
              <a:t>4</a:t>
            </a:fld>
            <a:endParaRPr lang="en-AU"/>
          </a:p>
        </p:txBody>
      </p:sp>
    </p:spTree>
    <p:extLst>
      <p:ext uri="{BB962C8B-B14F-4D97-AF65-F5344CB8AC3E}">
        <p14:creationId xmlns:p14="http://schemas.microsoft.com/office/powerpoint/2010/main" val="12573523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40</a:t>
            </a:fld>
            <a:endParaRPr lang="en-AU" dirty="0"/>
          </a:p>
        </p:txBody>
      </p:sp>
    </p:spTree>
    <p:extLst>
      <p:ext uri="{BB962C8B-B14F-4D97-AF65-F5344CB8AC3E}">
        <p14:creationId xmlns:p14="http://schemas.microsoft.com/office/powerpoint/2010/main" val="675136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41</a:t>
            </a:fld>
            <a:endParaRPr lang="en-AU" dirty="0"/>
          </a:p>
        </p:txBody>
      </p:sp>
    </p:spTree>
    <p:extLst>
      <p:ext uri="{BB962C8B-B14F-4D97-AF65-F5344CB8AC3E}">
        <p14:creationId xmlns:p14="http://schemas.microsoft.com/office/powerpoint/2010/main" val="2455188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5</a:t>
            </a:fld>
            <a:endParaRPr lang="en-AU"/>
          </a:p>
        </p:txBody>
      </p:sp>
    </p:spTree>
    <p:extLst>
      <p:ext uri="{BB962C8B-B14F-4D97-AF65-F5344CB8AC3E}">
        <p14:creationId xmlns:p14="http://schemas.microsoft.com/office/powerpoint/2010/main" val="60955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DE76C03F-22F6-4E7A-BD9C-D0DC9F5ECC79}" type="slidenum">
              <a:rPr lang="en-AU" smtClean="0"/>
              <a:t>6</a:t>
            </a:fld>
            <a:endParaRPr lang="en-AU"/>
          </a:p>
        </p:txBody>
      </p:sp>
    </p:spTree>
    <p:extLst>
      <p:ext uri="{BB962C8B-B14F-4D97-AF65-F5344CB8AC3E}">
        <p14:creationId xmlns:p14="http://schemas.microsoft.com/office/powerpoint/2010/main" val="1153774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DE76C03F-22F6-4E7A-BD9C-D0DC9F5ECC79}" type="slidenum">
              <a:rPr lang="en-AU" smtClean="0"/>
              <a:t>7</a:t>
            </a:fld>
            <a:endParaRPr lang="en-AU"/>
          </a:p>
        </p:txBody>
      </p:sp>
    </p:spTree>
    <p:extLst>
      <p:ext uri="{BB962C8B-B14F-4D97-AF65-F5344CB8AC3E}">
        <p14:creationId xmlns:p14="http://schemas.microsoft.com/office/powerpoint/2010/main" val="21971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4591051"/>
            <a:ext cx="5953125" cy="5181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6C03F-22F6-4E7A-BD9C-D0DC9F5ECC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905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E76C03F-22F6-4E7A-BD9C-D0DC9F5ECC79}" type="slidenum">
              <a:rPr lang="en-AU" smtClean="0"/>
              <a:t>9</a:t>
            </a:fld>
            <a:endParaRPr lang="en-AU"/>
          </a:p>
        </p:txBody>
      </p:sp>
    </p:spTree>
    <p:extLst>
      <p:ext uri="{BB962C8B-B14F-4D97-AF65-F5344CB8AC3E}">
        <p14:creationId xmlns:p14="http://schemas.microsoft.com/office/powerpoint/2010/main" val="858476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7092000" y="2052000"/>
            <a:ext cx="4608000" cy="2736000"/>
          </a:xfrm>
        </p:spPr>
        <p:txBody>
          <a:bodyPr anchor="ctr" anchorCtr="0">
            <a:normAutofit/>
          </a:bodyPr>
          <a:lstStyle>
            <a:lvl1pPr algn="l">
              <a:lnSpc>
                <a:spcPts val="5000"/>
              </a:lnSpc>
              <a:defRPr sz="44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7344000" y="4788000"/>
            <a:ext cx="4356000"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7343775" y="5508000"/>
            <a:ext cx="4356100" cy="648000"/>
          </a:xfrm>
        </p:spPr>
        <p:txBody>
          <a:bodyPr>
            <a:normAutofit/>
          </a:bodyPr>
          <a:lstStyle>
            <a:lvl1pPr>
              <a:lnSpc>
                <a:spcPts val="2000"/>
              </a:lnSpc>
              <a:defRPr sz="1400" b="0"/>
            </a:lvl1pPr>
          </a:lstStyle>
          <a:p>
            <a:pPr lvl="0"/>
            <a:r>
              <a:rPr lang="en-US" dirty="0"/>
              <a:t>Edit Master text styles</a:t>
            </a:r>
            <a:endParaRPr lang="en-AU" dirty="0"/>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684000"/>
            <a:ext cx="6588000" cy="5490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699A772B-2CDC-4682-B1BD-180B32FCD9B5}"/>
              </a:ext>
            </a:extLst>
          </p:cNvPr>
          <p:cNvSpPr>
            <a:spLocks noGrp="1"/>
          </p:cNvSpPr>
          <p:nvPr>
            <p:ph type="pic" sz="quarter" idx="14"/>
          </p:nvPr>
        </p:nvSpPr>
        <p:spPr>
          <a:xfrm>
            <a:off x="252000" y="252000"/>
            <a:ext cx="5832000" cy="6354000"/>
          </a:xfrm>
        </p:spPr>
        <p:txBody>
          <a:bodyPr/>
          <a:lstStyle/>
          <a:p>
            <a:endParaRPr lang="en-AU"/>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7092000" y="4788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3775" y="590976"/>
            <a:ext cx="3575311" cy="1109474"/>
          </a:xfrm>
          <a:prstGeom prst="rect">
            <a:avLst/>
          </a:prstGeom>
        </p:spPr>
      </p:pic>
    </p:spTree>
    <p:extLst>
      <p:ext uri="{BB962C8B-B14F-4D97-AF65-F5344CB8AC3E}">
        <p14:creationId xmlns:p14="http://schemas.microsoft.com/office/powerpoint/2010/main" val="1790191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7092000" y="2052000"/>
            <a:ext cx="4608000" cy="2736000"/>
          </a:xfrm>
        </p:spPr>
        <p:txBody>
          <a:bodyPr anchor="ctr" anchorCtr="0">
            <a:normAutofit/>
          </a:bodyPr>
          <a:lstStyle>
            <a:lvl1pPr algn="l">
              <a:lnSpc>
                <a:spcPts val="5000"/>
              </a:lnSpc>
              <a:defRPr sz="44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7344000" y="4788000"/>
            <a:ext cx="4356000"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7343775" y="5508000"/>
            <a:ext cx="4356100" cy="648000"/>
          </a:xfrm>
        </p:spPr>
        <p:txBody>
          <a:bodyPr>
            <a:normAutofit/>
          </a:bodyPr>
          <a:lstStyle>
            <a:lvl1pPr>
              <a:lnSpc>
                <a:spcPts val="2000"/>
              </a:lnSpc>
              <a:defRPr sz="1400" b="0"/>
            </a:lvl1pPr>
          </a:lstStyle>
          <a:p>
            <a:pPr lvl="0"/>
            <a:r>
              <a:rPr lang="en-US" dirty="0"/>
              <a:t>Edit Master text styles</a:t>
            </a:r>
            <a:endParaRPr lang="en-AU" dirty="0"/>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684000"/>
            <a:ext cx="6588000" cy="5490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699A772B-2CDC-4682-B1BD-180B32FCD9B5}"/>
              </a:ext>
            </a:extLst>
          </p:cNvPr>
          <p:cNvSpPr>
            <a:spLocks noGrp="1"/>
          </p:cNvSpPr>
          <p:nvPr>
            <p:ph type="pic" sz="quarter" idx="14"/>
          </p:nvPr>
        </p:nvSpPr>
        <p:spPr>
          <a:xfrm>
            <a:off x="252000" y="252000"/>
            <a:ext cx="5832000" cy="6354000"/>
          </a:xfrm>
        </p:spPr>
        <p:txBody>
          <a:bodyPr/>
          <a:lstStyle/>
          <a:p>
            <a:endParaRPr lang="en-AU"/>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7092000" y="4788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3775" y="590976"/>
            <a:ext cx="3575311" cy="1109474"/>
          </a:xfrm>
          <a:prstGeom prst="rect">
            <a:avLst/>
          </a:prstGeom>
        </p:spPr>
      </p:pic>
    </p:spTree>
    <p:extLst>
      <p:ext uri="{BB962C8B-B14F-4D97-AF65-F5344CB8AC3E}">
        <p14:creationId xmlns:p14="http://schemas.microsoft.com/office/powerpoint/2010/main" val="283500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982663" y="2052000"/>
            <a:ext cx="8475662" cy="2736000"/>
          </a:xfrm>
        </p:spPr>
        <p:txBody>
          <a:bodyPr anchor="ctr" anchorCtr="0">
            <a:normAutofit/>
          </a:bodyPr>
          <a:lstStyle>
            <a:lvl1pPr algn="l">
              <a:lnSpc>
                <a:spcPts val="6800"/>
              </a:lnSpc>
              <a:defRPr sz="60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1234663" y="4788000"/>
            <a:ext cx="8223698"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1234437" y="5508000"/>
            <a:ext cx="8223887" cy="648000"/>
          </a:xfrm>
        </p:spPr>
        <p:txBody>
          <a:bodyPr>
            <a:normAutofit/>
          </a:bodyPr>
          <a:lstStyle>
            <a:lvl1pPr>
              <a:lnSpc>
                <a:spcPts val="2000"/>
              </a:lnSpc>
              <a:defRPr sz="1400" b="0"/>
            </a:lvl1pPr>
          </a:lstStyle>
          <a:p>
            <a:pPr lvl="0"/>
            <a:r>
              <a:rPr lang="en-US" dirty="0"/>
              <a:t>Edit Master text styles</a:t>
            </a:r>
            <a:endParaRPr lang="en-AU" dirty="0"/>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1368000"/>
            <a:ext cx="504000" cy="4788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982663" y="4824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88526050-A2DF-4DB7-B9CF-16B43098F230}"/>
              </a:ext>
            </a:extLst>
          </p:cNvPr>
          <p:cNvSpPr/>
          <p:nvPr userDrawn="1"/>
        </p:nvSpPr>
        <p:spPr>
          <a:xfrm>
            <a:off x="10140000" y="1368000"/>
            <a:ext cx="2052000" cy="4788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663" y="582526"/>
            <a:ext cx="3575311" cy="1109474"/>
          </a:xfrm>
          <a:prstGeom prst="rect">
            <a:avLst/>
          </a:prstGeom>
        </p:spPr>
      </p:pic>
    </p:spTree>
    <p:extLst>
      <p:ext uri="{BB962C8B-B14F-4D97-AF65-F5344CB8AC3E}">
        <p14:creationId xmlns:p14="http://schemas.microsoft.com/office/powerpoint/2010/main" val="1656371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3A4C72-35F1-4FD8-97EE-9C874F6EC62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982663" y="2052000"/>
            <a:ext cx="8475662" cy="2736000"/>
          </a:xfrm>
        </p:spPr>
        <p:txBody>
          <a:bodyPr anchor="ctr" anchorCtr="0">
            <a:normAutofit/>
          </a:bodyPr>
          <a:lstStyle>
            <a:lvl1pPr algn="l">
              <a:lnSpc>
                <a:spcPts val="8000"/>
              </a:lnSpc>
              <a:defRPr sz="6000">
                <a:solidFill>
                  <a:schemeClr val="bg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1234663" y="4788000"/>
            <a:ext cx="8223698" cy="648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1234437" y="5508000"/>
            <a:ext cx="8223887" cy="648000"/>
          </a:xfrm>
        </p:spPr>
        <p:txBody>
          <a:bodyPr>
            <a:normAutofit/>
          </a:bodyPr>
          <a:lstStyle>
            <a:lvl1pPr>
              <a:lnSpc>
                <a:spcPts val="2000"/>
              </a:lnSpc>
              <a:defRPr sz="1400" b="0">
                <a:solidFill>
                  <a:schemeClr val="bg1"/>
                </a:solidFill>
              </a:defRPr>
            </a:lvl1pPr>
          </a:lstStyle>
          <a:p>
            <a:pPr lvl="0"/>
            <a:r>
              <a:rPr lang="en-US" dirty="0"/>
              <a:t>Edit Master text styles</a:t>
            </a:r>
            <a:endParaRPr lang="en-AU" dirty="0"/>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1368000"/>
            <a:ext cx="504000" cy="47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982663" y="4824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88526050-A2DF-4DB7-B9CF-16B43098F230}"/>
              </a:ext>
            </a:extLst>
          </p:cNvPr>
          <p:cNvSpPr/>
          <p:nvPr userDrawn="1"/>
        </p:nvSpPr>
        <p:spPr>
          <a:xfrm>
            <a:off x="10140000" y="1368000"/>
            <a:ext cx="2052000" cy="47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639" y="569040"/>
            <a:ext cx="3389244" cy="1052632"/>
          </a:xfrm>
          <a:prstGeom prst="rect">
            <a:avLst/>
          </a:prstGeom>
        </p:spPr>
      </p:pic>
    </p:spTree>
    <p:extLst>
      <p:ext uri="{BB962C8B-B14F-4D97-AF65-F5344CB8AC3E}">
        <p14:creationId xmlns:p14="http://schemas.microsoft.com/office/powerpoint/2010/main" val="3215174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992-88C8-4528-B927-4B9DA5D16420}"/>
              </a:ext>
            </a:extLst>
          </p:cNvPr>
          <p:cNvSpPr>
            <a:spLocks noGrp="1"/>
          </p:cNvSpPr>
          <p:nvPr>
            <p:ph type="title"/>
          </p:nvPr>
        </p:nvSpPr>
        <p:spPr>
          <a:xfrm>
            <a:off x="1314450" y="2686050"/>
            <a:ext cx="9894888" cy="3514725"/>
          </a:xfrm>
        </p:spPr>
        <p:txBody>
          <a:bodyPr anchor="t" anchorCtr="0">
            <a:normAutofit/>
          </a:bodyPr>
          <a:lstStyle>
            <a:lvl1pPr>
              <a:lnSpc>
                <a:spcPts val="6000"/>
              </a:lnSpc>
              <a:defRPr sz="4400"/>
            </a:lvl1pPr>
          </a:lstStyle>
          <a:p>
            <a:r>
              <a:rPr lang="en-US" dirty="0"/>
              <a:t>Click to edit Master title style</a:t>
            </a:r>
            <a:endParaRPr lang="en-AU" dirty="0"/>
          </a:p>
        </p:txBody>
      </p:sp>
      <p:sp>
        <p:nvSpPr>
          <p:cNvPr id="5" name="Footer Placeholder 4">
            <a:extLst>
              <a:ext uri="{FF2B5EF4-FFF2-40B4-BE49-F238E27FC236}">
                <a16:creationId xmlns:a16="http://schemas.microsoft.com/office/drawing/2014/main" id="{E6D71BE5-8B62-4C15-A2F2-078D32609507}"/>
              </a:ext>
            </a:extLst>
          </p:cNvPr>
          <p:cNvSpPr>
            <a:spLocks noGrp="1"/>
          </p:cNvSpPr>
          <p:nvPr>
            <p:ph type="ftr" sz="quarter" idx="11"/>
          </p:nvPr>
        </p:nvSpPr>
        <p:spPr>
          <a:xfrm>
            <a:off x="1314450" y="2017713"/>
            <a:ext cx="9894888" cy="487362"/>
          </a:xfrm>
        </p:spPr>
        <p:txBody>
          <a:bodyPr anchor="t" anchorCtr="0"/>
          <a:lstStyle>
            <a:lvl1pPr>
              <a:defRPr sz="2200" b="1"/>
            </a:lvl1pPr>
          </a:lstStyle>
          <a:p>
            <a:endParaRPr lang="en-AU" dirty="0"/>
          </a:p>
        </p:txBody>
      </p:sp>
      <p:sp>
        <p:nvSpPr>
          <p:cNvPr id="6" name="Slide Number Placeholder 5">
            <a:extLst>
              <a:ext uri="{FF2B5EF4-FFF2-40B4-BE49-F238E27FC236}">
                <a16:creationId xmlns:a16="http://schemas.microsoft.com/office/drawing/2014/main" id="{F30DF288-1074-4DEE-8045-1BBEA4767FD6}"/>
              </a:ext>
            </a:extLst>
          </p:cNvPr>
          <p:cNvSpPr>
            <a:spLocks noGrp="1"/>
          </p:cNvSpPr>
          <p:nvPr>
            <p:ph type="sldNum" sz="quarter" idx="12"/>
          </p:nvPr>
        </p:nvSpPr>
        <p:spPr/>
        <p:txBody>
          <a:bodyPr/>
          <a:lstStyle/>
          <a:p>
            <a:fld id="{C0F55C17-AF72-40D4-ADBD-B5505DEBF9BA}" type="slidenum">
              <a:rPr lang="en-AU" smtClean="0"/>
              <a:t>‹#›</a:t>
            </a:fld>
            <a:endParaRPr lang="en-AU"/>
          </a:p>
        </p:txBody>
      </p:sp>
      <p:sp>
        <p:nvSpPr>
          <p:cNvPr id="7" name="Rectangle 6">
            <a:extLst>
              <a:ext uri="{FF2B5EF4-FFF2-40B4-BE49-F238E27FC236}">
                <a16:creationId xmlns:a16="http://schemas.microsoft.com/office/drawing/2014/main" id="{6EA42029-BFF6-4E27-9918-4210052C76CF}"/>
              </a:ext>
            </a:extLst>
          </p:cNvPr>
          <p:cNvSpPr/>
          <p:nvPr userDrawn="1"/>
        </p:nvSpPr>
        <p:spPr>
          <a:xfrm>
            <a:off x="982662" y="1376363"/>
            <a:ext cx="72000" cy="4779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431D64CD-A755-4E53-9771-4981CAB5D6B2}"/>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62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ADB6CD-DBBB-47B0-9CB8-3BC0C4AA57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D14E992-88C8-4528-B927-4B9DA5D16420}"/>
              </a:ext>
            </a:extLst>
          </p:cNvPr>
          <p:cNvSpPr>
            <a:spLocks noGrp="1"/>
          </p:cNvSpPr>
          <p:nvPr>
            <p:ph type="title"/>
          </p:nvPr>
        </p:nvSpPr>
        <p:spPr>
          <a:xfrm>
            <a:off x="1314450" y="2686050"/>
            <a:ext cx="9894888" cy="3514725"/>
          </a:xfrm>
        </p:spPr>
        <p:txBody>
          <a:bodyPr anchor="t" anchorCtr="0">
            <a:normAutofit/>
          </a:bodyPr>
          <a:lstStyle>
            <a:lvl1pPr>
              <a:lnSpc>
                <a:spcPts val="6000"/>
              </a:lnSpc>
              <a:defRPr sz="4400">
                <a:solidFill>
                  <a:schemeClr val="bg1"/>
                </a:solidFill>
              </a:defRPr>
            </a:lvl1pPr>
          </a:lstStyle>
          <a:p>
            <a:r>
              <a:rPr lang="en-US" dirty="0"/>
              <a:t>Click to edit Master title style</a:t>
            </a:r>
            <a:endParaRPr lang="en-AU" dirty="0"/>
          </a:p>
        </p:txBody>
      </p:sp>
      <p:sp>
        <p:nvSpPr>
          <p:cNvPr id="5" name="Footer Placeholder 4">
            <a:extLst>
              <a:ext uri="{FF2B5EF4-FFF2-40B4-BE49-F238E27FC236}">
                <a16:creationId xmlns:a16="http://schemas.microsoft.com/office/drawing/2014/main" id="{E6D71BE5-8B62-4C15-A2F2-078D32609507}"/>
              </a:ext>
            </a:extLst>
          </p:cNvPr>
          <p:cNvSpPr>
            <a:spLocks noGrp="1"/>
          </p:cNvSpPr>
          <p:nvPr>
            <p:ph type="ftr" sz="quarter" idx="11"/>
          </p:nvPr>
        </p:nvSpPr>
        <p:spPr>
          <a:xfrm>
            <a:off x="1314450" y="2017713"/>
            <a:ext cx="9894888" cy="487362"/>
          </a:xfrm>
        </p:spPr>
        <p:txBody>
          <a:bodyPr anchor="t" anchorCtr="0"/>
          <a:lstStyle>
            <a:lvl1pPr>
              <a:defRPr sz="2200" b="1">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F30DF288-1074-4DEE-8045-1BBEA4767FD6}"/>
              </a:ext>
            </a:extLst>
          </p:cNvPr>
          <p:cNvSpPr>
            <a:spLocks noGrp="1"/>
          </p:cNvSpPr>
          <p:nvPr>
            <p:ph type="sldNum" sz="quarter" idx="12"/>
          </p:nvPr>
        </p:nvSpPr>
        <p:spPr/>
        <p:txBody>
          <a:bodyPr/>
          <a:lstStyle>
            <a:lvl1pPr>
              <a:defRPr>
                <a:solidFill>
                  <a:schemeClr val="bg1"/>
                </a:solidFill>
              </a:defRPr>
            </a:lvl1pPr>
          </a:lstStyle>
          <a:p>
            <a:fld id="{C0F55C17-AF72-40D4-ADBD-B5505DEBF9BA}" type="slidenum">
              <a:rPr lang="en-AU" smtClean="0"/>
              <a:pPr/>
              <a:t>‹#›</a:t>
            </a:fld>
            <a:endParaRPr lang="en-AU"/>
          </a:p>
        </p:txBody>
      </p:sp>
      <p:sp>
        <p:nvSpPr>
          <p:cNvPr id="7" name="Rectangle 6">
            <a:extLst>
              <a:ext uri="{FF2B5EF4-FFF2-40B4-BE49-F238E27FC236}">
                <a16:creationId xmlns:a16="http://schemas.microsoft.com/office/drawing/2014/main" id="{6EA42029-BFF6-4E27-9918-4210052C76CF}"/>
              </a:ext>
            </a:extLst>
          </p:cNvPr>
          <p:cNvSpPr/>
          <p:nvPr userDrawn="1"/>
        </p:nvSpPr>
        <p:spPr>
          <a:xfrm>
            <a:off x="982662" y="1376363"/>
            <a:ext cx="72000" cy="4779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431D64CD-A755-4E53-9771-4981CAB5D6B2}"/>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669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fld id="{AB44DE83-4174-4B32-9C1C-E89A22CE8484}" type="datetimeFigureOut">
              <a:rPr lang="en-AU" smtClean="0"/>
              <a:t>25/11/2020</a:t>
            </a:fld>
            <a:endParaRPr lang="en-AU"/>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1815894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2737C6C-202D-48BF-8D3A-9F64A30DEFD8}"/>
              </a:ext>
            </a:extLst>
          </p:cNvPr>
          <p:cNvSpPr>
            <a:spLocks noGrp="1"/>
          </p:cNvSpPr>
          <p:nvPr>
            <p:ph type="pic" sz="quarter" idx="13"/>
          </p:nvPr>
        </p:nvSpPr>
        <p:spPr>
          <a:xfrm>
            <a:off x="4559300" y="1617663"/>
            <a:ext cx="6650038" cy="4583112"/>
          </a:xfrm>
        </p:spPr>
        <p:txBody>
          <a:bodyPr/>
          <a:lstStyle/>
          <a:p>
            <a:endParaRPr lang="en-AU"/>
          </a:p>
        </p:txBody>
      </p:sp>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a:xfrm>
            <a:off x="982663" y="2024063"/>
            <a:ext cx="3189288" cy="4176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fld id="{AB44DE83-4174-4B32-9C1C-E89A22CE8484}" type="datetimeFigureOut">
              <a:rPr lang="en-AU" smtClean="0"/>
              <a:t>25/11/2020</a:t>
            </a:fld>
            <a:endParaRPr lang="en-AU"/>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2851932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3F25-E9D1-4F4F-842B-54DD930B482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903AC13-490E-44F6-9984-D69CEEB12020}"/>
              </a:ext>
            </a:extLst>
          </p:cNvPr>
          <p:cNvSpPr>
            <a:spLocks noGrp="1"/>
          </p:cNvSpPr>
          <p:nvPr>
            <p:ph sz="half" idx="1"/>
          </p:nvPr>
        </p:nvSpPr>
        <p:spPr>
          <a:xfrm>
            <a:off x="982663" y="2024063"/>
            <a:ext cx="4892676"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7D8869B-350A-4D7F-9D07-F31F2CB49859}"/>
              </a:ext>
            </a:extLst>
          </p:cNvPr>
          <p:cNvSpPr>
            <a:spLocks noGrp="1"/>
          </p:cNvSpPr>
          <p:nvPr>
            <p:ph sz="half" idx="2"/>
          </p:nvPr>
        </p:nvSpPr>
        <p:spPr>
          <a:xfrm>
            <a:off x="6316663" y="2024063"/>
            <a:ext cx="4892676"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F56827E-3083-4AEE-9C74-ECDAA22B5E73}"/>
              </a:ext>
            </a:extLst>
          </p:cNvPr>
          <p:cNvSpPr>
            <a:spLocks noGrp="1"/>
          </p:cNvSpPr>
          <p:nvPr>
            <p:ph type="dt" sz="half" idx="10"/>
          </p:nvPr>
        </p:nvSpPr>
        <p:spPr/>
        <p:txBody>
          <a:bodyPr/>
          <a:lstStyle/>
          <a:p>
            <a:fld id="{AB44DE83-4174-4B32-9C1C-E89A22CE8484}" type="datetimeFigureOut">
              <a:rPr lang="en-AU" smtClean="0"/>
              <a:t>25/11/2020</a:t>
            </a:fld>
            <a:endParaRPr lang="en-AU"/>
          </a:p>
        </p:txBody>
      </p:sp>
      <p:sp>
        <p:nvSpPr>
          <p:cNvPr id="6" name="Footer Placeholder 5">
            <a:extLst>
              <a:ext uri="{FF2B5EF4-FFF2-40B4-BE49-F238E27FC236}">
                <a16:creationId xmlns:a16="http://schemas.microsoft.com/office/drawing/2014/main" id="{9AB74492-BAB7-434C-A8A5-E9569B6AAE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11A6465-EDA9-4A1A-967C-1C1952C505C5}"/>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9" name="Straight Connector 8">
            <a:extLst>
              <a:ext uri="{FF2B5EF4-FFF2-40B4-BE49-F238E27FC236}">
                <a16:creationId xmlns:a16="http://schemas.microsoft.com/office/drawing/2014/main" id="{9A0E17AC-38F5-4689-828F-0708E23FD4D8}"/>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998E5-8446-448A-A2C1-CD943A0A7DA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B05D64-5158-4044-B5C5-0E2E28A58618}"/>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CFF0D16-A7EF-4747-B3D9-A088C5D31F2D}"/>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2289154860"/>
      </p:ext>
    </p:extLst>
  </p:cSld>
  <p:clrMapOvr>
    <a:masterClrMapping/>
  </p:clrMapOvr>
  <p:extLst mod="1">
    <p:ext uri="{DCECCB84-F9BA-43D5-87BE-67443E8EF086}">
      <p15:sldGuideLst xmlns:p15="http://schemas.microsoft.com/office/powerpoint/2012/main">
        <p15:guide id="1" pos="3704">
          <p15:clr>
            <a:srgbClr val="FBAE40"/>
          </p15:clr>
        </p15:guide>
        <p15:guide id="2" pos="39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4386-B398-4D38-AEB3-A910B6846FD9}"/>
              </a:ext>
            </a:extLst>
          </p:cNvPr>
          <p:cNvSpPr>
            <a:spLocks noGrp="1"/>
          </p:cNvSpPr>
          <p:nvPr>
            <p:ph type="title"/>
          </p:nvPr>
        </p:nvSpPr>
        <p:spPr>
          <a:xfrm>
            <a:off x="982663" y="-1"/>
            <a:ext cx="10515600" cy="1368000"/>
          </a:xfrm>
        </p:spPr>
        <p:txBody>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C1EFF98A-6AAB-4DD0-81F0-DF4640742D34}"/>
              </a:ext>
            </a:extLst>
          </p:cNvPr>
          <p:cNvSpPr>
            <a:spLocks noGrp="1"/>
          </p:cNvSpPr>
          <p:nvPr>
            <p:ph type="body" idx="1"/>
          </p:nvPr>
        </p:nvSpPr>
        <p:spPr>
          <a:xfrm>
            <a:off x="982663" y="2024063"/>
            <a:ext cx="4869579" cy="481012"/>
          </a:xfrm>
        </p:spPr>
        <p:txBody>
          <a:bodyPr anchor="t" anchorCtr="0">
            <a:normAutofit/>
          </a:bodyPr>
          <a:lstStyle>
            <a:lvl1pPr marL="0" indent="0">
              <a:lnSpc>
                <a:spcPts val="3200"/>
              </a:lnSpc>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F4E04C-55A6-42E9-9AE5-74C4ACBE4912}"/>
              </a:ext>
            </a:extLst>
          </p:cNvPr>
          <p:cNvSpPr>
            <a:spLocks noGrp="1"/>
          </p:cNvSpPr>
          <p:nvPr>
            <p:ph sz="half" idx="2"/>
          </p:nvPr>
        </p:nvSpPr>
        <p:spPr>
          <a:xfrm>
            <a:off x="982663" y="2657563"/>
            <a:ext cx="4869579" cy="35321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7120A860-99C5-425A-AAA8-A75ADCED1E47}"/>
              </a:ext>
            </a:extLst>
          </p:cNvPr>
          <p:cNvSpPr>
            <a:spLocks noGrp="1"/>
          </p:cNvSpPr>
          <p:nvPr>
            <p:ph type="body" sz="quarter" idx="3"/>
          </p:nvPr>
        </p:nvSpPr>
        <p:spPr>
          <a:xfrm>
            <a:off x="6315779" y="2024063"/>
            <a:ext cx="4893560" cy="481012"/>
          </a:xfrm>
        </p:spPr>
        <p:txBody>
          <a:bodyPr anchor="t" anchorCtr="0">
            <a:normAutofit/>
          </a:bodyPr>
          <a:lstStyle>
            <a:lvl1pPr marL="0" indent="0">
              <a:lnSpc>
                <a:spcPts val="3200"/>
              </a:lnSpc>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F34356E-2176-4D41-B9A3-BC27E80B7AF7}"/>
              </a:ext>
            </a:extLst>
          </p:cNvPr>
          <p:cNvSpPr>
            <a:spLocks noGrp="1"/>
          </p:cNvSpPr>
          <p:nvPr>
            <p:ph sz="quarter" idx="4"/>
          </p:nvPr>
        </p:nvSpPr>
        <p:spPr>
          <a:xfrm>
            <a:off x="6315779" y="2657563"/>
            <a:ext cx="4893560" cy="353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C2633CE-EF24-42E2-AA82-CA6B813E2152}"/>
              </a:ext>
            </a:extLst>
          </p:cNvPr>
          <p:cNvSpPr>
            <a:spLocks noGrp="1"/>
          </p:cNvSpPr>
          <p:nvPr>
            <p:ph type="dt" sz="half" idx="10"/>
          </p:nvPr>
        </p:nvSpPr>
        <p:spPr/>
        <p:txBody>
          <a:bodyPr/>
          <a:lstStyle/>
          <a:p>
            <a:fld id="{AB44DE83-4174-4B32-9C1C-E89A22CE8484}" type="datetimeFigureOut">
              <a:rPr lang="en-AU" smtClean="0"/>
              <a:t>25/11/2020</a:t>
            </a:fld>
            <a:endParaRPr lang="en-AU"/>
          </a:p>
        </p:txBody>
      </p:sp>
      <p:sp>
        <p:nvSpPr>
          <p:cNvPr id="8" name="Footer Placeholder 7">
            <a:extLst>
              <a:ext uri="{FF2B5EF4-FFF2-40B4-BE49-F238E27FC236}">
                <a16:creationId xmlns:a16="http://schemas.microsoft.com/office/drawing/2014/main" id="{A6F422C3-72C7-4990-B393-65D87952CA2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CF49045-C2D3-4A8B-8D2F-DC331E5F411E}"/>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11" name="Straight Connector 10">
            <a:extLst>
              <a:ext uri="{FF2B5EF4-FFF2-40B4-BE49-F238E27FC236}">
                <a16:creationId xmlns:a16="http://schemas.microsoft.com/office/drawing/2014/main" id="{85BCAFBF-B6AB-4094-BB38-C773152FD62F}"/>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D93DE8-D2DE-4118-8002-7455A6718840}"/>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75DA8B-7D9D-4283-9D72-F0A495F37145}"/>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BD96FD-D1E9-43D5-B8B8-9DC35CDE04D2}"/>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866" y="256631"/>
            <a:ext cx="2754409" cy="854735"/>
          </a:xfrm>
          <a:prstGeom prst="rect">
            <a:avLst/>
          </a:prstGeom>
        </p:spPr>
      </p:pic>
    </p:spTree>
    <p:extLst>
      <p:ext uri="{BB962C8B-B14F-4D97-AF65-F5344CB8AC3E}">
        <p14:creationId xmlns:p14="http://schemas.microsoft.com/office/powerpoint/2010/main" val="309672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982663" y="2052000"/>
            <a:ext cx="8475662" cy="2736000"/>
          </a:xfrm>
        </p:spPr>
        <p:txBody>
          <a:bodyPr anchor="ctr" anchorCtr="0">
            <a:normAutofit/>
          </a:bodyPr>
          <a:lstStyle>
            <a:lvl1pPr algn="l">
              <a:lnSpc>
                <a:spcPts val="6800"/>
              </a:lnSpc>
              <a:defRPr sz="60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1234663" y="4788000"/>
            <a:ext cx="8223698" cy="6480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1234437" y="5508000"/>
            <a:ext cx="8223887" cy="648000"/>
          </a:xfrm>
        </p:spPr>
        <p:txBody>
          <a:bodyPr>
            <a:normAutofit/>
          </a:bodyPr>
          <a:lstStyle>
            <a:lvl1pPr>
              <a:lnSpc>
                <a:spcPts val="2000"/>
              </a:lnSpc>
              <a:defRPr sz="1400" b="0"/>
            </a:lvl1pPr>
          </a:lstStyle>
          <a:p>
            <a:pPr lvl="0"/>
            <a:r>
              <a:rPr lang="en-US" dirty="0"/>
              <a:t>Edit Master text styles</a:t>
            </a:r>
            <a:endParaRPr lang="en-AU" dirty="0"/>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1368000"/>
            <a:ext cx="504000" cy="4788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982663" y="4824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88526050-A2DF-4DB7-B9CF-16B43098F230}"/>
              </a:ext>
            </a:extLst>
          </p:cNvPr>
          <p:cNvSpPr/>
          <p:nvPr userDrawn="1"/>
        </p:nvSpPr>
        <p:spPr>
          <a:xfrm>
            <a:off x="10140000" y="1368000"/>
            <a:ext cx="2052000" cy="4788000"/>
          </a:xfrm>
          <a:prstGeom prst="rect">
            <a:avLst/>
          </a:prstGeom>
          <a:gradFill>
            <a:gsLst>
              <a:gs pos="0">
                <a:schemeClr val="accent4"/>
              </a:gs>
              <a:gs pos="5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663" y="582526"/>
            <a:ext cx="3575311" cy="1109474"/>
          </a:xfrm>
          <a:prstGeom prst="rect">
            <a:avLst/>
          </a:prstGeom>
        </p:spPr>
      </p:pic>
    </p:spTree>
    <p:extLst>
      <p:ext uri="{BB962C8B-B14F-4D97-AF65-F5344CB8AC3E}">
        <p14:creationId xmlns:p14="http://schemas.microsoft.com/office/powerpoint/2010/main" val="889974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3A4C72-35F1-4FD8-97EE-9C874F6EC62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BA320799-1F48-4194-9F0A-24AFB679DE93}"/>
              </a:ext>
            </a:extLst>
          </p:cNvPr>
          <p:cNvSpPr>
            <a:spLocks noGrp="1"/>
          </p:cNvSpPr>
          <p:nvPr>
            <p:ph type="ctrTitle"/>
          </p:nvPr>
        </p:nvSpPr>
        <p:spPr>
          <a:xfrm>
            <a:off x="982663" y="2052000"/>
            <a:ext cx="8475662" cy="2736000"/>
          </a:xfrm>
        </p:spPr>
        <p:txBody>
          <a:bodyPr anchor="ctr" anchorCtr="0">
            <a:normAutofit/>
          </a:bodyPr>
          <a:lstStyle>
            <a:lvl1pPr algn="l">
              <a:lnSpc>
                <a:spcPts val="8000"/>
              </a:lnSpc>
              <a:defRPr sz="6000">
                <a:solidFill>
                  <a:schemeClr val="bg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A1B2CC6-75C8-4A2F-B59C-594A6BE51C6B}"/>
              </a:ext>
            </a:extLst>
          </p:cNvPr>
          <p:cNvSpPr>
            <a:spLocks noGrp="1"/>
          </p:cNvSpPr>
          <p:nvPr>
            <p:ph type="subTitle" idx="1"/>
          </p:nvPr>
        </p:nvSpPr>
        <p:spPr>
          <a:xfrm>
            <a:off x="1234663" y="4788000"/>
            <a:ext cx="8223698" cy="6480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8" name="Text Placeholder 7">
            <a:extLst>
              <a:ext uri="{FF2B5EF4-FFF2-40B4-BE49-F238E27FC236}">
                <a16:creationId xmlns:a16="http://schemas.microsoft.com/office/drawing/2014/main" id="{8AEB9E01-6B3A-4DA9-8468-2F447A697113}"/>
              </a:ext>
            </a:extLst>
          </p:cNvPr>
          <p:cNvSpPr>
            <a:spLocks noGrp="1"/>
          </p:cNvSpPr>
          <p:nvPr>
            <p:ph type="body" sz="quarter" idx="13"/>
          </p:nvPr>
        </p:nvSpPr>
        <p:spPr>
          <a:xfrm>
            <a:off x="1234437" y="5508000"/>
            <a:ext cx="8223887" cy="648000"/>
          </a:xfrm>
        </p:spPr>
        <p:txBody>
          <a:bodyPr>
            <a:normAutofit/>
          </a:bodyPr>
          <a:lstStyle>
            <a:lvl1pPr>
              <a:lnSpc>
                <a:spcPts val="2000"/>
              </a:lnSpc>
              <a:defRPr sz="1400" b="0">
                <a:solidFill>
                  <a:schemeClr val="bg1"/>
                </a:solidFill>
              </a:defRPr>
            </a:lvl1pPr>
          </a:lstStyle>
          <a:p>
            <a:pPr lvl="0"/>
            <a:r>
              <a:rPr lang="en-US" dirty="0"/>
              <a:t>Edit Master text styles</a:t>
            </a:r>
            <a:endParaRPr lang="en-AU" dirty="0"/>
          </a:p>
        </p:txBody>
      </p:sp>
      <p:sp>
        <p:nvSpPr>
          <p:cNvPr id="9" name="Rectangle 8">
            <a:extLst>
              <a:ext uri="{FF2B5EF4-FFF2-40B4-BE49-F238E27FC236}">
                <a16:creationId xmlns:a16="http://schemas.microsoft.com/office/drawing/2014/main" id="{78CCEB35-CBD9-4ED7-8F3A-2113973BF5EB}"/>
              </a:ext>
            </a:extLst>
          </p:cNvPr>
          <p:cNvSpPr/>
          <p:nvPr userDrawn="1"/>
        </p:nvSpPr>
        <p:spPr>
          <a:xfrm>
            <a:off x="0" y="1368000"/>
            <a:ext cx="504000" cy="47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5E20589B-C419-4CCD-B9FC-3310629CF692}"/>
              </a:ext>
            </a:extLst>
          </p:cNvPr>
          <p:cNvSpPr/>
          <p:nvPr userDrawn="1"/>
        </p:nvSpPr>
        <p:spPr>
          <a:xfrm>
            <a:off x="982663" y="4824000"/>
            <a:ext cx="72000" cy="13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88526050-A2DF-4DB7-B9CF-16B43098F230}"/>
              </a:ext>
            </a:extLst>
          </p:cNvPr>
          <p:cNvSpPr/>
          <p:nvPr userDrawn="1"/>
        </p:nvSpPr>
        <p:spPr>
          <a:xfrm>
            <a:off x="10140000" y="1368000"/>
            <a:ext cx="2052000" cy="47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639" y="569040"/>
            <a:ext cx="3389244" cy="1052632"/>
          </a:xfrm>
          <a:prstGeom prst="rect">
            <a:avLst/>
          </a:prstGeom>
        </p:spPr>
      </p:pic>
    </p:spTree>
    <p:extLst>
      <p:ext uri="{BB962C8B-B14F-4D97-AF65-F5344CB8AC3E}">
        <p14:creationId xmlns:p14="http://schemas.microsoft.com/office/powerpoint/2010/main" val="358488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992-88C8-4528-B927-4B9DA5D16420}"/>
              </a:ext>
            </a:extLst>
          </p:cNvPr>
          <p:cNvSpPr>
            <a:spLocks noGrp="1"/>
          </p:cNvSpPr>
          <p:nvPr>
            <p:ph type="title"/>
          </p:nvPr>
        </p:nvSpPr>
        <p:spPr>
          <a:xfrm>
            <a:off x="1314450" y="2686050"/>
            <a:ext cx="9894888" cy="3514725"/>
          </a:xfrm>
        </p:spPr>
        <p:txBody>
          <a:bodyPr anchor="t" anchorCtr="0">
            <a:normAutofit/>
          </a:bodyPr>
          <a:lstStyle>
            <a:lvl1pPr>
              <a:lnSpc>
                <a:spcPts val="6000"/>
              </a:lnSpc>
              <a:defRPr sz="4400"/>
            </a:lvl1pPr>
          </a:lstStyle>
          <a:p>
            <a:r>
              <a:rPr lang="en-US" dirty="0"/>
              <a:t>Click to edit Master title style</a:t>
            </a:r>
            <a:endParaRPr lang="en-AU" dirty="0"/>
          </a:p>
        </p:txBody>
      </p:sp>
      <p:sp>
        <p:nvSpPr>
          <p:cNvPr id="5" name="Footer Placeholder 4">
            <a:extLst>
              <a:ext uri="{FF2B5EF4-FFF2-40B4-BE49-F238E27FC236}">
                <a16:creationId xmlns:a16="http://schemas.microsoft.com/office/drawing/2014/main" id="{E6D71BE5-8B62-4C15-A2F2-078D32609507}"/>
              </a:ext>
            </a:extLst>
          </p:cNvPr>
          <p:cNvSpPr>
            <a:spLocks noGrp="1"/>
          </p:cNvSpPr>
          <p:nvPr>
            <p:ph type="ftr" sz="quarter" idx="11"/>
          </p:nvPr>
        </p:nvSpPr>
        <p:spPr>
          <a:xfrm>
            <a:off x="1314450" y="2017713"/>
            <a:ext cx="9894888" cy="487362"/>
          </a:xfrm>
        </p:spPr>
        <p:txBody>
          <a:bodyPr anchor="t" anchorCtr="0"/>
          <a:lstStyle>
            <a:lvl1pPr>
              <a:defRPr sz="2200" b="1"/>
            </a:lvl1pPr>
          </a:lstStyle>
          <a:p>
            <a:endParaRPr lang="en-AU" dirty="0"/>
          </a:p>
        </p:txBody>
      </p:sp>
      <p:sp>
        <p:nvSpPr>
          <p:cNvPr id="6" name="Slide Number Placeholder 5">
            <a:extLst>
              <a:ext uri="{FF2B5EF4-FFF2-40B4-BE49-F238E27FC236}">
                <a16:creationId xmlns:a16="http://schemas.microsoft.com/office/drawing/2014/main" id="{F30DF288-1074-4DEE-8045-1BBEA4767FD6}"/>
              </a:ext>
            </a:extLst>
          </p:cNvPr>
          <p:cNvSpPr>
            <a:spLocks noGrp="1"/>
          </p:cNvSpPr>
          <p:nvPr>
            <p:ph type="sldNum" sz="quarter" idx="12"/>
          </p:nvPr>
        </p:nvSpPr>
        <p:spPr/>
        <p:txBody>
          <a:bodyPr/>
          <a:lstStyle/>
          <a:p>
            <a:fld id="{C0F55C17-AF72-40D4-ADBD-B5505DEBF9BA}" type="slidenum">
              <a:rPr lang="en-AU" smtClean="0"/>
              <a:t>‹#›</a:t>
            </a:fld>
            <a:endParaRPr lang="en-AU"/>
          </a:p>
        </p:txBody>
      </p:sp>
      <p:sp>
        <p:nvSpPr>
          <p:cNvPr id="7" name="Rectangle 6">
            <a:extLst>
              <a:ext uri="{FF2B5EF4-FFF2-40B4-BE49-F238E27FC236}">
                <a16:creationId xmlns:a16="http://schemas.microsoft.com/office/drawing/2014/main" id="{6EA42029-BFF6-4E27-9918-4210052C76CF}"/>
              </a:ext>
            </a:extLst>
          </p:cNvPr>
          <p:cNvSpPr/>
          <p:nvPr userDrawn="1"/>
        </p:nvSpPr>
        <p:spPr>
          <a:xfrm>
            <a:off x="982662" y="1376363"/>
            <a:ext cx="72000" cy="4779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431D64CD-A755-4E53-9771-4981CAB5D6B2}"/>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06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ADB6CD-DBBB-47B0-9CB8-3BC0C4AA57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D14E992-88C8-4528-B927-4B9DA5D16420}"/>
              </a:ext>
            </a:extLst>
          </p:cNvPr>
          <p:cNvSpPr>
            <a:spLocks noGrp="1"/>
          </p:cNvSpPr>
          <p:nvPr>
            <p:ph type="title"/>
          </p:nvPr>
        </p:nvSpPr>
        <p:spPr>
          <a:xfrm>
            <a:off x="1314450" y="2686050"/>
            <a:ext cx="9894888" cy="3514725"/>
          </a:xfrm>
        </p:spPr>
        <p:txBody>
          <a:bodyPr anchor="t" anchorCtr="0">
            <a:normAutofit/>
          </a:bodyPr>
          <a:lstStyle>
            <a:lvl1pPr>
              <a:lnSpc>
                <a:spcPts val="6000"/>
              </a:lnSpc>
              <a:defRPr sz="4400">
                <a:solidFill>
                  <a:schemeClr val="bg1"/>
                </a:solidFill>
              </a:defRPr>
            </a:lvl1pPr>
          </a:lstStyle>
          <a:p>
            <a:r>
              <a:rPr lang="en-US" dirty="0"/>
              <a:t>Click to edit Master title style</a:t>
            </a:r>
            <a:endParaRPr lang="en-AU" dirty="0"/>
          </a:p>
        </p:txBody>
      </p:sp>
      <p:sp>
        <p:nvSpPr>
          <p:cNvPr id="5" name="Footer Placeholder 4">
            <a:extLst>
              <a:ext uri="{FF2B5EF4-FFF2-40B4-BE49-F238E27FC236}">
                <a16:creationId xmlns:a16="http://schemas.microsoft.com/office/drawing/2014/main" id="{E6D71BE5-8B62-4C15-A2F2-078D32609507}"/>
              </a:ext>
            </a:extLst>
          </p:cNvPr>
          <p:cNvSpPr>
            <a:spLocks noGrp="1"/>
          </p:cNvSpPr>
          <p:nvPr>
            <p:ph type="ftr" sz="quarter" idx="11"/>
          </p:nvPr>
        </p:nvSpPr>
        <p:spPr>
          <a:xfrm>
            <a:off x="1314450" y="2017713"/>
            <a:ext cx="9894888" cy="487362"/>
          </a:xfrm>
        </p:spPr>
        <p:txBody>
          <a:bodyPr anchor="t" anchorCtr="0"/>
          <a:lstStyle>
            <a:lvl1pPr>
              <a:defRPr sz="2200" b="1">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F30DF288-1074-4DEE-8045-1BBEA4767FD6}"/>
              </a:ext>
            </a:extLst>
          </p:cNvPr>
          <p:cNvSpPr>
            <a:spLocks noGrp="1"/>
          </p:cNvSpPr>
          <p:nvPr>
            <p:ph type="sldNum" sz="quarter" idx="12"/>
          </p:nvPr>
        </p:nvSpPr>
        <p:spPr/>
        <p:txBody>
          <a:bodyPr/>
          <a:lstStyle>
            <a:lvl1pPr>
              <a:defRPr>
                <a:solidFill>
                  <a:schemeClr val="bg1"/>
                </a:solidFill>
              </a:defRPr>
            </a:lvl1pPr>
          </a:lstStyle>
          <a:p>
            <a:fld id="{C0F55C17-AF72-40D4-ADBD-B5505DEBF9BA}" type="slidenum">
              <a:rPr lang="en-AU" smtClean="0"/>
              <a:pPr/>
              <a:t>‹#›</a:t>
            </a:fld>
            <a:endParaRPr lang="en-AU"/>
          </a:p>
        </p:txBody>
      </p:sp>
      <p:sp>
        <p:nvSpPr>
          <p:cNvPr id="7" name="Rectangle 6">
            <a:extLst>
              <a:ext uri="{FF2B5EF4-FFF2-40B4-BE49-F238E27FC236}">
                <a16:creationId xmlns:a16="http://schemas.microsoft.com/office/drawing/2014/main" id="{6EA42029-BFF6-4E27-9918-4210052C76CF}"/>
              </a:ext>
            </a:extLst>
          </p:cNvPr>
          <p:cNvSpPr/>
          <p:nvPr userDrawn="1"/>
        </p:nvSpPr>
        <p:spPr>
          <a:xfrm>
            <a:off x="982662" y="1376363"/>
            <a:ext cx="72000" cy="47796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431D64CD-A755-4E53-9771-4981CAB5D6B2}"/>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83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76953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2737C6C-202D-48BF-8D3A-9F64A30DEFD8}"/>
              </a:ext>
            </a:extLst>
          </p:cNvPr>
          <p:cNvSpPr>
            <a:spLocks noGrp="1"/>
          </p:cNvSpPr>
          <p:nvPr>
            <p:ph type="pic" sz="quarter" idx="13"/>
          </p:nvPr>
        </p:nvSpPr>
        <p:spPr>
          <a:xfrm>
            <a:off x="4559300" y="1617663"/>
            <a:ext cx="6650038" cy="4583112"/>
          </a:xfrm>
        </p:spPr>
        <p:txBody>
          <a:bodyPr/>
          <a:lstStyle/>
          <a:p>
            <a:endParaRPr lang="en-AU"/>
          </a:p>
        </p:txBody>
      </p:sp>
      <p:sp>
        <p:nvSpPr>
          <p:cNvPr id="2" name="Title 1">
            <a:extLst>
              <a:ext uri="{FF2B5EF4-FFF2-40B4-BE49-F238E27FC236}">
                <a16:creationId xmlns:a16="http://schemas.microsoft.com/office/drawing/2014/main" id="{5918EA08-9E74-4036-BA74-BAE9D61B4D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555EAA-672E-4F56-B211-FDD5FB653E88}"/>
              </a:ext>
            </a:extLst>
          </p:cNvPr>
          <p:cNvSpPr>
            <a:spLocks noGrp="1"/>
          </p:cNvSpPr>
          <p:nvPr>
            <p:ph idx="1"/>
          </p:nvPr>
        </p:nvSpPr>
        <p:spPr>
          <a:xfrm>
            <a:off x="982663" y="2024063"/>
            <a:ext cx="3189288" cy="4176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1D8467DA-B382-49BC-9B22-6D50676B7AAC}"/>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AF0F4DA8-18DE-440D-925B-106D0F9A3F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261E15-2C15-429C-A42B-FCF0B0CA2B3F}"/>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8" name="Straight Connector 7">
            <a:extLst>
              <a:ext uri="{FF2B5EF4-FFF2-40B4-BE49-F238E27FC236}">
                <a16:creationId xmlns:a16="http://schemas.microsoft.com/office/drawing/2014/main" id="{8F519175-1D65-4FD5-BF62-0F1ACECDCF1A}"/>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7DA6B3-21D5-486B-8D91-F2B37073E88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C1FD9D-843A-4F17-8100-76BE81D7845D}"/>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187D00-1475-495C-8A0F-8DC64A107F66}"/>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172128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3F25-E9D1-4F4F-842B-54DD930B482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903AC13-490E-44F6-9984-D69CEEB12020}"/>
              </a:ext>
            </a:extLst>
          </p:cNvPr>
          <p:cNvSpPr>
            <a:spLocks noGrp="1"/>
          </p:cNvSpPr>
          <p:nvPr>
            <p:ph sz="half" idx="1"/>
          </p:nvPr>
        </p:nvSpPr>
        <p:spPr>
          <a:xfrm>
            <a:off x="982663" y="2024063"/>
            <a:ext cx="4892676"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7D8869B-350A-4D7F-9D07-F31F2CB49859}"/>
              </a:ext>
            </a:extLst>
          </p:cNvPr>
          <p:cNvSpPr>
            <a:spLocks noGrp="1"/>
          </p:cNvSpPr>
          <p:nvPr>
            <p:ph sz="half" idx="2"/>
          </p:nvPr>
        </p:nvSpPr>
        <p:spPr>
          <a:xfrm>
            <a:off x="6316663" y="2024063"/>
            <a:ext cx="4892676" cy="41767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F56827E-3083-4AEE-9C74-ECDAA22B5E73}"/>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9AB74492-BAB7-434C-A8A5-E9569B6AAE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11A6465-EDA9-4A1A-967C-1C1952C505C5}"/>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9" name="Straight Connector 8">
            <a:extLst>
              <a:ext uri="{FF2B5EF4-FFF2-40B4-BE49-F238E27FC236}">
                <a16:creationId xmlns:a16="http://schemas.microsoft.com/office/drawing/2014/main" id="{9A0E17AC-38F5-4689-828F-0708E23FD4D8}"/>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998E5-8446-448A-A2C1-CD943A0A7DA4}"/>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B05D64-5158-4044-B5C5-0E2E28A58618}"/>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CFF0D16-A7EF-4747-B3D9-A088C5D31F2D}"/>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60813"/>
            <a:ext cx="2754409" cy="854735"/>
          </a:xfrm>
          <a:prstGeom prst="rect">
            <a:avLst/>
          </a:prstGeom>
        </p:spPr>
      </p:pic>
    </p:spTree>
    <p:extLst>
      <p:ext uri="{BB962C8B-B14F-4D97-AF65-F5344CB8AC3E}">
        <p14:creationId xmlns:p14="http://schemas.microsoft.com/office/powerpoint/2010/main" val="3491886388"/>
      </p:ext>
    </p:extLst>
  </p:cSld>
  <p:clrMapOvr>
    <a:masterClrMapping/>
  </p:clrMapOvr>
  <p:extLst mod="1">
    <p:ext uri="{DCECCB84-F9BA-43D5-87BE-67443E8EF086}">
      <p15:sldGuideLst xmlns:p15="http://schemas.microsoft.com/office/powerpoint/2012/main">
        <p15:guide id="1" pos="3704" userDrawn="1">
          <p15:clr>
            <a:srgbClr val="FBAE40"/>
          </p15:clr>
        </p15:guide>
        <p15:guide id="2" pos="397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4386-B398-4D38-AEB3-A910B6846FD9}"/>
              </a:ext>
            </a:extLst>
          </p:cNvPr>
          <p:cNvSpPr>
            <a:spLocks noGrp="1"/>
          </p:cNvSpPr>
          <p:nvPr>
            <p:ph type="title"/>
          </p:nvPr>
        </p:nvSpPr>
        <p:spPr>
          <a:xfrm>
            <a:off x="982663" y="-1"/>
            <a:ext cx="10515600" cy="1368000"/>
          </a:xfrm>
        </p:spPr>
        <p:txBody>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C1EFF98A-6AAB-4DD0-81F0-DF4640742D34}"/>
              </a:ext>
            </a:extLst>
          </p:cNvPr>
          <p:cNvSpPr>
            <a:spLocks noGrp="1"/>
          </p:cNvSpPr>
          <p:nvPr>
            <p:ph type="body" idx="1"/>
          </p:nvPr>
        </p:nvSpPr>
        <p:spPr>
          <a:xfrm>
            <a:off x="982663" y="2024063"/>
            <a:ext cx="4869579" cy="481012"/>
          </a:xfrm>
        </p:spPr>
        <p:txBody>
          <a:bodyPr anchor="t" anchorCtr="0">
            <a:normAutofit/>
          </a:bodyPr>
          <a:lstStyle>
            <a:lvl1pPr marL="0" indent="0">
              <a:lnSpc>
                <a:spcPts val="3200"/>
              </a:lnSpc>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8F4E04C-55A6-42E9-9AE5-74C4ACBE4912}"/>
              </a:ext>
            </a:extLst>
          </p:cNvPr>
          <p:cNvSpPr>
            <a:spLocks noGrp="1"/>
          </p:cNvSpPr>
          <p:nvPr>
            <p:ph sz="half" idx="2"/>
          </p:nvPr>
        </p:nvSpPr>
        <p:spPr>
          <a:xfrm>
            <a:off x="982663" y="2657563"/>
            <a:ext cx="4869579" cy="35321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a:extLst>
              <a:ext uri="{FF2B5EF4-FFF2-40B4-BE49-F238E27FC236}">
                <a16:creationId xmlns:a16="http://schemas.microsoft.com/office/drawing/2014/main" id="{7120A860-99C5-425A-AAA8-A75ADCED1E47}"/>
              </a:ext>
            </a:extLst>
          </p:cNvPr>
          <p:cNvSpPr>
            <a:spLocks noGrp="1"/>
          </p:cNvSpPr>
          <p:nvPr>
            <p:ph type="body" sz="quarter" idx="3"/>
          </p:nvPr>
        </p:nvSpPr>
        <p:spPr>
          <a:xfrm>
            <a:off x="6315779" y="2024063"/>
            <a:ext cx="4893560" cy="481012"/>
          </a:xfrm>
        </p:spPr>
        <p:txBody>
          <a:bodyPr anchor="t" anchorCtr="0">
            <a:normAutofit/>
          </a:bodyPr>
          <a:lstStyle>
            <a:lvl1pPr marL="0" indent="0">
              <a:lnSpc>
                <a:spcPts val="3200"/>
              </a:lnSpc>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F34356E-2176-4D41-B9A3-BC27E80B7AF7}"/>
              </a:ext>
            </a:extLst>
          </p:cNvPr>
          <p:cNvSpPr>
            <a:spLocks noGrp="1"/>
          </p:cNvSpPr>
          <p:nvPr>
            <p:ph sz="quarter" idx="4"/>
          </p:nvPr>
        </p:nvSpPr>
        <p:spPr>
          <a:xfrm>
            <a:off x="6315779" y="2657563"/>
            <a:ext cx="4893560" cy="353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C2633CE-EF24-42E2-AA82-CA6B813E2152}"/>
              </a:ext>
            </a:extLst>
          </p:cNvPr>
          <p:cNvSpPr>
            <a:spLocks noGrp="1"/>
          </p:cNvSpPr>
          <p:nvPr>
            <p:ph type="dt" sz="half" idx="10"/>
          </p:nvPr>
        </p:nvSpPr>
        <p:spPr/>
        <p:txBody>
          <a:bodyPr/>
          <a:lstStyle/>
          <a:p>
            <a:endParaRPr lang="en-AU"/>
          </a:p>
        </p:txBody>
      </p:sp>
      <p:sp>
        <p:nvSpPr>
          <p:cNvPr id="8" name="Footer Placeholder 7">
            <a:extLst>
              <a:ext uri="{FF2B5EF4-FFF2-40B4-BE49-F238E27FC236}">
                <a16:creationId xmlns:a16="http://schemas.microsoft.com/office/drawing/2014/main" id="{A6F422C3-72C7-4990-B393-65D87952CA2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CF49045-C2D3-4A8B-8D2F-DC331E5F411E}"/>
              </a:ext>
            </a:extLst>
          </p:cNvPr>
          <p:cNvSpPr>
            <a:spLocks noGrp="1"/>
          </p:cNvSpPr>
          <p:nvPr>
            <p:ph type="sldNum" sz="quarter" idx="12"/>
          </p:nvPr>
        </p:nvSpPr>
        <p:spPr/>
        <p:txBody>
          <a:bodyPr/>
          <a:lstStyle/>
          <a:p>
            <a:fld id="{C0F55C17-AF72-40D4-ADBD-B5505DEBF9BA}" type="slidenum">
              <a:rPr lang="en-AU" smtClean="0"/>
              <a:t>‹#›</a:t>
            </a:fld>
            <a:endParaRPr lang="en-AU"/>
          </a:p>
        </p:txBody>
      </p:sp>
      <p:cxnSp>
        <p:nvCxnSpPr>
          <p:cNvPr id="11" name="Straight Connector 10">
            <a:extLst>
              <a:ext uri="{FF2B5EF4-FFF2-40B4-BE49-F238E27FC236}">
                <a16:creationId xmlns:a16="http://schemas.microsoft.com/office/drawing/2014/main" id="{85BCAFBF-B6AB-4094-BB38-C773152FD62F}"/>
              </a:ext>
            </a:extLst>
          </p:cNvPr>
          <p:cNvCxnSpPr/>
          <p:nvPr userDrawn="1"/>
        </p:nvCxnSpPr>
        <p:spPr>
          <a:xfrm>
            <a:off x="99218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D93DE8-D2DE-4118-8002-7455A6718840}"/>
              </a:ext>
            </a:extLst>
          </p:cNvPr>
          <p:cNvCxnSpPr/>
          <p:nvPr userDrawn="1"/>
        </p:nvCxnSpPr>
        <p:spPr>
          <a:xfrm>
            <a:off x="8136000"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675DA8B-7D9D-4283-9D72-F0A495F37145}"/>
              </a:ext>
            </a:extLst>
          </p:cNvPr>
          <p:cNvCxnSpPr/>
          <p:nvPr userDrawn="1"/>
        </p:nvCxnSpPr>
        <p:spPr>
          <a:xfrm>
            <a:off x="10909938" y="6356350"/>
            <a:ext cx="0" cy="18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DBD96FD-D1E9-43D5-B8B8-9DC35CDE04D2}"/>
              </a:ext>
            </a:extLst>
          </p:cNvPr>
          <p:cNvSpPr/>
          <p:nvPr userDrawn="1"/>
        </p:nvSpPr>
        <p:spPr>
          <a:xfrm>
            <a:off x="504000" y="1332000"/>
            <a:ext cx="11196000" cy="108000"/>
          </a:xfrm>
          <a:prstGeom prst="rect">
            <a:avLst/>
          </a:prstGeom>
          <a:gradFill>
            <a:gsLst>
              <a:gs pos="0">
                <a:schemeClr val="accent4"/>
              </a:gs>
              <a:gs pos="5000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Pictur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76866" y="256631"/>
            <a:ext cx="2754409" cy="854735"/>
          </a:xfrm>
          <a:prstGeom prst="rect">
            <a:avLst/>
          </a:prstGeom>
        </p:spPr>
      </p:pic>
    </p:spTree>
    <p:extLst>
      <p:ext uri="{BB962C8B-B14F-4D97-AF65-F5344CB8AC3E}">
        <p14:creationId xmlns:p14="http://schemas.microsoft.com/office/powerpoint/2010/main" val="70945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EBE618-4F67-4378-933C-8A3F37F44544}"/>
              </a:ext>
            </a:extLst>
          </p:cNvPr>
          <p:cNvSpPr>
            <a:spLocks noGrp="1"/>
          </p:cNvSpPr>
          <p:nvPr>
            <p:ph type="title"/>
          </p:nvPr>
        </p:nvSpPr>
        <p:spPr>
          <a:xfrm>
            <a:off x="982663" y="-1"/>
            <a:ext cx="7153337" cy="1376364"/>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C097A9BF-EEA3-46D0-858D-66005C4F7973}"/>
              </a:ext>
            </a:extLst>
          </p:cNvPr>
          <p:cNvSpPr>
            <a:spLocks noGrp="1"/>
          </p:cNvSpPr>
          <p:nvPr>
            <p:ph type="body" idx="1"/>
          </p:nvPr>
        </p:nvSpPr>
        <p:spPr>
          <a:xfrm>
            <a:off x="982662" y="2024063"/>
            <a:ext cx="10226676" cy="4176712"/>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3F959CFD-E6B0-4003-83E5-5E79061181D0}"/>
              </a:ext>
            </a:extLst>
          </p:cNvPr>
          <p:cNvSpPr>
            <a:spLocks noGrp="1"/>
          </p:cNvSpPr>
          <p:nvPr>
            <p:ph type="dt" sz="half" idx="2"/>
          </p:nvPr>
        </p:nvSpPr>
        <p:spPr>
          <a:xfrm>
            <a:off x="8316000" y="6356350"/>
            <a:ext cx="904875" cy="180000"/>
          </a:xfrm>
          <a:prstGeom prst="rect">
            <a:avLst/>
          </a:prstGeom>
        </p:spPr>
        <p:txBody>
          <a:bodyPr vert="horz" lIns="0" tIns="0" rIns="0" bIns="0" rtlCol="0" anchor="ctr"/>
          <a:lstStyle>
            <a:lvl1pPr algn="l">
              <a:defRPr sz="1000">
                <a:solidFill>
                  <a:schemeClr val="tx1"/>
                </a:solidFill>
              </a:defRPr>
            </a:lvl1pPr>
          </a:lstStyle>
          <a:p>
            <a:endParaRPr lang="en-AU"/>
          </a:p>
        </p:txBody>
      </p:sp>
      <p:sp>
        <p:nvSpPr>
          <p:cNvPr id="5" name="Footer Placeholder 4">
            <a:extLst>
              <a:ext uri="{FF2B5EF4-FFF2-40B4-BE49-F238E27FC236}">
                <a16:creationId xmlns:a16="http://schemas.microsoft.com/office/drawing/2014/main" id="{50291554-9FDD-40FE-A16C-2B91B00B6A96}"/>
              </a:ext>
            </a:extLst>
          </p:cNvPr>
          <p:cNvSpPr>
            <a:spLocks noGrp="1"/>
          </p:cNvSpPr>
          <p:nvPr>
            <p:ph type="ftr" sz="quarter" idx="3"/>
          </p:nvPr>
        </p:nvSpPr>
        <p:spPr>
          <a:xfrm>
            <a:off x="1172187" y="6356350"/>
            <a:ext cx="6783813" cy="180000"/>
          </a:xfrm>
          <a:prstGeom prst="rect">
            <a:avLst/>
          </a:prstGeom>
        </p:spPr>
        <p:txBody>
          <a:bodyPr vert="horz" lIns="0" tIns="0" rIns="0" bIns="0" rtlCol="0" anchor="ctr"/>
          <a:lstStyle>
            <a:lvl1pPr algn="l">
              <a:defRPr sz="1000">
                <a:solidFill>
                  <a:schemeClr val="tx1"/>
                </a:solidFill>
              </a:defRPr>
            </a:lvl1pPr>
          </a:lstStyle>
          <a:p>
            <a:endParaRPr lang="en-AU" dirty="0"/>
          </a:p>
        </p:txBody>
      </p:sp>
      <p:sp>
        <p:nvSpPr>
          <p:cNvPr id="6" name="Slide Number Placeholder 5">
            <a:extLst>
              <a:ext uri="{FF2B5EF4-FFF2-40B4-BE49-F238E27FC236}">
                <a16:creationId xmlns:a16="http://schemas.microsoft.com/office/drawing/2014/main" id="{37E6DB64-1248-4130-A133-73B517F9F482}"/>
              </a:ext>
            </a:extLst>
          </p:cNvPr>
          <p:cNvSpPr>
            <a:spLocks noGrp="1"/>
          </p:cNvSpPr>
          <p:nvPr>
            <p:ph type="sldNum" sz="quarter" idx="4"/>
          </p:nvPr>
        </p:nvSpPr>
        <p:spPr>
          <a:xfrm>
            <a:off x="11069001" y="6356350"/>
            <a:ext cx="362274" cy="180000"/>
          </a:xfrm>
          <a:prstGeom prst="rect">
            <a:avLst/>
          </a:prstGeom>
        </p:spPr>
        <p:txBody>
          <a:bodyPr vert="horz" lIns="0" tIns="0" rIns="0" bIns="0" rtlCol="0" anchor="ctr"/>
          <a:lstStyle>
            <a:lvl1pPr algn="l">
              <a:defRPr sz="1000">
                <a:solidFill>
                  <a:schemeClr val="tx1"/>
                </a:solidFill>
              </a:defRPr>
            </a:lvl1pPr>
          </a:lstStyle>
          <a:p>
            <a:fld id="{C0F55C17-AF72-40D4-ADBD-B5505DEBF9BA}" type="slidenum">
              <a:rPr lang="en-AU" smtClean="0"/>
              <a:pPr/>
              <a:t>‹#›</a:t>
            </a:fld>
            <a:endParaRPr lang="en-AU"/>
          </a:p>
        </p:txBody>
      </p:sp>
    </p:spTree>
    <p:extLst>
      <p:ext uri="{BB962C8B-B14F-4D97-AF65-F5344CB8AC3E}">
        <p14:creationId xmlns:p14="http://schemas.microsoft.com/office/powerpoint/2010/main" val="264054866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1" r:id="rId4"/>
    <p:sldLayoutId id="2147483662" r:id="rId5"/>
    <p:sldLayoutId id="2147483650" r:id="rId6"/>
    <p:sldLayoutId id="2147483663" r:id="rId7"/>
    <p:sldLayoutId id="2147483652" r:id="rId8"/>
    <p:sldLayoutId id="2147483653" r:id="rId9"/>
  </p:sldLayoutIdLst>
  <p:hf hdr="0" ftr="0" dt="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19" userDrawn="1">
          <p15:clr>
            <a:srgbClr val="F26B43"/>
          </p15:clr>
        </p15:guide>
        <p15:guide id="2" pos="7061" userDrawn="1">
          <p15:clr>
            <a:srgbClr val="F26B43"/>
          </p15:clr>
        </p15:guide>
        <p15:guide id="3" orient="horz" pos="3906" userDrawn="1">
          <p15:clr>
            <a:srgbClr val="F26B43"/>
          </p15:clr>
        </p15:guide>
        <p15:guide id="4" orient="horz" pos="1275" userDrawn="1">
          <p15:clr>
            <a:srgbClr val="F26B43"/>
          </p15:clr>
        </p15:guide>
        <p15:guide id="5" orient="horz" pos="8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EBE618-4F67-4378-933C-8A3F37F44544}"/>
              </a:ext>
            </a:extLst>
          </p:cNvPr>
          <p:cNvSpPr>
            <a:spLocks noGrp="1"/>
          </p:cNvSpPr>
          <p:nvPr>
            <p:ph type="title"/>
          </p:nvPr>
        </p:nvSpPr>
        <p:spPr>
          <a:xfrm>
            <a:off x="982663" y="-1"/>
            <a:ext cx="7153337" cy="1376364"/>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C097A9BF-EEA3-46D0-858D-66005C4F7973}"/>
              </a:ext>
            </a:extLst>
          </p:cNvPr>
          <p:cNvSpPr>
            <a:spLocks noGrp="1"/>
          </p:cNvSpPr>
          <p:nvPr>
            <p:ph type="body" idx="1"/>
          </p:nvPr>
        </p:nvSpPr>
        <p:spPr>
          <a:xfrm>
            <a:off x="982662" y="2024063"/>
            <a:ext cx="10226676" cy="4176712"/>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3F959CFD-E6B0-4003-83E5-5E79061181D0}"/>
              </a:ext>
            </a:extLst>
          </p:cNvPr>
          <p:cNvSpPr>
            <a:spLocks noGrp="1"/>
          </p:cNvSpPr>
          <p:nvPr>
            <p:ph type="dt" sz="half" idx="2"/>
          </p:nvPr>
        </p:nvSpPr>
        <p:spPr>
          <a:xfrm>
            <a:off x="8316000" y="6356350"/>
            <a:ext cx="904875" cy="180000"/>
          </a:xfrm>
          <a:prstGeom prst="rect">
            <a:avLst/>
          </a:prstGeom>
        </p:spPr>
        <p:txBody>
          <a:bodyPr vert="horz" lIns="0" tIns="0" rIns="0" bIns="0" rtlCol="0" anchor="ctr"/>
          <a:lstStyle>
            <a:lvl1pPr algn="l">
              <a:defRPr sz="1000">
                <a:solidFill>
                  <a:schemeClr val="tx1"/>
                </a:solidFill>
              </a:defRPr>
            </a:lvl1pPr>
          </a:lstStyle>
          <a:p>
            <a:fld id="{AB44DE83-4174-4B32-9C1C-E89A22CE8484}" type="datetimeFigureOut">
              <a:rPr lang="en-AU" smtClean="0"/>
              <a:pPr/>
              <a:t>25/11/2020</a:t>
            </a:fld>
            <a:endParaRPr lang="en-AU"/>
          </a:p>
        </p:txBody>
      </p:sp>
      <p:sp>
        <p:nvSpPr>
          <p:cNvPr id="5" name="Footer Placeholder 4">
            <a:extLst>
              <a:ext uri="{FF2B5EF4-FFF2-40B4-BE49-F238E27FC236}">
                <a16:creationId xmlns:a16="http://schemas.microsoft.com/office/drawing/2014/main" id="{50291554-9FDD-40FE-A16C-2B91B00B6A96}"/>
              </a:ext>
            </a:extLst>
          </p:cNvPr>
          <p:cNvSpPr>
            <a:spLocks noGrp="1"/>
          </p:cNvSpPr>
          <p:nvPr>
            <p:ph type="ftr" sz="quarter" idx="3"/>
          </p:nvPr>
        </p:nvSpPr>
        <p:spPr>
          <a:xfrm>
            <a:off x="1172187" y="6356350"/>
            <a:ext cx="6783813" cy="180000"/>
          </a:xfrm>
          <a:prstGeom prst="rect">
            <a:avLst/>
          </a:prstGeom>
        </p:spPr>
        <p:txBody>
          <a:bodyPr vert="horz" lIns="0" tIns="0" rIns="0" bIns="0" rtlCol="0" anchor="ctr"/>
          <a:lstStyle>
            <a:lvl1pPr algn="l">
              <a:defRPr sz="1000">
                <a:solidFill>
                  <a:schemeClr val="tx1"/>
                </a:solidFill>
              </a:defRPr>
            </a:lvl1pPr>
          </a:lstStyle>
          <a:p>
            <a:endParaRPr lang="en-AU" dirty="0"/>
          </a:p>
        </p:txBody>
      </p:sp>
      <p:sp>
        <p:nvSpPr>
          <p:cNvPr id="6" name="Slide Number Placeholder 5">
            <a:extLst>
              <a:ext uri="{FF2B5EF4-FFF2-40B4-BE49-F238E27FC236}">
                <a16:creationId xmlns:a16="http://schemas.microsoft.com/office/drawing/2014/main" id="{37E6DB64-1248-4130-A133-73B517F9F482}"/>
              </a:ext>
            </a:extLst>
          </p:cNvPr>
          <p:cNvSpPr>
            <a:spLocks noGrp="1"/>
          </p:cNvSpPr>
          <p:nvPr>
            <p:ph type="sldNum" sz="quarter" idx="4"/>
          </p:nvPr>
        </p:nvSpPr>
        <p:spPr>
          <a:xfrm>
            <a:off x="11069001" y="6356350"/>
            <a:ext cx="362274" cy="180000"/>
          </a:xfrm>
          <a:prstGeom prst="rect">
            <a:avLst/>
          </a:prstGeom>
        </p:spPr>
        <p:txBody>
          <a:bodyPr vert="horz" lIns="0" tIns="0" rIns="0" bIns="0" rtlCol="0" anchor="ctr"/>
          <a:lstStyle>
            <a:lvl1pPr algn="l">
              <a:defRPr sz="1000">
                <a:solidFill>
                  <a:schemeClr val="tx1"/>
                </a:solidFill>
              </a:defRPr>
            </a:lvl1pPr>
          </a:lstStyle>
          <a:p>
            <a:fld id="{C0F55C17-AF72-40D4-ADBD-B5505DEBF9BA}" type="slidenum">
              <a:rPr lang="en-AU" smtClean="0"/>
              <a:pPr/>
              <a:t>‹#›</a:t>
            </a:fld>
            <a:endParaRPr lang="en-AU"/>
          </a:p>
        </p:txBody>
      </p:sp>
    </p:spTree>
    <p:extLst>
      <p:ext uri="{BB962C8B-B14F-4D97-AF65-F5344CB8AC3E}">
        <p14:creationId xmlns:p14="http://schemas.microsoft.com/office/powerpoint/2010/main" val="3812040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9">
          <p15:clr>
            <a:srgbClr val="F26B43"/>
          </p15:clr>
        </p15:guide>
        <p15:guide id="2" pos="7061">
          <p15:clr>
            <a:srgbClr val="F26B43"/>
          </p15:clr>
        </p15:guide>
        <p15:guide id="3" orient="horz" pos="3906">
          <p15:clr>
            <a:srgbClr val="F26B43"/>
          </p15:clr>
        </p15:guide>
        <p15:guide id="4" orient="horz" pos="1275">
          <p15:clr>
            <a:srgbClr val="F26B43"/>
          </p15:clr>
        </p15:guide>
        <p15:guide id="5" orient="horz" pos="86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www.ndiscommission.gov.au/providers/reportable-incidents"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17.tm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s://www.ndiscommission.gov.au/providers/ndis-commission-portal"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tm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hyperlink" Target="http://www.ndiscommission.gov.au/" TargetMode="External"/><Relationship Id="rId2" Type="http://schemas.openxmlformats.org/officeDocument/2006/relationships/notesSlide" Target="../notesSlides/notesSlide41.xml"/><Relationship Id="rId1" Type="http://schemas.openxmlformats.org/officeDocument/2006/relationships/slideLayout" Target="../slideLayouts/slideLayout16.xml"/><Relationship Id="rId5" Type="http://schemas.openxmlformats.org/officeDocument/2006/relationships/hyperlink" Target="http://www.facebook.com/NDISCommission" TargetMode="External"/><Relationship Id="rId4" Type="http://schemas.openxmlformats.org/officeDocument/2006/relationships/hyperlink" Target="http://www.linkedin.com/company/ndiscommiss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www.ndiscommission.gov.au/trainingcours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C568-7C13-49F7-A1E6-2486B6401C37}"/>
              </a:ext>
            </a:extLst>
          </p:cNvPr>
          <p:cNvSpPr>
            <a:spLocks noGrp="1"/>
          </p:cNvSpPr>
          <p:nvPr>
            <p:ph type="ctrTitle"/>
          </p:nvPr>
        </p:nvSpPr>
        <p:spPr>
          <a:xfrm>
            <a:off x="983848" y="1957731"/>
            <a:ext cx="9062977" cy="2736000"/>
          </a:xfrm>
        </p:spPr>
        <p:txBody>
          <a:bodyPr>
            <a:normAutofit/>
          </a:bodyPr>
          <a:lstStyle/>
          <a:p>
            <a:pPr lvl="0">
              <a:lnSpc>
                <a:spcPct val="100000"/>
              </a:lnSpc>
              <a:spcBef>
                <a:spcPts val="0"/>
              </a:spcBef>
            </a:pPr>
            <a:r>
              <a:rPr lang="en-AU" sz="3800" dirty="0" smtClean="0">
                <a:latin typeface="+mn-lt"/>
                <a:ea typeface="Calibri" panose="020F0502020204030204" pitchFamily="34" charset="0"/>
                <a:cs typeface="+mn-cs"/>
              </a:rPr>
              <a:t>Western Australia: Provider information session</a:t>
            </a:r>
            <a:br>
              <a:rPr lang="en-AU" sz="3800" dirty="0" smtClean="0">
                <a:latin typeface="+mn-lt"/>
                <a:ea typeface="Calibri" panose="020F0502020204030204" pitchFamily="34" charset="0"/>
                <a:cs typeface="+mn-cs"/>
              </a:rPr>
            </a:br>
            <a:r>
              <a:rPr lang="en-AU" sz="3800" dirty="0">
                <a:latin typeface="+mn-lt"/>
                <a:ea typeface="Calibri" panose="020F0502020204030204" pitchFamily="34" charset="0"/>
                <a:cs typeface="+mn-cs"/>
              </a:rPr>
              <a:t/>
            </a:r>
            <a:br>
              <a:rPr lang="en-AU" sz="3800" dirty="0">
                <a:latin typeface="+mn-lt"/>
                <a:ea typeface="Calibri" panose="020F0502020204030204" pitchFamily="34" charset="0"/>
                <a:cs typeface="+mn-cs"/>
              </a:rPr>
            </a:br>
            <a:r>
              <a:rPr lang="en-AU" sz="3000" dirty="0" smtClean="0">
                <a:latin typeface="+mn-lt"/>
                <a:ea typeface="Calibri" panose="020F0502020204030204" pitchFamily="34" charset="0"/>
                <a:cs typeface="+mn-cs"/>
              </a:rPr>
              <a:t>Webinar</a:t>
            </a:r>
            <a:endParaRPr lang="en-AU" sz="3000" dirty="0">
              <a:latin typeface="+mn-lt"/>
              <a:ea typeface="Calibri" panose="020F0502020204030204" pitchFamily="34" charset="0"/>
              <a:cs typeface="+mn-cs"/>
            </a:endParaRPr>
          </a:p>
        </p:txBody>
      </p:sp>
      <p:sp>
        <p:nvSpPr>
          <p:cNvPr id="3" name="Subtitle 2">
            <a:extLst>
              <a:ext uri="{FF2B5EF4-FFF2-40B4-BE49-F238E27FC236}">
                <a16:creationId xmlns:a16="http://schemas.microsoft.com/office/drawing/2014/main" id="{47DA23C9-DB31-4A48-A867-38DA7D261217}"/>
              </a:ext>
            </a:extLst>
          </p:cNvPr>
          <p:cNvSpPr>
            <a:spLocks noGrp="1"/>
          </p:cNvSpPr>
          <p:nvPr>
            <p:ph type="subTitle" idx="1"/>
          </p:nvPr>
        </p:nvSpPr>
        <p:spPr>
          <a:xfrm>
            <a:off x="1108454" y="5446177"/>
            <a:ext cx="8223698" cy="648000"/>
          </a:xfrm>
        </p:spPr>
        <p:txBody>
          <a:bodyPr>
            <a:noAutofit/>
          </a:bodyPr>
          <a:lstStyle/>
          <a:p>
            <a:pPr>
              <a:spcAft>
                <a:spcPts val="0"/>
              </a:spcAft>
            </a:pPr>
            <a:r>
              <a:rPr lang="en-AU" sz="2500" dirty="0" smtClean="0">
                <a:ea typeface="Calibri" panose="020F0502020204030204" pitchFamily="34" charset="0"/>
              </a:rPr>
              <a:t>Wednesday 18 November 2020, 10:00am to 1:00pm AWST</a:t>
            </a:r>
            <a:endParaRPr lang="en-AU" sz="2500" dirty="0">
              <a:ea typeface="Calibri" panose="020F0502020204030204" pitchFamily="34" charset="0"/>
            </a:endParaRPr>
          </a:p>
        </p:txBody>
      </p:sp>
    </p:spTree>
    <p:extLst>
      <p:ext uri="{BB962C8B-B14F-4D97-AF65-F5344CB8AC3E}">
        <p14:creationId xmlns:p14="http://schemas.microsoft.com/office/powerpoint/2010/main" val="1589239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Practice Standards Audit – Verification </a:t>
            </a:r>
            <a:endParaRPr lang="en-AU" dirty="0"/>
          </a:p>
        </p:txBody>
      </p:sp>
      <p:sp>
        <p:nvSpPr>
          <p:cNvPr id="7" name="TextBox 6"/>
          <p:cNvSpPr txBox="1"/>
          <p:nvPr/>
        </p:nvSpPr>
        <p:spPr>
          <a:xfrm>
            <a:off x="730935" y="1660209"/>
            <a:ext cx="10565955" cy="954107"/>
          </a:xfrm>
          <a:prstGeom prst="rect">
            <a:avLst/>
          </a:prstGeom>
          <a:noFill/>
        </p:spPr>
        <p:txBody>
          <a:bodyPr wrap="square" rtlCol="0">
            <a:spAutoFit/>
          </a:bodyPr>
          <a:lstStyle/>
          <a:p>
            <a:r>
              <a:rPr lang="en-AU" sz="2800" b="1" dirty="0" smtClean="0"/>
              <a:t>Baseline quality expectations of less complex supports and services for NDIS participants, usually with other regulatory oversight</a:t>
            </a:r>
            <a:endParaRPr lang="en-AU" sz="2800" dirty="0"/>
          </a:p>
        </p:txBody>
      </p:sp>
      <p:sp>
        <p:nvSpPr>
          <p:cNvPr id="5" name="Content Placeholder 4"/>
          <p:cNvSpPr>
            <a:spLocks noGrp="1"/>
          </p:cNvSpPr>
          <p:nvPr>
            <p:ph sz="half" idx="1"/>
          </p:nvPr>
        </p:nvSpPr>
        <p:spPr>
          <a:xfrm>
            <a:off x="850382" y="2898164"/>
            <a:ext cx="3976261" cy="2826776"/>
          </a:xfrm>
        </p:spPr>
        <p:txBody>
          <a:bodyPr>
            <a:normAutofit fontScale="85000" lnSpcReduction="10000"/>
          </a:bodyPr>
          <a:lstStyle/>
          <a:p>
            <a:r>
              <a:rPr lang="en-AU" sz="2800" dirty="0"/>
              <a:t>Verification </a:t>
            </a:r>
            <a:r>
              <a:rPr lang="en-AU" sz="2800" dirty="0" smtClean="0"/>
              <a:t>module includes:</a:t>
            </a:r>
          </a:p>
          <a:p>
            <a:pPr marL="342900" indent="-342900">
              <a:buFont typeface="Arial" panose="020B0604020202020204" pitchFamily="34" charset="0"/>
              <a:buChar char="•"/>
            </a:pPr>
            <a:r>
              <a:rPr lang="en-AU" sz="2800" b="0" dirty="0" smtClean="0"/>
              <a:t>Complaints management</a:t>
            </a:r>
          </a:p>
          <a:p>
            <a:pPr marL="342900" indent="-342900">
              <a:buFont typeface="Arial" panose="020B0604020202020204" pitchFamily="34" charset="0"/>
              <a:buChar char="•"/>
            </a:pPr>
            <a:r>
              <a:rPr lang="en-AU" sz="2800" b="0" dirty="0" smtClean="0"/>
              <a:t>Incident management</a:t>
            </a:r>
          </a:p>
          <a:p>
            <a:pPr marL="342900" indent="-342900">
              <a:buFont typeface="Arial" panose="020B0604020202020204" pitchFamily="34" charset="0"/>
              <a:buChar char="•"/>
            </a:pPr>
            <a:r>
              <a:rPr lang="en-AU" sz="2800" b="0" dirty="0" smtClean="0"/>
              <a:t>Risk management</a:t>
            </a:r>
          </a:p>
          <a:p>
            <a:pPr marL="342900" indent="-342900">
              <a:buFont typeface="Arial" panose="020B0604020202020204" pitchFamily="34" charset="0"/>
              <a:buChar char="•"/>
            </a:pPr>
            <a:r>
              <a:rPr lang="en-AU" sz="2800" b="0" dirty="0" smtClean="0"/>
              <a:t>Human resource management</a:t>
            </a:r>
            <a:r>
              <a:rPr lang="en-AU" sz="2800" b="0" dirty="0"/>
              <a:t>.</a:t>
            </a:r>
          </a:p>
        </p:txBody>
      </p:sp>
      <p:sp>
        <p:nvSpPr>
          <p:cNvPr id="10" name="Content Placeholder 4"/>
          <p:cNvSpPr>
            <a:spLocks noGrp="1"/>
          </p:cNvSpPr>
          <p:nvPr>
            <p:ph sz="half" idx="1"/>
          </p:nvPr>
        </p:nvSpPr>
        <p:spPr>
          <a:xfrm>
            <a:off x="4963137" y="2898162"/>
            <a:ext cx="3544255" cy="3132247"/>
          </a:xfrm>
        </p:spPr>
        <p:txBody>
          <a:bodyPr>
            <a:normAutofit/>
          </a:bodyPr>
          <a:lstStyle/>
          <a:p>
            <a:r>
              <a:rPr lang="en-AU" sz="2400" dirty="0" smtClean="0"/>
              <a:t>Plus:</a:t>
            </a:r>
          </a:p>
          <a:p>
            <a:pPr marL="342900" indent="-342900">
              <a:buFont typeface="Arial" panose="020B0604020202020204" pitchFamily="34" charset="0"/>
              <a:buChar char="•"/>
            </a:pPr>
            <a:r>
              <a:rPr lang="en-AU" sz="2400" b="0" dirty="0" smtClean="0"/>
              <a:t>General requirements including qualifications and experience</a:t>
            </a:r>
            <a:endParaRPr lang="en-AU" sz="2400" b="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487" y="2625891"/>
            <a:ext cx="2713765" cy="2368444"/>
          </a:xfrm>
          <a:prstGeom prst="rect">
            <a:avLst/>
          </a:prstGeom>
        </p:spPr>
      </p:pic>
      <p:sp>
        <p:nvSpPr>
          <p:cNvPr id="4" name="Slide Number Placeholder 3"/>
          <p:cNvSpPr>
            <a:spLocks noGrp="1"/>
          </p:cNvSpPr>
          <p:nvPr>
            <p:ph type="sldNum" sz="quarter" idx="12"/>
          </p:nvPr>
        </p:nvSpPr>
        <p:spPr/>
        <p:txBody>
          <a:bodyPr/>
          <a:lstStyle/>
          <a:p>
            <a:fld id="{C0F55C17-AF72-40D4-ADBD-B5505DEBF9BA}" type="slidenum">
              <a:rPr lang="en-AU" smtClean="0"/>
              <a:t>10</a:t>
            </a:fld>
            <a:endParaRPr lang="en-AU"/>
          </a:p>
        </p:txBody>
      </p:sp>
    </p:spTree>
    <p:extLst>
      <p:ext uri="{BB962C8B-B14F-4D97-AF65-F5344CB8AC3E}">
        <p14:creationId xmlns:p14="http://schemas.microsoft.com/office/powerpoint/2010/main" val="4145516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Practice Standards Audit – Certification </a:t>
            </a:r>
            <a:endParaRPr lang="en-AU" dirty="0"/>
          </a:p>
        </p:txBody>
      </p:sp>
      <p:sp>
        <p:nvSpPr>
          <p:cNvPr id="3" name="Content Placeholder 2"/>
          <p:cNvSpPr>
            <a:spLocks noGrp="1"/>
          </p:cNvSpPr>
          <p:nvPr>
            <p:ph idx="1"/>
          </p:nvPr>
        </p:nvSpPr>
        <p:spPr>
          <a:xfrm>
            <a:off x="745973" y="2784963"/>
            <a:ext cx="4161693" cy="3628050"/>
          </a:xfrm>
        </p:spPr>
        <p:txBody>
          <a:bodyPr>
            <a:normAutofit/>
          </a:bodyPr>
          <a:lstStyle/>
          <a:p>
            <a:r>
              <a:rPr lang="en-AU" sz="2400" dirty="0"/>
              <a:t>C</a:t>
            </a:r>
            <a:r>
              <a:rPr lang="en-AU" sz="2400" dirty="0" smtClean="0"/>
              <a:t>ore module includes: </a:t>
            </a:r>
          </a:p>
          <a:p>
            <a:r>
              <a:rPr lang="en-AU" sz="2400" b="0" dirty="0" smtClean="0"/>
              <a:t>• Rights and Responsibilities </a:t>
            </a:r>
          </a:p>
          <a:p>
            <a:pPr marL="261938" indent="-523875"/>
            <a:r>
              <a:rPr lang="en-AU" sz="2400" b="0" dirty="0" smtClean="0"/>
              <a:t>• Governance and Operational        Management </a:t>
            </a:r>
          </a:p>
          <a:p>
            <a:r>
              <a:rPr lang="en-AU" sz="2400" b="0" dirty="0" smtClean="0"/>
              <a:t>• Provision of Supports, </a:t>
            </a:r>
            <a:r>
              <a:rPr lang="en-AU" sz="2400" b="0" dirty="0"/>
              <a:t>and </a:t>
            </a:r>
            <a:endParaRPr lang="en-AU" sz="2400" b="0" dirty="0" smtClean="0"/>
          </a:p>
          <a:p>
            <a:r>
              <a:rPr lang="en-AU" sz="2400" b="0" dirty="0" smtClean="0"/>
              <a:t>• Support Provision Environment.</a:t>
            </a:r>
            <a:endParaRPr lang="en-AU" sz="2400" b="0" dirty="0"/>
          </a:p>
        </p:txBody>
      </p:sp>
      <p:sp>
        <p:nvSpPr>
          <p:cNvPr id="5" name="Content Placeholder 2"/>
          <p:cNvSpPr txBox="1">
            <a:spLocks/>
          </p:cNvSpPr>
          <p:nvPr/>
        </p:nvSpPr>
        <p:spPr>
          <a:xfrm>
            <a:off x="5278058" y="2784963"/>
            <a:ext cx="5416950" cy="3751387"/>
          </a:xfrm>
          <a:prstGeom prst="rect">
            <a:avLst/>
          </a:prstGeom>
        </p:spPr>
        <p:txBody>
          <a:bodyPr vert="horz" lIns="0" tIns="0" rIns="0" bIns="0" rtlCol="0">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Supplementary modules </a:t>
            </a:r>
            <a:r>
              <a:rPr lang="en-AU" sz="2400" dirty="0" smtClean="0"/>
              <a:t/>
            </a:r>
            <a:br>
              <a:rPr lang="en-AU" sz="2400" dirty="0" smtClean="0"/>
            </a:br>
            <a:r>
              <a:rPr lang="en-AU" sz="2400" dirty="0" smtClean="0"/>
              <a:t>(for more </a:t>
            </a:r>
            <a:r>
              <a:rPr lang="en-AU" sz="2400" dirty="0"/>
              <a:t>complex </a:t>
            </a:r>
            <a:r>
              <a:rPr lang="en-AU" sz="2400" dirty="0" smtClean="0"/>
              <a:t>supports): </a:t>
            </a:r>
            <a:endParaRPr lang="en-AU" sz="2400" dirty="0"/>
          </a:p>
          <a:p>
            <a:r>
              <a:rPr lang="en-AU" sz="2400" b="0" dirty="0"/>
              <a:t>• High intensity daily personal activities </a:t>
            </a:r>
          </a:p>
          <a:p>
            <a:r>
              <a:rPr lang="en-AU" sz="2400" b="0" dirty="0"/>
              <a:t>• Specialist behaviour support </a:t>
            </a:r>
          </a:p>
          <a:p>
            <a:r>
              <a:rPr lang="en-AU" sz="2400" b="0" dirty="0"/>
              <a:t>• Implementing behaviour support plans </a:t>
            </a:r>
          </a:p>
          <a:p>
            <a:r>
              <a:rPr lang="en-AU" sz="2400" b="0" dirty="0"/>
              <a:t>• Early childhood supports </a:t>
            </a:r>
          </a:p>
          <a:p>
            <a:r>
              <a:rPr lang="en-AU" sz="2400" b="0" dirty="0"/>
              <a:t>• Specialised support coordination </a:t>
            </a:r>
          </a:p>
          <a:p>
            <a:r>
              <a:rPr lang="en-AU" sz="2400" b="0" dirty="0"/>
              <a:t>• Specialised disability </a:t>
            </a:r>
            <a:r>
              <a:rPr lang="en-AU" sz="2400" b="0" dirty="0" smtClean="0"/>
              <a:t>accommodation.</a:t>
            </a:r>
            <a:endParaRPr lang="en-AU" sz="2400" b="0" dirty="0"/>
          </a:p>
        </p:txBody>
      </p:sp>
      <p:sp>
        <p:nvSpPr>
          <p:cNvPr id="6" name="TextBox 5"/>
          <p:cNvSpPr txBox="1"/>
          <p:nvPr/>
        </p:nvSpPr>
        <p:spPr>
          <a:xfrm>
            <a:off x="798974" y="1701719"/>
            <a:ext cx="9994900" cy="954107"/>
          </a:xfrm>
          <a:prstGeom prst="rect">
            <a:avLst/>
          </a:prstGeom>
          <a:noFill/>
        </p:spPr>
        <p:txBody>
          <a:bodyPr wrap="square" rtlCol="0">
            <a:spAutoFit/>
          </a:bodyPr>
          <a:lstStyle/>
          <a:p>
            <a:r>
              <a:rPr lang="en-AU" sz="2800" b="1" dirty="0" smtClean="0"/>
              <a:t>Baseline quality expectations of more complex supports and services for NDIS participants</a:t>
            </a:r>
            <a:endParaRPr lang="en-AU" sz="2800" dirty="0"/>
          </a:p>
        </p:txBody>
      </p:sp>
      <p:pic>
        <p:nvPicPr>
          <p:cNvPr id="10" name="Picture 9" descr="Screen Clippi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84779" y="1628398"/>
            <a:ext cx="2284071" cy="2054855"/>
          </a:xfrm>
          <a:prstGeom prst="rect">
            <a:avLst/>
          </a:prstGeom>
        </p:spPr>
      </p:pic>
      <p:sp>
        <p:nvSpPr>
          <p:cNvPr id="4" name="Slide Number Placeholder 3"/>
          <p:cNvSpPr>
            <a:spLocks noGrp="1"/>
          </p:cNvSpPr>
          <p:nvPr>
            <p:ph type="sldNum" sz="quarter" idx="12"/>
          </p:nvPr>
        </p:nvSpPr>
        <p:spPr/>
        <p:txBody>
          <a:bodyPr/>
          <a:lstStyle/>
          <a:p>
            <a:fld id="{C0F55C17-AF72-40D4-ADBD-B5505DEBF9BA}" type="slidenum">
              <a:rPr lang="en-AU" smtClean="0"/>
              <a:t>11</a:t>
            </a:fld>
            <a:endParaRPr lang="en-AU"/>
          </a:p>
        </p:txBody>
      </p:sp>
    </p:spTree>
    <p:extLst>
      <p:ext uri="{BB962C8B-B14F-4D97-AF65-F5344CB8AC3E}">
        <p14:creationId xmlns:p14="http://schemas.microsoft.com/office/powerpoint/2010/main" val="128078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82663" y="-1"/>
            <a:ext cx="7153337" cy="1376364"/>
          </a:xfrm>
          <a:prstGeom prst="rect">
            <a:avLst/>
          </a:prstGeom>
        </p:spPr>
        <p:txBody>
          <a:bodyPr vert="horz" lIns="0" tIns="0" rIns="0" bIns="0" rtlCol="0" anchor="ctr">
            <a:normAutofit/>
          </a:bodyPr>
          <a:lst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a:lstStyle>
          <a:p>
            <a:r>
              <a:rPr lang="en-AU" dirty="0" smtClean="0"/>
              <a:t/>
            </a:r>
            <a:br>
              <a:rPr lang="en-AU" dirty="0" smtClean="0"/>
            </a:br>
            <a:r>
              <a:rPr lang="en-AU" dirty="0" smtClean="0"/>
              <a:t>Standard Example: </a:t>
            </a:r>
          </a:p>
          <a:p>
            <a:r>
              <a:rPr lang="en-AU" dirty="0" smtClean="0"/>
              <a:t>Core Module: Rights and responsibilities</a:t>
            </a:r>
            <a:endParaRPr lang="en-AU" dirty="0"/>
          </a:p>
        </p:txBody>
      </p:sp>
      <p:sp>
        <p:nvSpPr>
          <p:cNvPr id="2" name="Title 1"/>
          <p:cNvSpPr>
            <a:spLocks noGrp="1"/>
          </p:cNvSpPr>
          <p:nvPr>
            <p:ph type="title"/>
          </p:nvPr>
        </p:nvSpPr>
        <p:spPr>
          <a:xfrm>
            <a:off x="5713003" y="1332323"/>
            <a:ext cx="5941193" cy="757517"/>
          </a:xfrm>
        </p:spPr>
        <p:txBody>
          <a:bodyPr>
            <a:normAutofit fontScale="90000"/>
          </a:bodyPr>
          <a:lstStyle/>
          <a:p>
            <a:r>
              <a:rPr lang="en-AU" dirty="0" smtClean="0"/>
              <a:t/>
            </a:r>
            <a:br>
              <a:rPr lang="en-AU" dirty="0" smtClean="0"/>
            </a:br>
            <a:r>
              <a:rPr lang="en-AU" dirty="0" smtClean="0"/>
              <a:t>       Person centred supports</a:t>
            </a:r>
            <a:endParaRPr lang="en-AU" dirty="0"/>
          </a:p>
        </p:txBody>
      </p:sp>
      <p:sp>
        <p:nvSpPr>
          <p:cNvPr id="6" name="Content Placeholder 5"/>
          <p:cNvSpPr>
            <a:spLocks noGrp="1"/>
          </p:cNvSpPr>
          <p:nvPr>
            <p:ph idx="1"/>
          </p:nvPr>
        </p:nvSpPr>
        <p:spPr>
          <a:xfrm>
            <a:off x="5344510" y="2286000"/>
            <a:ext cx="6438518" cy="4162507"/>
          </a:xfrm>
        </p:spPr>
        <p:txBody>
          <a:bodyPr>
            <a:noAutofit/>
          </a:bodyPr>
          <a:lstStyle/>
          <a:p>
            <a:pPr>
              <a:lnSpc>
                <a:spcPct val="100000"/>
              </a:lnSpc>
            </a:pPr>
            <a:r>
              <a:rPr lang="en-AU" sz="1600" dirty="0" smtClean="0"/>
              <a:t>Outcome: </a:t>
            </a:r>
            <a:r>
              <a:rPr lang="en-AU" sz="1600" b="0" dirty="0" smtClean="0"/>
              <a:t>Each </a:t>
            </a:r>
            <a:r>
              <a:rPr lang="en-AU" sz="1600" b="0" dirty="0"/>
              <a:t>participant accesses supports that promote, uphold and respect their legal and human rights and is enabled to exercise informed choice and control. The provision of supports promotes, upholds and respects individual rights to freedom of expression, self-determination and decision-making. </a:t>
            </a:r>
            <a:endParaRPr lang="en-AU" sz="1600" b="0" dirty="0" smtClean="0"/>
          </a:p>
          <a:p>
            <a:pPr>
              <a:lnSpc>
                <a:spcPct val="100000"/>
              </a:lnSpc>
            </a:pPr>
            <a:r>
              <a:rPr lang="en-AU" sz="1600" b="0" dirty="0" smtClean="0"/>
              <a:t>To </a:t>
            </a:r>
            <a:r>
              <a:rPr lang="en-AU" sz="1600" b="0" dirty="0"/>
              <a:t>achieve this outcome, the following </a:t>
            </a:r>
            <a:r>
              <a:rPr lang="en-AU" sz="1600" dirty="0" smtClean="0"/>
              <a:t>quality indicators </a:t>
            </a:r>
            <a:r>
              <a:rPr lang="en-AU" sz="1600" b="0" dirty="0" smtClean="0"/>
              <a:t>should be </a:t>
            </a:r>
            <a:r>
              <a:rPr lang="en-AU" sz="1600" b="0" dirty="0"/>
              <a:t>demonstrated:</a:t>
            </a:r>
          </a:p>
          <a:p>
            <a:pPr marL="342900" indent="-342900">
              <a:lnSpc>
                <a:spcPct val="100000"/>
              </a:lnSpc>
              <a:buFont typeface="Wingdings" panose="05000000000000000000" pitchFamily="2" charset="2"/>
              <a:buChar char="ü"/>
            </a:pPr>
            <a:r>
              <a:rPr lang="en-AU" sz="1600" b="0" dirty="0"/>
              <a:t>Each participant's legal and human rights are understood and incorporated into everyday practice.</a:t>
            </a:r>
          </a:p>
          <a:p>
            <a:pPr marL="342900" indent="-342900">
              <a:lnSpc>
                <a:spcPct val="100000"/>
              </a:lnSpc>
              <a:buFont typeface="Wingdings" panose="05000000000000000000" pitchFamily="2" charset="2"/>
              <a:buChar char="ü"/>
            </a:pPr>
            <a:r>
              <a:rPr lang="en-AU" sz="1600" b="0" dirty="0"/>
              <a:t>Communication with each participant about the provision of supports is responsive to their needs and is provided in the language, mode of communication and terms that the participant is most likely to understand.</a:t>
            </a:r>
          </a:p>
          <a:p>
            <a:pPr marL="342900" indent="-342900">
              <a:lnSpc>
                <a:spcPct val="100000"/>
              </a:lnSpc>
              <a:buFont typeface="Wingdings" panose="05000000000000000000" pitchFamily="2" charset="2"/>
              <a:buChar char="ü"/>
            </a:pPr>
            <a:r>
              <a:rPr lang="en-AU" sz="1600" b="0" dirty="0"/>
              <a:t>Each participant is supported to engage with their family, friends and chosen community as directed by the participant.</a:t>
            </a:r>
          </a:p>
        </p:txBody>
      </p:sp>
      <p:sp>
        <p:nvSpPr>
          <p:cNvPr id="3" name="Rectangle 2" descr="Individual values and beliefs respected&#10;Privacy and dignity upheld&#10;Independence and informed choice&#10;[Free from] violence, abuse, neglect, exploitation and discrimination" title="Person-centred supports"/>
          <p:cNvSpPr/>
          <p:nvPr/>
        </p:nvSpPr>
        <p:spPr>
          <a:xfrm>
            <a:off x="440961" y="1585732"/>
            <a:ext cx="4775175" cy="47706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ontent Placeholder 2"/>
          <p:cNvSpPr txBox="1">
            <a:spLocks/>
          </p:cNvSpPr>
          <p:nvPr/>
        </p:nvSpPr>
        <p:spPr>
          <a:xfrm>
            <a:off x="668740" y="1804712"/>
            <a:ext cx="4234336" cy="4491651"/>
          </a:xfrm>
          <a:prstGeom prst="rect">
            <a:avLst/>
          </a:prstGeom>
        </p:spPr>
        <p:txBody>
          <a:bodyPr vert="horz" lIns="0" tIns="0" rIns="0" bIns="0" rtlCol="0">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AU" sz="2400" dirty="0" smtClean="0"/>
              <a:t>Person-centred supports</a:t>
            </a:r>
          </a:p>
          <a:p>
            <a:pPr marL="285750" indent="-285750">
              <a:lnSpc>
                <a:spcPct val="100000"/>
              </a:lnSpc>
              <a:buFont typeface="Arial" panose="020B0604020202020204" pitchFamily="34" charset="0"/>
              <a:buChar char="•"/>
            </a:pPr>
            <a:endParaRPr lang="en-AU" sz="1800" dirty="0" smtClean="0"/>
          </a:p>
          <a:p>
            <a:pPr marL="342900" indent="-342900">
              <a:lnSpc>
                <a:spcPct val="100000"/>
              </a:lnSpc>
              <a:buFont typeface="Arial" panose="020B0604020202020204" pitchFamily="34" charset="0"/>
              <a:buChar char="•"/>
            </a:pPr>
            <a:r>
              <a:rPr lang="en-AU" sz="2000" b="0" dirty="0" smtClean="0"/>
              <a:t>Individual values and beliefs respected</a:t>
            </a:r>
          </a:p>
          <a:p>
            <a:pPr marL="342900" indent="-342900">
              <a:lnSpc>
                <a:spcPct val="100000"/>
              </a:lnSpc>
              <a:buFont typeface="Arial" panose="020B0604020202020204" pitchFamily="34" charset="0"/>
              <a:buChar char="•"/>
            </a:pPr>
            <a:endParaRPr lang="en-AU" sz="2000" b="0" dirty="0" smtClean="0"/>
          </a:p>
          <a:p>
            <a:pPr marL="342900" indent="-342900">
              <a:lnSpc>
                <a:spcPct val="100000"/>
              </a:lnSpc>
              <a:buFont typeface="Arial" panose="020B0604020202020204" pitchFamily="34" charset="0"/>
              <a:buChar char="•"/>
            </a:pPr>
            <a:r>
              <a:rPr lang="en-AU" sz="2000" b="0" dirty="0" smtClean="0"/>
              <a:t>Privacy and dignity upheld</a:t>
            </a:r>
          </a:p>
          <a:p>
            <a:pPr marL="342900" indent="-342900">
              <a:lnSpc>
                <a:spcPct val="100000"/>
              </a:lnSpc>
              <a:buFont typeface="Arial" panose="020B0604020202020204" pitchFamily="34" charset="0"/>
              <a:buChar char="•"/>
            </a:pPr>
            <a:endParaRPr lang="en-AU" sz="2000" b="0" dirty="0" smtClean="0"/>
          </a:p>
          <a:p>
            <a:pPr marL="342900" indent="-342900">
              <a:lnSpc>
                <a:spcPct val="100000"/>
              </a:lnSpc>
              <a:buFont typeface="Arial" panose="020B0604020202020204" pitchFamily="34" charset="0"/>
              <a:buChar char="•"/>
            </a:pPr>
            <a:r>
              <a:rPr lang="en-AU" sz="2000" b="0" dirty="0" smtClean="0"/>
              <a:t>Independence and informed choice</a:t>
            </a:r>
          </a:p>
          <a:p>
            <a:pPr marL="342900" indent="-342900">
              <a:lnSpc>
                <a:spcPct val="100000"/>
              </a:lnSpc>
              <a:buFont typeface="Arial" panose="020B0604020202020204" pitchFamily="34" charset="0"/>
              <a:buChar char="•"/>
            </a:pPr>
            <a:endParaRPr lang="en-AU" sz="2000" b="0" dirty="0" smtClean="0"/>
          </a:p>
          <a:p>
            <a:pPr marL="342900" indent="-342900">
              <a:lnSpc>
                <a:spcPct val="100000"/>
              </a:lnSpc>
              <a:buFont typeface="Arial" panose="020B0604020202020204" pitchFamily="34" charset="0"/>
              <a:buChar char="•"/>
            </a:pPr>
            <a:r>
              <a:rPr lang="en-AU" sz="2000" b="0" dirty="0" smtClean="0"/>
              <a:t>[Free from] violence, abuse, neglect, exploitation and discrimination.</a:t>
            </a:r>
            <a:endParaRPr lang="en-AU" sz="2000" b="0" dirty="0"/>
          </a:p>
        </p:txBody>
      </p:sp>
      <p:sp>
        <p:nvSpPr>
          <p:cNvPr id="10" name="Slide Number Placeholder 3"/>
          <p:cNvSpPr txBox="1">
            <a:spLocks/>
          </p:cNvSpPr>
          <p:nvPr/>
        </p:nvSpPr>
        <p:spPr>
          <a:xfrm>
            <a:off x="11069001" y="6356350"/>
            <a:ext cx="362274" cy="180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F55C17-AF72-40D4-ADBD-B5505DEBF9BA}" type="slidenum">
              <a:rPr lang="en-AU" smtClean="0"/>
              <a:pPr/>
              <a:t>12</a:t>
            </a:fld>
            <a:endParaRPr lang="en-AU"/>
          </a:p>
        </p:txBody>
      </p:sp>
      <p:sp>
        <p:nvSpPr>
          <p:cNvPr id="4" name="Slide Number Placeholder 3"/>
          <p:cNvSpPr>
            <a:spLocks noGrp="1"/>
          </p:cNvSpPr>
          <p:nvPr>
            <p:ph type="sldNum" sz="quarter" idx="12"/>
          </p:nvPr>
        </p:nvSpPr>
        <p:spPr/>
        <p:txBody>
          <a:bodyPr/>
          <a:lstStyle/>
          <a:p>
            <a:fld id="{C0F55C17-AF72-40D4-ADBD-B5505DEBF9BA}" type="slidenum">
              <a:rPr lang="en-AU" smtClean="0"/>
              <a:t>12</a:t>
            </a:fld>
            <a:endParaRPr lang="en-AU"/>
          </a:p>
        </p:txBody>
      </p:sp>
    </p:spTree>
    <p:extLst>
      <p:ext uri="{BB962C8B-B14F-4D97-AF65-F5344CB8AC3E}">
        <p14:creationId xmlns:p14="http://schemas.microsoft.com/office/powerpoint/2010/main" val="298800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Worker screening</a:t>
            </a:r>
            <a:endParaRPr lang="en-AU" dirty="0"/>
          </a:p>
        </p:txBody>
      </p:sp>
      <p:sp>
        <p:nvSpPr>
          <p:cNvPr id="3" name="Content Placeholder 2"/>
          <p:cNvSpPr>
            <a:spLocks noGrp="1"/>
          </p:cNvSpPr>
          <p:nvPr>
            <p:ph idx="1"/>
          </p:nvPr>
        </p:nvSpPr>
        <p:spPr>
          <a:xfrm>
            <a:off x="685800" y="1557585"/>
            <a:ext cx="10947400" cy="4978765"/>
          </a:xfrm>
        </p:spPr>
        <p:txBody>
          <a:bodyPr>
            <a:normAutofit/>
          </a:bodyPr>
          <a:lstStyle/>
          <a:p>
            <a:r>
              <a:rPr lang="en-AU" sz="2800" b="0" dirty="0" smtClean="0"/>
              <a:t>New national worker screening system and database coming</a:t>
            </a:r>
          </a:p>
          <a:p>
            <a:endParaRPr lang="en-AU" sz="2800" b="0" dirty="0"/>
          </a:p>
          <a:p>
            <a:r>
              <a:rPr lang="en-AU" sz="2800" b="0" dirty="0" smtClean="0"/>
              <a:t>It will </a:t>
            </a:r>
            <a:r>
              <a:rPr lang="en-AU" sz="2800" dirty="0" smtClean="0"/>
              <a:t>replace existing arrangements </a:t>
            </a:r>
            <a:r>
              <a:rPr lang="en-AU" sz="2800" b="0" dirty="0" smtClean="0"/>
              <a:t>and set a single, </a:t>
            </a:r>
            <a:r>
              <a:rPr lang="en-AU" sz="2800" dirty="0" smtClean="0"/>
              <a:t>national standard for all workers</a:t>
            </a:r>
          </a:p>
          <a:p>
            <a:endParaRPr lang="en-AU" sz="2800" b="0" dirty="0"/>
          </a:p>
          <a:p>
            <a:r>
              <a:rPr lang="en-AU" sz="2800" b="0" dirty="0" smtClean="0"/>
              <a:t>When in place, </a:t>
            </a:r>
            <a:r>
              <a:rPr lang="en-AU" sz="2800" dirty="0" smtClean="0"/>
              <a:t>all registered NDIS providers must ensure </a:t>
            </a:r>
          </a:p>
          <a:p>
            <a:r>
              <a:rPr lang="en-AU" sz="2800" dirty="0" smtClean="0"/>
              <a:t>workers have a valid clearance </a:t>
            </a:r>
          </a:p>
          <a:p>
            <a:endParaRPr lang="en-AU" sz="2800" dirty="0"/>
          </a:p>
          <a:p>
            <a:r>
              <a:rPr lang="en-AU" sz="2800" b="0" dirty="0" smtClean="0"/>
              <a:t>Until in place, </a:t>
            </a:r>
            <a:r>
              <a:rPr lang="en-AU" sz="2800" dirty="0" smtClean="0"/>
              <a:t>existing arrangements continue to apply</a:t>
            </a:r>
          </a:p>
          <a:p>
            <a:endParaRPr lang="en-AU" sz="2800" b="0" dirty="0"/>
          </a:p>
          <a:p>
            <a:r>
              <a:rPr lang="en-AU" sz="2800" b="0" dirty="0" smtClean="0"/>
              <a:t>Workers will be subject to ongoing </a:t>
            </a:r>
            <a:r>
              <a:rPr lang="en-AU" sz="2800" b="0" dirty="0"/>
              <a:t>monitoring </a:t>
            </a:r>
            <a:r>
              <a:rPr lang="en-AU" sz="2800" b="0" dirty="0" smtClean="0"/>
              <a:t>nationally.</a:t>
            </a:r>
            <a:endParaRPr lang="en-AU" sz="2800" b="0" dirty="0"/>
          </a:p>
          <a:p>
            <a:endParaRPr lang="en-AU" sz="2800" dirty="0"/>
          </a:p>
          <a:p>
            <a:endParaRPr lang="en-AU" sz="2800" dirty="0"/>
          </a:p>
        </p:txBody>
      </p:sp>
      <p:sp>
        <p:nvSpPr>
          <p:cNvPr id="4" name="Slide Number Placeholder 3"/>
          <p:cNvSpPr>
            <a:spLocks noGrp="1"/>
          </p:cNvSpPr>
          <p:nvPr>
            <p:ph type="sldNum" sz="quarter" idx="12"/>
          </p:nvPr>
        </p:nvSpPr>
        <p:spPr/>
        <p:txBody>
          <a:bodyPr/>
          <a:lstStyle/>
          <a:p>
            <a:fld id="{C0F55C17-AF72-40D4-ADBD-B5505DEBF9BA}" type="slidenum">
              <a:rPr lang="en-AU" smtClean="0"/>
              <a:t>13</a:t>
            </a:fld>
            <a:endParaRPr lang="en-AU" dirty="0"/>
          </a:p>
        </p:txBody>
      </p:sp>
    </p:spTree>
    <p:extLst>
      <p:ext uri="{BB962C8B-B14F-4D97-AF65-F5344CB8AC3E}">
        <p14:creationId xmlns:p14="http://schemas.microsoft.com/office/powerpoint/2010/main" val="1812413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happens when things don’t go well</a:t>
            </a:r>
            <a:endParaRPr lang="en-AU" dirty="0"/>
          </a:p>
        </p:txBody>
      </p:sp>
      <p:sp>
        <p:nvSpPr>
          <p:cNvPr id="6" name="Content Placeholder 5">
            <a:extLst>
              <a:ext uri="{FF2B5EF4-FFF2-40B4-BE49-F238E27FC236}">
                <a16:creationId xmlns:a16="http://schemas.microsoft.com/office/drawing/2014/main" id="{EEAAC115-77D2-4812-8B61-E3651B3D5298}"/>
              </a:ext>
            </a:extLst>
          </p:cNvPr>
          <p:cNvSpPr>
            <a:spLocks noGrp="1"/>
          </p:cNvSpPr>
          <p:nvPr>
            <p:ph idx="1"/>
          </p:nvPr>
        </p:nvSpPr>
        <p:spPr>
          <a:xfrm>
            <a:off x="733902" y="1875433"/>
            <a:ext cx="10226676" cy="1324967"/>
          </a:xfrm>
        </p:spPr>
        <p:txBody>
          <a:bodyPr>
            <a:normAutofit/>
          </a:bodyPr>
          <a:lstStyle/>
          <a:p>
            <a:pPr lvl="0">
              <a:spcBef>
                <a:spcPts val="1200"/>
              </a:spcBef>
              <a:spcAft>
                <a:spcPts val="1200"/>
              </a:spcAft>
            </a:pPr>
            <a:r>
              <a:rPr lang="en-AU" sz="2800" b="0" dirty="0" smtClean="0">
                <a:cs typeface="Arial" panose="020B0604020202020204" pitchFamily="34" charset="0"/>
              </a:rPr>
              <a:t>The NDIS Commission will respond</a:t>
            </a:r>
            <a:r>
              <a:rPr lang="en-AU" sz="2800" dirty="0" smtClean="0">
                <a:cs typeface="Arial" panose="020B0604020202020204" pitchFamily="34" charset="0"/>
              </a:rPr>
              <a:t> appropriately </a:t>
            </a:r>
            <a:r>
              <a:rPr lang="en-AU" sz="2800" b="0" dirty="0" smtClean="0">
                <a:cs typeface="Arial" panose="020B0604020202020204" pitchFamily="34" charset="0"/>
              </a:rPr>
              <a:t>to issues that arise, and identify opportunities to prevent them occurring again.</a:t>
            </a:r>
            <a:endParaRPr lang="en-AU" sz="2800" b="0" dirty="0">
              <a:cs typeface="Arial" panose="020B0604020202020204" pitchFamily="34" charset="0"/>
            </a:endParaRPr>
          </a:p>
          <a:p>
            <a:pPr marL="0" lvl="2" indent="0">
              <a:spcBef>
                <a:spcPts val="1200"/>
              </a:spcBef>
              <a:spcAft>
                <a:spcPts val="1200"/>
              </a:spcAft>
              <a:buNone/>
            </a:pPr>
            <a:endParaRPr lang="en-AU" sz="2800" dirty="0"/>
          </a:p>
          <a:p>
            <a:pPr>
              <a:spcBef>
                <a:spcPts val="1200"/>
              </a:spcBef>
              <a:spcAft>
                <a:spcPts val="1200"/>
              </a:spcAft>
            </a:pPr>
            <a:endParaRPr lang="en-AU" sz="2800" dirty="0"/>
          </a:p>
        </p:txBody>
      </p:sp>
      <p:graphicFrame>
        <p:nvGraphicFramePr>
          <p:cNvPr id="7" name="Object 6" descr="Our three dimensions are to Prevent, Develop and Correct.&#10;Actions we can take in response to issues include:&#10;Education support&#10;Registration, audit&#10;Compliance notice, Enforceable undertaking&#10;Injunctions&#10;Civil penalties&#10;Revoke registration&#10;Ban" title="Pyramid of actions"/>
          <p:cNvGraphicFramePr>
            <a:graphicFrameLocks noChangeAspect="1"/>
          </p:cNvGraphicFramePr>
          <p:nvPr>
            <p:extLst>
              <p:ext uri="{D42A27DB-BD31-4B8C-83A1-F6EECF244321}">
                <p14:modId xmlns:p14="http://schemas.microsoft.com/office/powerpoint/2010/main" val="185846802"/>
              </p:ext>
            </p:extLst>
          </p:nvPr>
        </p:nvGraphicFramePr>
        <p:xfrm>
          <a:off x="4409805" y="2699656"/>
          <a:ext cx="6992659" cy="3933371"/>
        </p:xfrm>
        <a:graphic>
          <a:graphicData uri="http://schemas.openxmlformats.org/presentationml/2006/ole">
            <mc:AlternateContent xmlns:mc="http://schemas.openxmlformats.org/markup-compatibility/2006">
              <mc:Choice xmlns:v="urn:schemas-microsoft-com:vml" Requires="v">
                <p:oleObj spid="_x0000_s2062" name="Acrobat Document" r:id="rId4" imgW="18288000" imgH="10287000" progId="AcroExch.Document.DC">
                  <p:embed/>
                </p:oleObj>
              </mc:Choice>
              <mc:Fallback>
                <p:oleObj name="Acrobat Document" r:id="rId4" imgW="18288000" imgH="10287000" progId="AcroExch.Document.DC">
                  <p:embed/>
                  <p:pic>
                    <p:nvPicPr>
                      <p:cNvPr id="7" name="Object 6"/>
                      <p:cNvPicPr/>
                      <p:nvPr/>
                    </p:nvPicPr>
                    <p:blipFill>
                      <a:blip r:embed="rId5"/>
                      <a:stretch>
                        <a:fillRect/>
                      </a:stretch>
                    </p:blipFill>
                    <p:spPr>
                      <a:xfrm>
                        <a:off x="4409805" y="2699656"/>
                        <a:ext cx="6992659" cy="3933371"/>
                      </a:xfrm>
                      <a:prstGeom prst="rect">
                        <a:avLst/>
                      </a:prstGeom>
                    </p:spPr>
                  </p:pic>
                </p:oleObj>
              </mc:Fallback>
            </mc:AlternateContent>
          </a:graphicData>
        </a:graphic>
      </p:graphicFrame>
      <p:sp>
        <p:nvSpPr>
          <p:cNvPr id="8" name="Content Placeholder 5">
            <a:extLst>
              <a:ext uri="{FF2B5EF4-FFF2-40B4-BE49-F238E27FC236}">
                <a16:creationId xmlns:a16="http://schemas.microsoft.com/office/drawing/2014/main" id="{EEAAC115-77D2-4812-8B61-E3651B3D5298}"/>
              </a:ext>
            </a:extLst>
          </p:cNvPr>
          <p:cNvSpPr txBox="1">
            <a:spLocks/>
          </p:cNvSpPr>
          <p:nvPr/>
        </p:nvSpPr>
        <p:spPr>
          <a:xfrm>
            <a:off x="693103" y="2964003"/>
            <a:ext cx="3225620" cy="1702338"/>
          </a:xfrm>
          <a:prstGeom prst="rect">
            <a:avLst/>
          </a:prstGeom>
        </p:spPr>
        <p:txBody>
          <a:bodyPr vert="horz" lIns="0" tIns="0" rIns="0" bIns="0" rtlCol="0">
            <a:noAutofit/>
          </a:bodyPr>
          <a:lstStyle>
            <a:lvl1pPr marL="0" indent="0" algn="l" defTabSz="914400" rtl="0" eaLnBrk="1" latinLnBrk="0" hangingPunct="1">
              <a:lnSpc>
                <a:spcPts val="2800"/>
              </a:lnSpc>
              <a:spcBef>
                <a:spcPts val="900"/>
              </a:spcBef>
              <a:buFont typeface="Arial" panose="020B0604020202020204" pitchFamily="34" charset="0"/>
              <a:buNone/>
              <a:defRPr sz="2500" b="1" kern="1200">
                <a:solidFill>
                  <a:schemeClr val="tx1"/>
                </a:solidFill>
                <a:latin typeface="+mn-lt"/>
                <a:ea typeface="+mn-ea"/>
                <a:cs typeface="+mn-cs"/>
              </a:defRPr>
            </a:lvl1pPr>
            <a:lvl2pPr marL="0" indent="0" algn="l" defTabSz="914400" rtl="0" eaLnBrk="1" latinLnBrk="0" hangingPunct="1">
              <a:lnSpc>
                <a:spcPts val="2800"/>
              </a:lnSpc>
              <a:spcBef>
                <a:spcPts val="900"/>
              </a:spcBef>
              <a:buFont typeface="Arial" panose="020B0604020202020204" pitchFamily="34" charset="0"/>
              <a:buNone/>
              <a:defRPr sz="2200" kern="1200">
                <a:solidFill>
                  <a:schemeClr val="tx1"/>
                </a:solidFill>
                <a:latin typeface="+mn-lt"/>
                <a:ea typeface="+mn-ea"/>
                <a:cs typeface="+mn-cs"/>
              </a:defRPr>
            </a:lvl2pPr>
            <a:lvl3pPr marL="361950"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3pPr>
            <a:lvl4pPr marL="714375" indent="-352425" algn="l" defTabSz="914400" rtl="0" eaLnBrk="1" latinLnBrk="0" hangingPunct="1">
              <a:lnSpc>
                <a:spcPts val="2800"/>
              </a:lnSpc>
              <a:spcBef>
                <a:spcPts val="900"/>
              </a:spcBef>
              <a:buFont typeface="Calibri" panose="020F0502020204030204" pitchFamily="34" charset="0"/>
              <a:buChar char="–"/>
              <a:defRPr sz="2200" kern="1200">
                <a:solidFill>
                  <a:schemeClr val="tx1"/>
                </a:solidFill>
                <a:latin typeface="+mn-lt"/>
                <a:ea typeface="+mn-ea"/>
                <a:cs typeface="+mn-cs"/>
              </a:defRPr>
            </a:lvl4pPr>
            <a:lvl5pPr marL="1076325" indent="-361950" algn="l" defTabSz="914400" rtl="0" eaLnBrk="1" latinLnBrk="0" hangingPunct="1">
              <a:lnSpc>
                <a:spcPts val="2800"/>
              </a:lnSpc>
              <a:spcBef>
                <a:spcPts val="9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1200"/>
              </a:spcBef>
              <a:spcAft>
                <a:spcPts val="1200"/>
              </a:spcAft>
              <a:buFont typeface="Arial" panose="020B0604020202020204" pitchFamily="34" charset="0"/>
              <a:buChar char="•"/>
            </a:pPr>
            <a:r>
              <a:rPr lang="en-AU" sz="2800" b="0" dirty="0" smtClean="0">
                <a:cs typeface="Arial" panose="020B0604020202020204" pitchFamily="34" charset="0"/>
              </a:rPr>
              <a:t>Early resolution </a:t>
            </a:r>
          </a:p>
          <a:p>
            <a:pPr marL="342900" indent="-342900">
              <a:spcBef>
                <a:spcPts val="1200"/>
              </a:spcBef>
              <a:spcAft>
                <a:spcPts val="1200"/>
              </a:spcAft>
              <a:buFont typeface="Arial" panose="020B0604020202020204" pitchFamily="34" charset="0"/>
              <a:buChar char="•"/>
            </a:pPr>
            <a:r>
              <a:rPr lang="en-AU" sz="2800" b="0" dirty="0" smtClean="0">
                <a:cs typeface="Arial" panose="020B0604020202020204" pitchFamily="34" charset="0"/>
              </a:rPr>
              <a:t>Conciliation</a:t>
            </a:r>
          </a:p>
          <a:p>
            <a:pPr marL="342900" indent="-342900">
              <a:spcBef>
                <a:spcPts val="1200"/>
              </a:spcBef>
              <a:spcAft>
                <a:spcPts val="1200"/>
              </a:spcAft>
              <a:buFont typeface="Arial" panose="020B0604020202020204" pitchFamily="34" charset="0"/>
              <a:buChar char="•"/>
            </a:pPr>
            <a:r>
              <a:rPr lang="en-AU" sz="2800" b="0" dirty="0" smtClean="0">
                <a:cs typeface="Arial" panose="020B0604020202020204" pitchFamily="34" charset="0"/>
              </a:rPr>
              <a:t>Compliance action</a:t>
            </a:r>
          </a:p>
          <a:p>
            <a:pPr marL="0" lvl="2" indent="0">
              <a:spcBef>
                <a:spcPts val="1200"/>
              </a:spcBef>
              <a:spcAft>
                <a:spcPts val="1200"/>
              </a:spcAft>
              <a:buFont typeface="Arial" panose="020B0604020202020204" pitchFamily="34" charset="0"/>
              <a:buNone/>
            </a:pPr>
            <a:endParaRPr lang="en-AU" sz="2800" dirty="0" smtClean="0"/>
          </a:p>
          <a:p>
            <a:pPr>
              <a:spcBef>
                <a:spcPts val="1200"/>
              </a:spcBef>
              <a:spcAft>
                <a:spcPts val="1200"/>
              </a:spcAft>
            </a:pPr>
            <a:endParaRPr lang="en-AU" sz="2800" dirty="0"/>
          </a:p>
        </p:txBody>
      </p:sp>
      <p:sp>
        <p:nvSpPr>
          <p:cNvPr id="5"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14</a:t>
            </a:fld>
            <a:endParaRPr lang="en-AU" dirty="0"/>
          </a:p>
        </p:txBody>
      </p:sp>
    </p:spTree>
    <p:extLst>
      <p:ext uri="{BB962C8B-B14F-4D97-AF65-F5344CB8AC3E}">
        <p14:creationId xmlns:p14="http://schemas.microsoft.com/office/powerpoint/2010/main" val="2175976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the NDIS Commission will support you</a:t>
            </a:r>
            <a:endParaRPr lang="en-AU" dirty="0"/>
          </a:p>
        </p:txBody>
      </p:sp>
      <p:sp>
        <p:nvSpPr>
          <p:cNvPr id="3" name="Content Placeholder 2"/>
          <p:cNvSpPr>
            <a:spLocks noGrp="1"/>
          </p:cNvSpPr>
          <p:nvPr>
            <p:ph idx="1"/>
          </p:nvPr>
        </p:nvSpPr>
        <p:spPr>
          <a:xfrm>
            <a:off x="831273" y="1645920"/>
            <a:ext cx="10939548" cy="4890430"/>
          </a:xfrm>
        </p:spPr>
        <p:txBody>
          <a:bodyPr>
            <a:normAutofit/>
          </a:bodyPr>
          <a:lstStyle/>
          <a:p>
            <a:r>
              <a:rPr lang="en-AU" sz="2800" b="0" dirty="0" smtClean="0"/>
              <a:t>We are working with states and territories to build local relationships, and with the NDIA</a:t>
            </a:r>
          </a:p>
          <a:p>
            <a:endParaRPr lang="en-AU" sz="2800" b="0" dirty="0"/>
          </a:p>
          <a:p>
            <a:r>
              <a:rPr lang="en-AU" sz="2800" b="0" dirty="0" smtClean="0"/>
              <a:t>Providers have received information from the </a:t>
            </a:r>
            <a:r>
              <a:rPr lang="en-AU" sz="2800" b="0" dirty="0" err="1" smtClean="0"/>
              <a:t>NDIA</a:t>
            </a:r>
            <a:r>
              <a:rPr lang="en-AU" sz="2800" b="0" dirty="0" smtClean="0"/>
              <a:t> on transition arrangements</a:t>
            </a:r>
          </a:p>
          <a:p>
            <a:endParaRPr lang="en-AU" sz="2800" b="0" dirty="0"/>
          </a:p>
          <a:p>
            <a:r>
              <a:rPr lang="en-AU" sz="2800" b="0" dirty="0" smtClean="0"/>
              <a:t>We’ve sent you a series of resources/information</a:t>
            </a:r>
          </a:p>
          <a:p>
            <a:endParaRPr lang="en-AU" sz="2800" b="0" dirty="0"/>
          </a:p>
          <a:p>
            <a:r>
              <a:rPr lang="en-AU" sz="2800" b="0" dirty="0" smtClean="0"/>
              <a:t>Visit our updated website  </a:t>
            </a:r>
          </a:p>
          <a:p>
            <a:endParaRPr lang="en-AU" sz="2800" b="0" dirty="0"/>
          </a:p>
          <a:p>
            <a:r>
              <a:rPr lang="en-AU" sz="2800" b="0" dirty="0" smtClean="0"/>
              <a:t>Contact us if you can’t find what you need.</a:t>
            </a:r>
          </a:p>
          <a:p>
            <a:endParaRPr lang="en-AU" sz="2800" b="0" dirty="0"/>
          </a:p>
          <a:p>
            <a:endParaRPr lang="en-AU" sz="2800" b="0" dirty="0"/>
          </a:p>
        </p:txBody>
      </p:sp>
      <p:sp>
        <p:nvSpPr>
          <p:cNvPr id="4" name="Slide Number Placeholder 3"/>
          <p:cNvSpPr>
            <a:spLocks noGrp="1"/>
          </p:cNvSpPr>
          <p:nvPr>
            <p:ph type="sldNum" sz="quarter" idx="12"/>
          </p:nvPr>
        </p:nvSpPr>
        <p:spPr/>
        <p:txBody>
          <a:bodyPr/>
          <a:lstStyle/>
          <a:p>
            <a:fld id="{C0F55C17-AF72-40D4-ADBD-B5505DEBF9BA}" type="slidenum">
              <a:rPr lang="en-AU" smtClean="0"/>
              <a:t>15</a:t>
            </a:fld>
            <a:endParaRPr lang="en-AU" dirty="0"/>
          </a:p>
        </p:txBody>
      </p:sp>
    </p:spTree>
    <p:extLst>
      <p:ext uri="{BB962C8B-B14F-4D97-AF65-F5344CB8AC3E}">
        <p14:creationId xmlns:p14="http://schemas.microsoft.com/office/powerpoint/2010/main" val="3118636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55250" y="1540156"/>
            <a:ext cx="9894888" cy="4096715"/>
          </a:xfrm>
        </p:spPr>
        <p:txBody>
          <a:bodyPr>
            <a:normAutofit/>
          </a:bodyPr>
          <a:lstStyle/>
          <a:p>
            <a:pPr>
              <a:lnSpc>
                <a:spcPct val="100000"/>
              </a:lnSpc>
            </a:pPr>
            <a:r>
              <a:rPr lang="en-AU" sz="7000" dirty="0" smtClean="0"/>
              <a:t>Questions about provider responsibilities?</a:t>
            </a:r>
            <a:endParaRPr lang="en-AU" sz="7000" dirty="0"/>
          </a:p>
        </p:txBody>
      </p:sp>
      <p:sp>
        <p:nvSpPr>
          <p:cNvPr id="5" name="Slide Number Placeholder 4"/>
          <p:cNvSpPr>
            <a:spLocks noGrp="1"/>
          </p:cNvSpPr>
          <p:nvPr>
            <p:ph type="sldNum" sz="quarter" idx="12"/>
          </p:nvPr>
        </p:nvSpPr>
        <p:spPr/>
        <p:txBody>
          <a:bodyPr/>
          <a:lstStyle/>
          <a:p>
            <a:fld id="{C0F55C17-AF72-40D4-ADBD-B5505DEBF9BA}" type="slidenum">
              <a:rPr lang="en-AU" smtClean="0"/>
              <a:t>16</a:t>
            </a:fld>
            <a:endParaRPr lang="en-AU" dirty="0"/>
          </a:p>
        </p:txBody>
      </p:sp>
    </p:spTree>
    <p:extLst>
      <p:ext uri="{BB962C8B-B14F-4D97-AF65-F5344CB8AC3E}">
        <p14:creationId xmlns:p14="http://schemas.microsoft.com/office/powerpoint/2010/main" val="817120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C568-7C13-49F7-A1E6-2486B6401C37}"/>
              </a:ext>
            </a:extLst>
          </p:cNvPr>
          <p:cNvSpPr>
            <a:spLocks noGrp="1"/>
          </p:cNvSpPr>
          <p:nvPr>
            <p:ph type="ctrTitle"/>
          </p:nvPr>
        </p:nvSpPr>
        <p:spPr/>
        <p:txBody>
          <a:bodyPr/>
          <a:lstStyle/>
          <a:p>
            <a:r>
              <a:rPr lang="en-US" dirty="0" smtClean="0"/>
              <a:t>Behaviour Support</a:t>
            </a:r>
            <a:endParaRPr lang="en-AU" dirty="0"/>
          </a:p>
        </p:txBody>
      </p:sp>
      <p:sp>
        <p:nvSpPr>
          <p:cNvPr id="4" name="Text Placeholder 3">
            <a:extLst>
              <a:ext uri="{FF2B5EF4-FFF2-40B4-BE49-F238E27FC236}">
                <a16:creationId xmlns:a16="http://schemas.microsoft.com/office/drawing/2014/main" id="{DC24287A-223A-4018-A0FE-A80B9A33DDD6}"/>
              </a:ext>
            </a:extLst>
          </p:cNvPr>
          <p:cNvSpPr>
            <a:spLocks noGrp="1"/>
          </p:cNvSpPr>
          <p:nvPr>
            <p:ph type="body" sz="quarter" idx="13"/>
          </p:nvPr>
        </p:nvSpPr>
        <p:spPr/>
        <p:txBody>
          <a:bodyPr>
            <a:normAutofit/>
          </a:bodyPr>
          <a:lstStyle/>
          <a:p>
            <a:r>
              <a:rPr lang="en-AU" sz="2400" b="1" dirty="0" smtClean="0"/>
              <a:t>Tracey Harkness, National Director – Behaviour Support</a:t>
            </a:r>
            <a:endParaRPr lang="en-AU" sz="2400" b="1" dirty="0"/>
          </a:p>
        </p:txBody>
      </p:sp>
    </p:spTree>
    <p:extLst>
      <p:ext uri="{BB962C8B-B14F-4D97-AF65-F5344CB8AC3E}">
        <p14:creationId xmlns:p14="http://schemas.microsoft.com/office/powerpoint/2010/main" val="332973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Behaviour Support: Our </a:t>
            </a:r>
            <a:r>
              <a:rPr lang="en-AU" dirty="0"/>
              <a:t>r</a:t>
            </a:r>
            <a:r>
              <a:rPr lang="en-AU" dirty="0" smtClean="0"/>
              <a:t>ole</a:t>
            </a:r>
            <a:endParaRPr lang="en-AU" dirty="0"/>
          </a:p>
        </p:txBody>
      </p:sp>
      <p:sp>
        <p:nvSpPr>
          <p:cNvPr id="3" name="Content Placeholder 2"/>
          <p:cNvSpPr>
            <a:spLocks noGrp="1"/>
          </p:cNvSpPr>
          <p:nvPr>
            <p:ph idx="1"/>
          </p:nvPr>
        </p:nvSpPr>
        <p:spPr>
          <a:xfrm>
            <a:off x="820737" y="1852612"/>
            <a:ext cx="10226676" cy="4683737"/>
          </a:xfrm>
        </p:spPr>
        <p:txBody>
          <a:bodyPr>
            <a:noAutofit/>
          </a:bodyPr>
          <a:lstStyle/>
          <a:p>
            <a:pPr marL="342900" indent="-342900">
              <a:spcBef>
                <a:spcPts val="3000"/>
              </a:spcBef>
              <a:buFont typeface="Arial" panose="020B0604020202020204" pitchFamily="34" charset="0"/>
              <a:buChar char="•"/>
            </a:pPr>
            <a:r>
              <a:rPr lang="en-AU" sz="2800" b="0" dirty="0" smtClean="0"/>
              <a:t>Raising the bar of positive behaviour support that should focus on:</a:t>
            </a:r>
          </a:p>
          <a:p>
            <a:pPr marL="704850" lvl="2" indent="-342900">
              <a:spcBef>
                <a:spcPts val="3000"/>
              </a:spcBef>
            </a:pPr>
            <a:r>
              <a:rPr lang="en-AU" sz="2800" b="0" dirty="0" smtClean="0"/>
              <a:t>Safeguarding the dignity of the person and improving their quality of life</a:t>
            </a:r>
          </a:p>
          <a:p>
            <a:pPr marL="704850" lvl="2" indent="-342900">
              <a:spcBef>
                <a:spcPts val="3000"/>
              </a:spcBef>
            </a:pPr>
            <a:r>
              <a:rPr lang="en-AU" sz="2800" b="0" dirty="0" smtClean="0"/>
              <a:t>Contemporary evidence-based practice</a:t>
            </a:r>
          </a:p>
          <a:p>
            <a:pPr marL="704850" lvl="2" indent="-342900">
              <a:spcBef>
                <a:spcPts val="3000"/>
              </a:spcBef>
            </a:pPr>
            <a:r>
              <a:rPr lang="en-AU" sz="2800" b="0" dirty="0" smtClean="0"/>
              <a:t>Constructively reducing behaviours that may lead to harm of self or others</a:t>
            </a:r>
          </a:p>
          <a:p>
            <a:pPr marL="704850" lvl="2" indent="-342900">
              <a:spcBef>
                <a:spcPts val="3000"/>
              </a:spcBef>
            </a:pPr>
            <a:r>
              <a:rPr lang="en-AU" sz="2800" b="0" dirty="0" smtClean="0"/>
              <a:t>Work towards the reduction and elimination of restrictive practices</a:t>
            </a:r>
          </a:p>
        </p:txBody>
      </p:sp>
      <p:sp>
        <p:nvSpPr>
          <p:cNvPr id="7"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18</a:t>
            </a:fld>
            <a:endParaRPr lang="en-AU" dirty="0"/>
          </a:p>
        </p:txBody>
      </p:sp>
    </p:spTree>
    <p:extLst>
      <p:ext uri="{BB962C8B-B14F-4D97-AF65-F5344CB8AC3E}">
        <p14:creationId xmlns:p14="http://schemas.microsoft.com/office/powerpoint/2010/main" val="3841221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84" y="82257"/>
            <a:ext cx="8052179" cy="1376364"/>
          </a:xfrm>
        </p:spPr>
        <p:txBody>
          <a:bodyPr/>
          <a:lstStyle/>
          <a:p>
            <a:r>
              <a:rPr lang="en-AU" dirty="0" smtClean="0"/>
              <a:t>How we will reduce/eliminate restrictive practices</a:t>
            </a:r>
            <a:endParaRPr lang="en-AU" dirty="0"/>
          </a:p>
        </p:txBody>
      </p:sp>
      <p:sp>
        <p:nvSpPr>
          <p:cNvPr id="3" name="Content Placeholder 2"/>
          <p:cNvSpPr>
            <a:spLocks noGrp="1"/>
          </p:cNvSpPr>
          <p:nvPr>
            <p:ph idx="1"/>
          </p:nvPr>
        </p:nvSpPr>
        <p:spPr>
          <a:xfrm>
            <a:off x="709684" y="1803748"/>
            <a:ext cx="10807126" cy="4446740"/>
          </a:xfrm>
        </p:spPr>
        <p:txBody>
          <a:bodyPr>
            <a:noAutofit/>
          </a:bodyPr>
          <a:lstStyle/>
          <a:p>
            <a:pPr marL="457200" indent="-457200">
              <a:spcBef>
                <a:spcPts val="1800"/>
              </a:spcBef>
              <a:buFont typeface="Arial" panose="020B0604020202020204" pitchFamily="34" charset="0"/>
              <a:buChar char="•"/>
            </a:pPr>
            <a:r>
              <a:rPr lang="en-AU" sz="2800" b="0" dirty="0" smtClean="0"/>
              <a:t>Building the capacity and assessing suitability of Behaviour Support Practitioners </a:t>
            </a:r>
          </a:p>
          <a:p>
            <a:pPr marL="457200" indent="-457200">
              <a:spcBef>
                <a:spcPts val="1800"/>
              </a:spcBef>
              <a:buFont typeface="Arial" panose="020B0604020202020204" pitchFamily="34" charset="0"/>
              <a:buChar char="•"/>
            </a:pPr>
            <a:r>
              <a:rPr lang="en-AU" sz="2800" b="0" dirty="0" smtClean="0"/>
              <a:t>Developing </a:t>
            </a:r>
            <a:r>
              <a:rPr lang="en-AU" sz="2800" b="0" dirty="0"/>
              <a:t>policy and guidance </a:t>
            </a:r>
            <a:r>
              <a:rPr lang="en-AU" sz="2800" b="0" dirty="0" smtClean="0"/>
              <a:t>materials, education and advice</a:t>
            </a:r>
          </a:p>
          <a:p>
            <a:pPr marL="457200" indent="-457200">
              <a:spcBef>
                <a:spcPts val="4200"/>
              </a:spcBef>
              <a:buFont typeface="Arial" panose="020B0604020202020204" pitchFamily="34" charset="0"/>
              <a:buChar char="•"/>
            </a:pPr>
            <a:r>
              <a:rPr lang="en-AU" sz="2800" b="0" dirty="0" smtClean="0"/>
              <a:t>Monitoring/analysing use of restrictive practices</a:t>
            </a:r>
          </a:p>
          <a:p>
            <a:pPr marL="457200" indent="-457200">
              <a:spcBef>
                <a:spcPts val="4200"/>
              </a:spcBef>
              <a:buFont typeface="Arial" panose="020B0604020202020204" pitchFamily="34" charset="0"/>
              <a:buChar char="•"/>
            </a:pPr>
            <a:r>
              <a:rPr lang="en-AU" sz="2800" b="0" dirty="0" smtClean="0"/>
              <a:t>Assisting states and territories in developing </a:t>
            </a:r>
            <a:r>
              <a:rPr lang="en-AU" sz="2800" b="0" dirty="0"/>
              <a:t>nationally consistent restrictive practice </a:t>
            </a:r>
            <a:r>
              <a:rPr lang="en-AU" sz="2800" b="0" dirty="0" smtClean="0"/>
              <a:t>definitions and principles for </a:t>
            </a:r>
            <a:r>
              <a:rPr lang="en-AU" sz="2800" b="0" dirty="0"/>
              <a:t>authorisation</a:t>
            </a:r>
            <a:r>
              <a:rPr lang="en-AU" sz="2800" b="0" dirty="0" smtClean="0"/>
              <a:t>.</a:t>
            </a:r>
            <a:endParaRPr lang="en-AU" sz="2800" b="0" dirty="0"/>
          </a:p>
        </p:txBody>
      </p:sp>
      <p:sp>
        <p:nvSpPr>
          <p:cNvPr id="10"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19</a:t>
            </a:fld>
            <a:endParaRPr lang="en-AU" dirty="0"/>
          </a:p>
        </p:txBody>
      </p:sp>
    </p:spTree>
    <p:extLst>
      <p:ext uri="{BB962C8B-B14F-4D97-AF65-F5344CB8AC3E}">
        <p14:creationId xmlns:p14="http://schemas.microsoft.com/office/powerpoint/2010/main" val="1351484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a:t>
            </a:r>
            <a:endParaRPr lang="en-AU" dirty="0"/>
          </a:p>
        </p:txBody>
      </p:sp>
      <p:sp>
        <p:nvSpPr>
          <p:cNvPr id="4" name="Slide Number Placeholder 3"/>
          <p:cNvSpPr>
            <a:spLocks noGrp="1"/>
          </p:cNvSpPr>
          <p:nvPr>
            <p:ph type="sldNum" sz="quarter" idx="12"/>
          </p:nvPr>
        </p:nvSpPr>
        <p:spPr/>
        <p:txBody>
          <a:bodyPr/>
          <a:lstStyle/>
          <a:p>
            <a:fld id="{C0F55C17-AF72-40D4-ADBD-B5505DEBF9BA}" type="slidenum">
              <a:rPr lang="en-AU" smtClean="0"/>
              <a:t>2</a:t>
            </a:fld>
            <a:endParaRPr lang="en-AU"/>
          </a:p>
        </p:txBody>
      </p:sp>
      <p:sp>
        <p:nvSpPr>
          <p:cNvPr id="10" name="Content Placeholder 9"/>
          <p:cNvSpPr>
            <a:spLocks noGrp="1"/>
          </p:cNvSpPr>
          <p:nvPr>
            <p:ph idx="1"/>
          </p:nvPr>
        </p:nvSpPr>
        <p:spPr>
          <a:xfrm>
            <a:off x="834887" y="1669944"/>
            <a:ext cx="10596388" cy="4973924"/>
          </a:xfrm>
        </p:spPr>
        <p:txBody>
          <a:bodyPr>
            <a:noAutofit/>
          </a:bodyPr>
          <a:lstStyle/>
          <a:p>
            <a:pPr marL="342900" indent="-342900" fontAlgn="t">
              <a:spcBef>
                <a:spcPts val="1200"/>
              </a:spcBef>
              <a:spcAft>
                <a:spcPts val="1200"/>
              </a:spcAft>
              <a:buFont typeface="Arial" panose="020B0604020202020204" pitchFamily="34" charset="0"/>
              <a:buChar char="•"/>
            </a:pPr>
            <a:r>
              <a:rPr lang="en-AU" sz="2800" dirty="0"/>
              <a:t>Provider responsibilities (includes Q&amp;A</a:t>
            </a:r>
            <a:r>
              <a:rPr lang="en-AU" sz="2800" dirty="0" smtClean="0"/>
              <a:t>)</a:t>
            </a:r>
            <a:r>
              <a:rPr lang="en-AU" sz="2800" b="0" dirty="0" smtClean="0"/>
              <a:t>: Samantha </a:t>
            </a:r>
            <a:r>
              <a:rPr lang="en-AU" sz="2800" b="0" dirty="0"/>
              <a:t>Taylor, Registrar</a:t>
            </a:r>
          </a:p>
          <a:p>
            <a:pPr marL="342900" indent="-342900" fontAlgn="t">
              <a:spcBef>
                <a:spcPts val="1200"/>
              </a:spcBef>
              <a:spcAft>
                <a:spcPts val="1200"/>
              </a:spcAft>
              <a:buFont typeface="Arial" panose="020B0604020202020204" pitchFamily="34" charset="0"/>
              <a:buChar char="•"/>
            </a:pPr>
            <a:r>
              <a:rPr lang="en-AU" sz="2800" dirty="0"/>
              <a:t>Behaviour </a:t>
            </a:r>
            <a:r>
              <a:rPr lang="en-AU" sz="2800" dirty="0" smtClean="0"/>
              <a:t>Support</a:t>
            </a:r>
            <a:r>
              <a:rPr lang="en-AU" sz="2800" b="0" dirty="0" smtClean="0"/>
              <a:t>: Tracey </a:t>
            </a:r>
            <a:r>
              <a:rPr lang="en-AU" sz="2800" b="0" dirty="0"/>
              <a:t>Harkness, National Director – Behaviour Support</a:t>
            </a:r>
          </a:p>
          <a:p>
            <a:pPr marL="342900" indent="-342900" fontAlgn="t">
              <a:spcBef>
                <a:spcPts val="1200"/>
              </a:spcBef>
              <a:spcAft>
                <a:spcPts val="1200"/>
              </a:spcAft>
              <a:buFont typeface="Arial" panose="020B0604020202020204" pitchFamily="34" charset="0"/>
              <a:buChar char="•"/>
            </a:pPr>
            <a:r>
              <a:rPr lang="en-AU" sz="2800" dirty="0"/>
              <a:t>Complaints and Reportable </a:t>
            </a:r>
            <a:r>
              <a:rPr lang="en-AU" sz="2800" dirty="0" smtClean="0"/>
              <a:t>Incidents</a:t>
            </a:r>
            <a:r>
              <a:rPr lang="en-AU" sz="2800" b="0" dirty="0" smtClean="0"/>
              <a:t>: Robert </a:t>
            </a:r>
            <a:r>
              <a:rPr lang="en-AU" sz="2800" b="0" dirty="0" err="1"/>
              <a:t>Griew</a:t>
            </a:r>
            <a:r>
              <a:rPr lang="en-AU" sz="2800" b="0" dirty="0"/>
              <a:t>, Complaints </a:t>
            </a:r>
            <a:r>
              <a:rPr lang="en-AU" sz="2800" b="0" dirty="0" smtClean="0"/>
              <a:t>Commissioner and Laura </a:t>
            </a:r>
            <a:r>
              <a:rPr lang="en-AU" sz="2800" b="0" dirty="0" err="1"/>
              <a:t>Dorahy</a:t>
            </a:r>
            <a:r>
              <a:rPr lang="en-AU" sz="2800" b="0" dirty="0"/>
              <a:t>, National Director – </a:t>
            </a:r>
            <a:r>
              <a:rPr lang="en-AU" sz="2800" b="0" dirty="0" smtClean="0"/>
              <a:t> Complaints and Reportable </a:t>
            </a:r>
            <a:r>
              <a:rPr lang="en-AU" sz="2800" b="0" dirty="0"/>
              <a:t>Incidents</a:t>
            </a:r>
          </a:p>
          <a:p>
            <a:pPr marL="342900" indent="-342900" fontAlgn="t">
              <a:spcBef>
                <a:spcPts val="1200"/>
              </a:spcBef>
              <a:spcAft>
                <a:spcPts val="1200"/>
              </a:spcAft>
              <a:buFont typeface="Arial" panose="020B0604020202020204" pitchFamily="34" charset="0"/>
              <a:buChar char="•"/>
            </a:pPr>
            <a:r>
              <a:rPr lang="en-AU" sz="2800" dirty="0"/>
              <a:t>Panel Q&amp;A on Behaviour Support and Reportable </a:t>
            </a:r>
            <a:r>
              <a:rPr lang="en-AU" sz="2800" dirty="0" smtClean="0"/>
              <a:t>Incidents</a:t>
            </a:r>
            <a:r>
              <a:rPr lang="en-AU" sz="2800" b="0" dirty="0" smtClean="0"/>
              <a:t>: Tracey </a:t>
            </a:r>
            <a:r>
              <a:rPr lang="en-AU" sz="2800" b="0" dirty="0"/>
              <a:t>Harkness, Robert </a:t>
            </a:r>
            <a:r>
              <a:rPr lang="en-AU" sz="2800" b="0" dirty="0" err="1"/>
              <a:t>Griew</a:t>
            </a:r>
            <a:r>
              <a:rPr lang="en-AU" sz="2800" b="0" dirty="0"/>
              <a:t>, Laura </a:t>
            </a:r>
            <a:r>
              <a:rPr lang="en-AU" sz="2800" b="0" dirty="0" err="1"/>
              <a:t>Dorahy</a:t>
            </a:r>
            <a:endParaRPr lang="en-AU" sz="2800" b="0" dirty="0"/>
          </a:p>
          <a:p>
            <a:pPr marL="342900" indent="-342900" fontAlgn="t">
              <a:spcBef>
                <a:spcPts val="1200"/>
              </a:spcBef>
              <a:spcAft>
                <a:spcPts val="1200"/>
              </a:spcAft>
              <a:buFont typeface="Arial" panose="020B0604020202020204" pitchFamily="34" charset="0"/>
              <a:buChar char="•"/>
            </a:pPr>
            <a:r>
              <a:rPr lang="en-AU" sz="2800" dirty="0"/>
              <a:t>Local WA team </a:t>
            </a:r>
            <a:r>
              <a:rPr lang="en-AU" sz="2800" dirty="0" smtClean="0"/>
              <a:t>introductions</a:t>
            </a:r>
            <a:r>
              <a:rPr lang="en-AU" sz="2800" b="0" dirty="0" smtClean="0"/>
              <a:t>: Samantha </a:t>
            </a:r>
            <a:r>
              <a:rPr lang="en-AU" sz="2800" b="0" dirty="0"/>
              <a:t>Jenkinson, State Director</a:t>
            </a:r>
          </a:p>
          <a:p>
            <a:pPr>
              <a:spcBef>
                <a:spcPts val="1200"/>
              </a:spcBef>
              <a:spcAft>
                <a:spcPts val="1200"/>
              </a:spcAft>
            </a:pPr>
            <a:endParaRPr lang="en-AU" sz="2800" dirty="0"/>
          </a:p>
        </p:txBody>
      </p:sp>
    </p:spTree>
    <p:extLst>
      <p:ext uri="{BB962C8B-B14F-4D97-AF65-F5344CB8AC3E}">
        <p14:creationId xmlns:p14="http://schemas.microsoft.com/office/powerpoint/2010/main" val="2683716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Regulated restrictive </a:t>
            </a:r>
            <a:r>
              <a:rPr lang="en-AU" dirty="0"/>
              <a:t>p</a:t>
            </a:r>
            <a:r>
              <a:rPr lang="en-AU" dirty="0" smtClean="0"/>
              <a:t>ractices</a:t>
            </a:r>
            <a:endParaRPr lang="en-AU" dirty="0"/>
          </a:p>
        </p:txBody>
      </p:sp>
      <p:sp>
        <p:nvSpPr>
          <p:cNvPr id="3" name="Content Placeholder 2"/>
          <p:cNvSpPr>
            <a:spLocks noGrp="1"/>
          </p:cNvSpPr>
          <p:nvPr>
            <p:ph idx="1"/>
          </p:nvPr>
        </p:nvSpPr>
        <p:spPr>
          <a:xfrm>
            <a:off x="982662" y="1692536"/>
            <a:ext cx="10742491" cy="4843814"/>
          </a:xfrm>
        </p:spPr>
        <p:txBody>
          <a:bodyPr>
            <a:noAutofit/>
          </a:bodyPr>
          <a:lstStyle/>
          <a:p>
            <a:pPr marL="0" lvl="2" indent="0">
              <a:buNone/>
            </a:pPr>
            <a:r>
              <a:rPr lang="en-AU" sz="2800" b="1" dirty="0" smtClean="0">
                <a:solidFill>
                  <a:schemeClr val="tx2"/>
                </a:solidFill>
              </a:rPr>
              <a:t>Restrictive practice: Any </a:t>
            </a:r>
            <a:r>
              <a:rPr lang="en-AU" sz="2800" b="1" dirty="0">
                <a:solidFill>
                  <a:schemeClr val="tx2"/>
                </a:solidFill>
              </a:rPr>
              <a:t>practice or intervention that has the effect of restricting the rights or freedom of movement of a person with </a:t>
            </a:r>
            <a:r>
              <a:rPr lang="en-AU" sz="2800" b="1" dirty="0" smtClean="0">
                <a:solidFill>
                  <a:schemeClr val="tx2"/>
                </a:solidFill>
              </a:rPr>
              <a:t>disability</a:t>
            </a:r>
            <a:r>
              <a:rPr lang="en-AU" sz="2800" b="1" dirty="0" smtClean="0"/>
              <a:t> </a:t>
            </a:r>
            <a:r>
              <a:rPr lang="en-AU" sz="2400" dirty="0" smtClean="0"/>
              <a:t>(</a:t>
            </a:r>
            <a:r>
              <a:rPr lang="en-AU" sz="2400" i="1" dirty="0" smtClean="0"/>
              <a:t>NDIS </a:t>
            </a:r>
            <a:r>
              <a:rPr lang="en-AU" sz="2400" i="1" dirty="0"/>
              <a:t>Act </a:t>
            </a:r>
            <a:r>
              <a:rPr lang="en-AU" sz="2400" i="1" dirty="0" smtClean="0"/>
              <a:t>2013 </a:t>
            </a:r>
            <a:r>
              <a:rPr lang="en-AU" sz="2400" dirty="0" smtClean="0"/>
              <a:t>s9)</a:t>
            </a:r>
          </a:p>
          <a:p>
            <a:pPr marL="0" lvl="2" indent="0">
              <a:lnSpc>
                <a:spcPts val="2500"/>
              </a:lnSpc>
              <a:spcBef>
                <a:spcPts val="3000"/>
              </a:spcBef>
              <a:buNone/>
            </a:pPr>
            <a:r>
              <a:rPr lang="en-AU" sz="2800" b="1" dirty="0" smtClean="0">
                <a:solidFill>
                  <a:schemeClr val="tx2"/>
                </a:solidFill>
              </a:rPr>
              <a:t>Regulated restrictive practices </a:t>
            </a:r>
            <a:r>
              <a:rPr lang="en-AU" sz="2400" i="1" dirty="0" smtClean="0"/>
              <a:t>[NDIS (Restrictive Practices and Behaviour Support) Rules 2018]: </a:t>
            </a:r>
          </a:p>
          <a:p>
            <a:pPr lvl="3">
              <a:lnSpc>
                <a:spcPts val="2000"/>
              </a:lnSpc>
              <a:spcBef>
                <a:spcPts val="1800"/>
              </a:spcBef>
            </a:pPr>
            <a:r>
              <a:rPr lang="en-AU" sz="2400" dirty="0" smtClean="0"/>
              <a:t>Seclusion</a:t>
            </a:r>
          </a:p>
          <a:p>
            <a:pPr lvl="3">
              <a:lnSpc>
                <a:spcPts val="2000"/>
              </a:lnSpc>
              <a:spcBef>
                <a:spcPts val="1800"/>
              </a:spcBef>
            </a:pPr>
            <a:r>
              <a:rPr lang="en-AU" sz="2400" dirty="0" smtClean="0"/>
              <a:t>Chemical restraint</a:t>
            </a:r>
          </a:p>
          <a:p>
            <a:pPr lvl="3">
              <a:lnSpc>
                <a:spcPts val="2000"/>
              </a:lnSpc>
              <a:spcBef>
                <a:spcPts val="1800"/>
              </a:spcBef>
            </a:pPr>
            <a:r>
              <a:rPr lang="en-AU" sz="2400" dirty="0" smtClean="0"/>
              <a:t>Mechanical restraint</a:t>
            </a:r>
          </a:p>
          <a:p>
            <a:pPr lvl="3">
              <a:lnSpc>
                <a:spcPts val="2000"/>
              </a:lnSpc>
              <a:spcBef>
                <a:spcPts val="1800"/>
              </a:spcBef>
            </a:pPr>
            <a:r>
              <a:rPr lang="en-AU" sz="2400" dirty="0" smtClean="0"/>
              <a:t>Physical restraint</a:t>
            </a:r>
          </a:p>
          <a:p>
            <a:pPr lvl="3">
              <a:lnSpc>
                <a:spcPts val="2000"/>
              </a:lnSpc>
              <a:spcBef>
                <a:spcPts val="1800"/>
              </a:spcBef>
            </a:pPr>
            <a:r>
              <a:rPr lang="en-AU" sz="2400" dirty="0" smtClean="0"/>
              <a:t>Environmental restraint.</a:t>
            </a:r>
            <a:endParaRPr lang="en-AU" sz="2400" dirty="0"/>
          </a:p>
        </p:txBody>
      </p:sp>
      <p:sp>
        <p:nvSpPr>
          <p:cNvPr id="6"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20</a:t>
            </a:fld>
            <a:endParaRPr lang="en-AU" dirty="0"/>
          </a:p>
        </p:txBody>
      </p:sp>
    </p:spTree>
    <p:extLst>
      <p:ext uri="{BB962C8B-B14F-4D97-AF65-F5344CB8AC3E}">
        <p14:creationId xmlns:p14="http://schemas.microsoft.com/office/powerpoint/2010/main" val="4010134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Regulated restrictive </a:t>
            </a:r>
            <a:r>
              <a:rPr lang="en-AU" dirty="0"/>
              <a:t>p</a:t>
            </a:r>
            <a:r>
              <a:rPr lang="en-AU" dirty="0" smtClean="0"/>
              <a:t>ractices</a:t>
            </a:r>
            <a:endParaRPr lang="en-AU" dirty="0"/>
          </a:p>
        </p:txBody>
      </p:sp>
      <p:sp>
        <p:nvSpPr>
          <p:cNvPr id="3" name="Content Placeholder 2"/>
          <p:cNvSpPr>
            <a:spLocks noGrp="1"/>
          </p:cNvSpPr>
          <p:nvPr>
            <p:ph idx="1"/>
          </p:nvPr>
        </p:nvSpPr>
        <p:spPr>
          <a:xfrm>
            <a:off x="982661" y="1754908"/>
            <a:ext cx="10580447" cy="4601441"/>
          </a:xfrm>
        </p:spPr>
        <p:txBody>
          <a:bodyPr>
            <a:normAutofit/>
          </a:bodyPr>
          <a:lstStyle/>
          <a:p>
            <a:pPr lvl="1"/>
            <a:r>
              <a:rPr lang="en-AU" sz="2800" b="1" dirty="0"/>
              <a:t>Regulated restrictive practices can only be used in the context of:</a:t>
            </a:r>
          </a:p>
          <a:p>
            <a:pPr marL="342900" lvl="1" indent="-342900">
              <a:spcBef>
                <a:spcPts val="1000"/>
              </a:spcBef>
              <a:buFont typeface="Arial" panose="020B0604020202020204" pitchFamily="34" charset="0"/>
              <a:buChar char="•"/>
            </a:pPr>
            <a:r>
              <a:rPr lang="en-AU" sz="2400" dirty="0"/>
              <a:t>Reducing the risk of harm to the self or others</a:t>
            </a:r>
          </a:p>
          <a:p>
            <a:pPr marL="342900" lvl="1" indent="-342900">
              <a:spcBef>
                <a:spcPts val="1000"/>
              </a:spcBef>
              <a:buFont typeface="Arial" panose="020B0604020202020204" pitchFamily="34" charset="0"/>
              <a:buChar char="•"/>
            </a:pPr>
            <a:r>
              <a:rPr lang="en-AU" sz="2400" dirty="0" smtClean="0"/>
              <a:t>Only </a:t>
            </a:r>
            <a:r>
              <a:rPr lang="en-AU" sz="2400" dirty="0"/>
              <a:t>being used as a last </a:t>
            </a:r>
            <a:r>
              <a:rPr lang="en-AU" sz="2400" dirty="0" smtClean="0"/>
              <a:t>resort and the least </a:t>
            </a:r>
            <a:r>
              <a:rPr lang="en-AU" sz="2400" dirty="0"/>
              <a:t>restrictive response available</a:t>
            </a:r>
          </a:p>
          <a:p>
            <a:pPr marL="342900" lvl="1" indent="-342900">
              <a:spcBef>
                <a:spcPts val="1000"/>
              </a:spcBef>
              <a:buFont typeface="Arial" panose="020B0604020202020204" pitchFamily="34" charset="0"/>
              <a:buChar char="•"/>
            </a:pPr>
            <a:r>
              <a:rPr lang="en-AU" sz="2400" dirty="0"/>
              <a:t>Being proportionate to the potential harm to self or others</a:t>
            </a:r>
          </a:p>
          <a:p>
            <a:pPr marL="342900" lvl="1" indent="-342900">
              <a:spcBef>
                <a:spcPts val="1000"/>
              </a:spcBef>
              <a:buFont typeface="Arial" panose="020B0604020202020204" pitchFamily="34" charset="0"/>
              <a:buChar char="•"/>
            </a:pPr>
            <a:r>
              <a:rPr lang="en-AU" sz="2400" dirty="0"/>
              <a:t>Being used for the shortest possible time</a:t>
            </a:r>
          </a:p>
          <a:p>
            <a:pPr marL="342900" lvl="1" indent="-342900">
              <a:spcBef>
                <a:spcPts val="1000"/>
              </a:spcBef>
              <a:buFont typeface="Arial" panose="020B0604020202020204" pitchFamily="34" charset="0"/>
              <a:buChar char="•"/>
            </a:pPr>
            <a:r>
              <a:rPr lang="en-AU" sz="2400" dirty="0"/>
              <a:t>The NDIS participant being given opportunities to develop new skills that have the potential to avoid the need for a restrictive </a:t>
            </a:r>
            <a:r>
              <a:rPr lang="en-AU" sz="2400" dirty="0" smtClean="0"/>
              <a:t>practice.</a:t>
            </a:r>
          </a:p>
          <a:p>
            <a:pPr marL="342900" lvl="1" indent="-342900">
              <a:spcBef>
                <a:spcPts val="1000"/>
              </a:spcBef>
              <a:buFont typeface="Arial" panose="020B0604020202020204" pitchFamily="34" charset="0"/>
              <a:buChar char="•"/>
            </a:pPr>
            <a:r>
              <a:rPr lang="en-AU" sz="2400" dirty="0"/>
              <a:t>Clearly being identified in a Behaviour Support Plan</a:t>
            </a:r>
          </a:p>
          <a:p>
            <a:pPr marL="342900" lvl="1" indent="-342900">
              <a:spcBef>
                <a:spcPts val="1000"/>
              </a:spcBef>
              <a:buFont typeface="Arial" panose="020B0604020202020204" pitchFamily="34" charset="0"/>
              <a:buChar char="•"/>
            </a:pPr>
            <a:r>
              <a:rPr lang="en-AU" sz="2400" dirty="0"/>
              <a:t>Authorisation (however described) by the State/Territory where required</a:t>
            </a:r>
          </a:p>
        </p:txBody>
      </p:sp>
      <p:sp>
        <p:nvSpPr>
          <p:cNvPr id="5"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21</a:t>
            </a:fld>
            <a:endParaRPr lang="en-AU" dirty="0"/>
          </a:p>
        </p:txBody>
      </p:sp>
    </p:spTree>
    <p:extLst>
      <p:ext uri="{BB962C8B-B14F-4D97-AF65-F5344CB8AC3E}">
        <p14:creationId xmlns:p14="http://schemas.microsoft.com/office/powerpoint/2010/main" val="2999875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Behaviour Support: Provider </a:t>
            </a:r>
            <a:r>
              <a:rPr lang="en-AU" dirty="0"/>
              <a:t>r</a:t>
            </a:r>
            <a:r>
              <a:rPr lang="en-AU" dirty="0" smtClean="0"/>
              <a:t>equirements</a:t>
            </a:r>
            <a:endParaRPr lang="en-AU" dirty="0"/>
          </a:p>
        </p:txBody>
      </p:sp>
      <p:sp>
        <p:nvSpPr>
          <p:cNvPr id="3" name="Content Placeholder 2"/>
          <p:cNvSpPr>
            <a:spLocks noGrp="1"/>
          </p:cNvSpPr>
          <p:nvPr>
            <p:ph idx="1"/>
          </p:nvPr>
        </p:nvSpPr>
        <p:spPr>
          <a:xfrm>
            <a:off x="764275" y="1929007"/>
            <a:ext cx="10445063" cy="4427343"/>
          </a:xfrm>
        </p:spPr>
        <p:txBody>
          <a:bodyPr>
            <a:normAutofit/>
          </a:bodyPr>
          <a:lstStyle/>
          <a:p>
            <a:pPr marL="342900" indent="-342900">
              <a:spcBef>
                <a:spcPts val="3000"/>
              </a:spcBef>
              <a:buFont typeface="Arial" panose="020B0604020202020204" pitchFamily="34" charset="0"/>
              <a:buChar char="•"/>
            </a:pPr>
            <a:r>
              <a:rPr lang="en-AU" sz="2800" b="0" dirty="0" smtClean="0"/>
              <a:t>Providers must be </a:t>
            </a:r>
            <a:r>
              <a:rPr lang="en-AU" sz="2800" b="0" dirty="0"/>
              <a:t>r</a:t>
            </a:r>
            <a:r>
              <a:rPr lang="en-AU" sz="2800" b="0" dirty="0" smtClean="0"/>
              <a:t>egistered for specialist behaviour support (or be a registered sole trader)</a:t>
            </a:r>
          </a:p>
          <a:p>
            <a:pPr marL="342900" indent="-342900">
              <a:spcBef>
                <a:spcPts val="3000"/>
              </a:spcBef>
              <a:buFont typeface="Arial" panose="020B0604020202020204" pitchFamily="34" charset="0"/>
              <a:buChar char="•"/>
            </a:pPr>
            <a:r>
              <a:rPr lang="en-AU" sz="2800" b="0" dirty="0" smtClean="0"/>
              <a:t>Specialist </a:t>
            </a:r>
            <a:r>
              <a:rPr lang="en-AU" sz="2800" b="0" dirty="0"/>
              <a:t>B</a:t>
            </a:r>
            <a:r>
              <a:rPr lang="en-AU" sz="2800" b="0" dirty="0" smtClean="0"/>
              <a:t>ehaviour </a:t>
            </a:r>
            <a:r>
              <a:rPr lang="en-AU" sz="2800" b="0" dirty="0"/>
              <a:t>S</a:t>
            </a:r>
            <a:r>
              <a:rPr lang="en-AU" sz="2800" b="0" dirty="0" smtClean="0"/>
              <a:t>upport </a:t>
            </a:r>
            <a:r>
              <a:rPr lang="en-AU" sz="2800" b="0" dirty="0"/>
              <a:t>P</a:t>
            </a:r>
            <a:r>
              <a:rPr lang="en-AU" sz="2800" b="0" dirty="0" smtClean="0"/>
              <a:t>roviders </a:t>
            </a:r>
            <a:r>
              <a:rPr lang="en-AU" sz="2800" b="0" dirty="0"/>
              <a:t>must engage an NDIS </a:t>
            </a:r>
            <a:r>
              <a:rPr lang="en-AU" sz="2800" b="0" dirty="0" smtClean="0"/>
              <a:t>behaviour support practitioner to deliver services</a:t>
            </a:r>
          </a:p>
          <a:p>
            <a:pPr marL="342900" indent="-342900">
              <a:spcBef>
                <a:spcPts val="3000"/>
              </a:spcBef>
              <a:buFont typeface="Arial" panose="020B0604020202020204" pitchFamily="34" charset="0"/>
              <a:buChar char="•"/>
            </a:pPr>
            <a:r>
              <a:rPr lang="en-AU" sz="2800" b="0" dirty="0"/>
              <a:t>Practitioners must be considered suitable as an NDIS behaviour support practitioner to undertake assessments and develop behaviour support </a:t>
            </a:r>
            <a:r>
              <a:rPr lang="en-AU" sz="2800" b="0" dirty="0" smtClean="0"/>
              <a:t>plans</a:t>
            </a:r>
          </a:p>
          <a:p>
            <a:pPr marL="704850" lvl="2" indent="-342900">
              <a:buFont typeface="Symbol" panose="05050102010706020507" pitchFamily="18" charset="2"/>
              <a:buChar char="-"/>
            </a:pPr>
            <a:r>
              <a:rPr lang="en-AU" sz="2800" dirty="0"/>
              <a:t>Positive Behaviour Support Capability Framework</a:t>
            </a:r>
          </a:p>
          <a:p>
            <a:pPr marL="704850" lvl="2" indent="-342900">
              <a:buFont typeface="Symbol" panose="05050102010706020507" pitchFamily="18" charset="2"/>
              <a:buChar char="-"/>
            </a:pPr>
            <a:r>
              <a:rPr lang="en-AU" sz="2800" dirty="0" smtClean="0"/>
              <a:t>“provisional suitability”.</a:t>
            </a:r>
          </a:p>
          <a:p>
            <a:pPr marL="342900" indent="-342900">
              <a:buFont typeface="Arial" panose="020B0604020202020204" pitchFamily="34" charset="0"/>
              <a:buChar char="•"/>
            </a:pPr>
            <a:endParaRPr lang="en-AU" sz="2800" b="0" dirty="0" smtClean="0"/>
          </a:p>
          <a:p>
            <a:pPr marL="342900" indent="-342900">
              <a:buFont typeface="Arial" panose="020B0604020202020204" pitchFamily="34" charset="0"/>
              <a:buChar char="•"/>
            </a:pPr>
            <a:endParaRPr lang="en-AU" sz="2800" dirty="0"/>
          </a:p>
        </p:txBody>
      </p:sp>
      <p:sp>
        <p:nvSpPr>
          <p:cNvPr id="6"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22</a:t>
            </a:fld>
            <a:endParaRPr lang="en-AU" dirty="0"/>
          </a:p>
        </p:txBody>
      </p:sp>
    </p:spTree>
    <p:extLst>
      <p:ext uri="{BB962C8B-B14F-4D97-AF65-F5344CB8AC3E}">
        <p14:creationId xmlns:p14="http://schemas.microsoft.com/office/powerpoint/2010/main" val="122598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086600" y="1470990"/>
            <a:ext cx="4631636" cy="5144872"/>
          </a:xfrm>
        </p:spPr>
        <p:txBody>
          <a:bodyPr>
            <a:normAutofit fontScale="92500"/>
          </a:bodyPr>
          <a:lstStyle/>
          <a:p>
            <a:pPr algn="ctr"/>
            <a:r>
              <a:rPr lang="en-AU" sz="2600" dirty="0" smtClean="0"/>
              <a:t>Assessment Resource Toolkit for the PBS Capability Framework</a:t>
            </a:r>
          </a:p>
          <a:p>
            <a:pPr>
              <a:lnSpc>
                <a:spcPts val="2000"/>
              </a:lnSpc>
              <a:spcBef>
                <a:spcPts val="2400"/>
              </a:spcBef>
            </a:pPr>
            <a:r>
              <a:rPr lang="en-AU" sz="2600" dirty="0" smtClean="0"/>
              <a:t>STEP 1</a:t>
            </a:r>
          </a:p>
          <a:p>
            <a:pPr marL="342900" indent="-342900">
              <a:lnSpc>
                <a:spcPts val="2400"/>
              </a:lnSpc>
              <a:spcBef>
                <a:spcPts val="600"/>
              </a:spcBef>
              <a:buFont typeface="Arial" panose="020B0604020202020204" pitchFamily="34" charset="0"/>
              <a:buChar char="•"/>
            </a:pPr>
            <a:r>
              <a:rPr lang="en-AU" sz="2600" b="0" dirty="0" smtClean="0"/>
              <a:t>Practitioner self-assessment</a:t>
            </a:r>
          </a:p>
          <a:p>
            <a:pPr marL="342900" indent="-342900">
              <a:lnSpc>
                <a:spcPts val="2400"/>
              </a:lnSpc>
              <a:spcBef>
                <a:spcPts val="600"/>
              </a:spcBef>
              <a:buFont typeface="Arial" panose="020B0604020202020204" pitchFamily="34" charset="0"/>
              <a:buChar char="•"/>
            </a:pPr>
            <a:r>
              <a:rPr lang="en-AU" sz="2600" b="0" dirty="0" smtClean="0"/>
              <a:t>Supervisor or provider validation</a:t>
            </a:r>
          </a:p>
          <a:p>
            <a:pPr>
              <a:lnSpc>
                <a:spcPts val="2000"/>
              </a:lnSpc>
              <a:spcBef>
                <a:spcPts val="3000"/>
              </a:spcBef>
            </a:pPr>
            <a:r>
              <a:rPr lang="en-AU" sz="2600" dirty="0" smtClean="0"/>
              <a:t>STEP 2</a:t>
            </a:r>
          </a:p>
          <a:p>
            <a:pPr>
              <a:lnSpc>
                <a:spcPts val="2400"/>
              </a:lnSpc>
              <a:spcBef>
                <a:spcPts val="600"/>
              </a:spcBef>
            </a:pPr>
            <a:r>
              <a:rPr lang="en-AU" sz="2600" b="0" dirty="0" smtClean="0"/>
              <a:t>Practitioner and supervisor evidence</a:t>
            </a:r>
          </a:p>
          <a:p>
            <a:pPr>
              <a:lnSpc>
                <a:spcPts val="2400"/>
              </a:lnSpc>
              <a:spcBef>
                <a:spcPts val="3000"/>
              </a:spcBef>
            </a:pPr>
            <a:r>
              <a:rPr lang="en-AU" sz="2600" dirty="0" smtClean="0"/>
              <a:t>STEP 3</a:t>
            </a:r>
          </a:p>
          <a:p>
            <a:pPr>
              <a:lnSpc>
                <a:spcPts val="2400"/>
              </a:lnSpc>
              <a:spcBef>
                <a:spcPts val="600"/>
              </a:spcBef>
            </a:pPr>
            <a:r>
              <a:rPr lang="en-AU" sz="2600" b="0" dirty="0" smtClean="0"/>
              <a:t>NDIS Commission </a:t>
            </a:r>
          </a:p>
          <a:p>
            <a:pPr marL="457200" indent="-457200">
              <a:lnSpc>
                <a:spcPts val="2400"/>
              </a:lnSpc>
              <a:spcBef>
                <a:spcPts val="600"/>
              </a:spcBef>
              <a:buFont typeface="Arial" panose="020B0604020202020204" pitchFamily="34" charset="0"/>
              <a:buChar char="•"/>
            </a:pPr>
            <a:r>
              <a:rPr lang="en-AU" sz="2600" b="0" dirty="0" smtClean="0"/>
              <a:t>Verifies evidence</a:t>
            </a:r>
          </a:p>
          <a:p>
            <a:pPr marL="457200" indent="-457200">
              <a:lnSpc>
                <a:spcPts val="2400"/>
              </a:lnSpc>
              <a:spcBef>
                <a:spcPts val="600"/>
              </a:spcBef>
              <a:buFont typeface="Arial" panose="020B0604020202020204" pitchFamily="34" charset="0"/>
              <a:buChar char="•"/>
            </a:pPr>
            <a:r>
              <a:rPr lang="en-AU" sz="2600" b="0" dirty="0" smtClean="0"/>
              <a:t>Determines suitability</a:t>
            </a:r>
          </a:p>
        </p:txBody>
      </p:sp>
      <p:pic>
        <p:nvPicPr>
          <p:cNvPr id="2" name="Picture 1" descr="Interim response&#10;Functional assessment&#10;Planning&#10;Implement&#10;Know it works&#10;Reduce and eliminate restrictive practice&#10;CPD and supervision" title="Principles and values"/>
          <p:cNvPicPr>
            <a:picLocks noChangeAspect="1"/>
          </p:cNvPicPr>
          <p:nvPr/>
        </p:nvPicPr>
        <p:blipFill>
          <a:blip r:embed="rId3"/>
          <a:stretch>
            <a:fillRect/>
          </a:stretch>
        </p:blipFill>
        <p:spPr>
          <a:xfrm>
            <a:off x="1136343" y="1690755"/>
            <a:ext cx="4962616" cy="4923386"/>
          </a:xfrm>
          <a:prstGeom prst="rect">
            <a:avLst/>
          </a:prstGeom>
        </p:spPr>
      </p:pic>
      <p:sp>
        <p:nvSpPr>
          <p:cNvPr id="7"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23</a:t>
            </a:fld>
            <a:endParaRPr lang="en-AU" dirty="0"/>
          </a:p>
        </p:txBody>
      </p:sp>
    </p:spTree>
    <p:extLst>
      <p:ext uri="{BB962C8B-B14F-4D97-AF65-F5344CB8AC3E}">
        <p14:creationId xmlns:p14="http://schemas.microsoft.com/office/powerpoint/2010/main" val="2624955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Developing a behaviour </a:t>
            </a:r>
            <a:r>
              <a:rPr lang="en-AU" dirty="0"/>
              <a:t>s</a:t>
            </a:r>
            <a:r>
              <a:rPr lang="en-AU" dirty="0" smtClean="0"/>
              <a:t>upport </a:t>
            </a:r>
            <a:r>
              <a:rPr lang="en-AU" dirty="0"/>
              <a:t>p</a:t>
            </a:r>
            <a:r>
              <a:rPr lang="en-AU" dirty="0" smtClean="0"/>
              <a:t>lan</a:t>
            </a:r>
            <a:endParaRPr lang="en-AU" dirty="0"/>
          </a:p>
        </p:txBody>
      </p:sp>
      <p:sp>
        <p:nvSpPr>
          <p:cNvPr id="3" name="Content Placeholder 2"/>
          <p:cNvSpPr>
            <a:spLocks noGrp="1"/>
          </p:cNvSpPr>
          <p:nvPr>
            <p:ph idx="1"/>
          </p:nvPr>
        </p:nvSpPr>
        <p:spPr>
          <a:xfrm>
            <a:off x="701459" y="1605076"/>
            <a:ext cx="8430966" cy="5061942"/>
          </a:xfrm>
        </p:spPr>
        <p:txBody>
          <a:bodyPr>
            <a:noAutofit/>
          </a:bodyPr>
          <a:lstStyle/>
          <a:p>
            <a:pPr>
              <a:spcBef>
                <a:spcPts val="1200"/>
              </a:spcBef>
            </a:pPr>
            <a:r>
              <a:rPr lang="en-AU" sz="2800" dirty="0"/>
              <a:t>For plans written after 1 </a:t>
            </a:r>
            <a:r>
              <a:rPr lang="en-AU" sz="2800" dirty="0" smtClean="0"/>
              <a:t>December 2020 that include regulated restrictive practices, the NDIS behaviour support practitioner must </a:t>
            </a:r>
            <a:r>
              <a:rPr lang="en-AU" sz="2800" dirty="0"/>
              <a:t>develop</a:t>
            </a:r>
            <a:r>
              <a:rPr lang="en-AU" sz="2800" dirty="0" smtClean="0"/>
              <a:t>:</a:t>
            </a:r>
            <a:endParaRPr lang="en-AU" sz="2800" dirty="0"/>
          </a:p>
          <a:p>
            <a:pPr marL="704850" lvl="2" indent="-342900">
              <a:spcBef>
                <a:spcPts val="2400"/>
              </a:spcBef>
              <a:buClr>
                <a:schemeClr val="tx2"/>
              </a:buClr>
              <a:buFont typeface="Wingdings" panose="05000000000000000000" pitchFamily="2" charset="2"/>
              <a:buChar char=""/>
            </a:pPr>
            <a:r>
              <a:rPr lang="en-AU" sz="2400" b="0" dirty="0"/>
              <a:t>An interim Behaviour Support Plan within 1 month</a:t>
            </a:r>
          </a:p>
          <a:p>
            <a:pPr marL="704850" lvl="2" indent="-342900">
              <a:spcBef>
                <a:spcPts val="2400"/>
              </a:spcBef>
              <a:buClr>
                <a:schemeClr val="tx2"/>
              </a:buClr>
              <a:buFont typeface="Wingdings" panose="05000000000000000000" pitchFamily="2" charset="2"/>
              <a:buChar char=""/>
            </a:pPr>
            <a:r>
              <a:rPr lang="en-AU" sz="2400" b="0" dirty="0"/>
              <a:t>A comprehensive Behaviour Support Plan within 6 </a:t>
            </a:r>
            <a:r>
              <a:rPr lang="en-AU" sz="2400" b="0" dirty="0" smtClean="0"/>
              <a:t>months, </a:t>
            </a:r>
            <a:br>
              <a:rPr lang="en-AU" sz="2400" b="0" dirty="0" smtClean="0"/>
            </a:br>
            <a:r>
              <a:rPr lang="en-AU" sz="2400" b="0" dirty="0" smtClean="0"/>
              <a:t>including a functional </a:t>
            </a:r>
            <a:r>
              <a:rPr lang="en-AU" sz="2400" b="0" dirty="0"/>
              <a:t>behaviour assessment </a:t>
            </a:r>
          </a:p>
          <a:p>
            <a:pPr marL="342900" lvl="0" indent="-342900">
              <a:spcBef>
                <a:spcPts val="2400"/>
              </a:spcBef>
              <a:buFont typeface="Arial" panose="020B0604020202020204" pitchFamily="34" charset="0"/>
              <a:buChar char="•"/>
            </a:pPr>
            <a:r>
              <a:rPr lang="en-AU" sz="2400" b="0" dirty="0" smtClean="0"/>
              <a:t>Interim and comprehensive behaviour support plans </a:t>
            </a:r>
            <a:r>
              <a:rPr lang="en-AU" sz="2400" b="0" dirty="0"/>
              <a:t>must be </a:t>
            </a:r>
            <a:r>
              <a:rPr lang="en-AU" sz="2400" b="0" dirty="0" smtClean="0"/>
              <a:t/>
            </a:r>
            <a:br>
              <a:rPr lang="en-AU" sz="2400" b="0" dirty="0" smtClean="0"/>
            </a:br>
            <a:r>
              <a:rPr lang="en-AU" sz="2400" b="0" dirty="0" smtClean="0"/>
              <a:t>lodged </a:t>
            </a:r>
            <a:r>
              <a:rPr lang="en-AU" sz="2400" b="0" dirty="0"/>
              <a:t>with the NDIS </a:t>
            </a:r>
            <a:r>
              <a:rPr lang="en-AU" sz="2400" b="0" dirty="0" smtClean="0"/>
              <a:t>Commission</a:t>
            </a:r>
            <a:r>
              <a:rPr lang="en-AU" sz="2800" b="0" dirty="0" smtClean="0"/>
              <a:t>.</a:t>
            </a:r>
            <a:endParaRPr lang="en-AU" sz="2800" b="0"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471" y="2302988"/>
            <a:ext cx="2573438" cy="2174786"/>
          </a:xfrm>
          <a:prstGeom prst="rect">
            <a:avLst/>
          </a:prstGeom>
        </p:spPr>
      </p:pic>
      <p:sp>
        <p:nvSpPr>
          <p:cNvPr id="7"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24</a:t>
            </a:fld>
            <a:endParaRPr lang="en-AU" dirty="0"/>
          </a:p>
        </p:txBody>
      </p:sp>
    </p:spTree>
    <p:extLst>
      <p:ext uri="{BB962C8B-B14F-4D97-AF65-F5344CB8AC3E}">
        <p14:creationId xmlns:p14="http://schemas.microsoft.com/office/powerpoint/2010/main" val="356462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55" y="-1"/>
            <a:ext cx="8230151" cy="1376364"/>
          </a:xfrm>
        </p:spPr>
        <p:txBody>
          <a:bodyPr/>
          <a:lstStyle/>
          <a:p>
            <a:r>
              <a:rPr lang="en-AU" dirty="0" smtClean="0"/>
              <a:t>Implementing provider </a:t>
            </a:r>
            <a:r>
              <a:rPr lang="en-AU" dirty="0"/>
              <a:t>r</a:t>
            </a:r>
            <a:r>
              <a:rPr lang="en-AU" dirty="0" smtClean="0"/>
              <a:t>equirements</a:t>
            </a:r>
            <a:endParaRPr lang="en-AU" dirty="0"/>
          </a:p>
        </p:txBody>
      </p:sp>
      <p:sp>
        <p:nvSpPr>
          <p:cNvPr id="3" name="Content Placeholder 2"/>
          <p:cNvSpPr>
            <a:spLocks noGrp="1"/>
          </p:cNvSpPr>
          <p:nvPr>
            <p:ph idx="1"/>
          </p:nvPr>
        </p:nvSpPr>
        <p:spPr>
          <a:xfrm>
            <a:off x="572655" y="1569287"/>
            <a:ext cx="11264849" cy="4787063"/>
          </a:xfrm>
        </p:spPr>
        <p:txBody>
          <a:bodyPr>
            <a:noAutofit/>
          </a:bodyPr>
          <a:lstStyle/>
          <a:p>
            <a:pPr marL="0" lvl="2" indent="0">
              <a:lnSpc>
                <a:spcPts val="2400"/>
              </a:lnSpc>
              <a:spcBef>
                <a:spcPts val="3600"/>
              </a:spcBef>
              <a:buNone/>
            </a:pPr>
            <a:r>
              <a:rPr lang="en-AU" sz="2800" b="1" dirty="0" smtClean="0"/>
              <a:t>Providers must:</a:t>
            </a:r>
          </a:p>
          <a:p>
            <a:pPr lvl="2">
              <a:lnSpc>
                <a:spcPts val="2400"/>
              </a:lnSpc>
              <a:spcBef>
                <a:spcPts val="2200"/>
              </a:spcBef>
            </a:pPr>
            <a:r>
              <a:rPr lang="en-AU" sz="2500" dirty="0" smtClean="0"/>
              <a:t>Keep </a:t>
            </a:r>
            <a:r>
              <a:rPr lang="en-AU" sz="2500" dirty="0"/>
              <a:t>records on the use of restrictive </a:t>
            </a:r>
            <a:r>
              <a:rPr lang="en-AU" sz="2500" dirty="0" smtClean="0"/>
              <a:t>practices</a:t>
            </a:r>
          </a:p>
          <a:p>
            <a:pPr lvl="2">
              <a:lnSpc>
                <a:spcPts val="2400"/>
              </a:lnSpc>
              <a:spcBef>
                <a:spcPts val="2200"/>
              </a:spcBef>
            </a:pPr>
            <a:r>
              <a:rPr lang="en-AU" sz="2500" dirty="0" smtClean="0"/>
              <a:t>Report monthly to NDIS Commission </a:t>
            </a:r>
            <a:r>
              <a:rPr lang="en-AU" sz="2500" dirty="0"/>
              <a:t>on the use of regulated restrictive </a:t>
            </a:r>
            <a:r>
              <a:rPr lang="en-AU" sz="2500" dirty="0" smtClean="0"/>
              <a:t>practices</a:t>
            </a:r>
          </a:p>
          <a:p>
            <a:pPr lvl="2">
              <a:lnSpc>
                <a:spcPts val="2400"/>
              </a:lnSpc>
              <a:spcBef>
                <a:spcPts val="2200"/>
              </a:spcBef>
            </a:pPr>
            <a:r>
              <a:rPr lang="en-AU" sz="2500" dirty="0" smtClean="0"/>
              <a:t>Obtain authorisation </a:t>
            </a:r>
            <a:r>
              <a:rPr lang="en-AU" sz="2500" dirty="0"/>
              <a:t>using existing state or territory legislation</a:t>
            </a:r>
            <a:r>
              <a:rPr lang="en-AU" sz="2500" dirty="0" smtClean="0"/>
              <a:t> </a:t>
            </a:r>
          </a:p>
          <a:p>
            <a:pPr lvl="2">
              <a:lnSpc>
                <a:spcPts val="2400"/>
              </a:lnSpc>
              <a:spcBef>
                <a:spcPts val="2200"/>
              </a:spcBef>
            </a:pPr>
            <a:r>
              <a:rPr lang="en-AU" sz="2500" dirty="0" smtClean="0"/>
              <a:t>Comply with reportable incident requirements if using unauthorised restrictive practices</a:t>
            </a:r>
          </a:p>
          <a:p>
            <a:pPr lvl="2">
              <a:lnSpc>
                <a:spcPts val="2400"/>
              </a:lnSpc>
              <a:spcBef>
                <a:spcPts val="2200"/>
              </a:spcBef>
            </a:pPr>
            <a:r>
              <a:rPr lang="en-AU" sz="2500" dirty="0" smtClean="0"/>
              <a:t>Engage an NDIS behaviour support practitioner to develop behaviour support plans</a:t>
            </a:r>
          </a:p>
          <a:p>
            <a:pPr lvl="2">
              <a:lnSpc>
                <a:spcPts val="2400"/>
              </a:lnSpc>
              <a:spcBef>
                <a:spcPts val="2200"/>
              </a:spcBef>
            </a:pPr>
            <a:r>
              <a:rPr lang="en-AU" sz="2500" dirty="0" smtClean="0"/>
              <a:t>Work </a:t>
            </a:r>
            <a:r>
              <a:rPr lang="en-AU" sz="2500" dirty="0"/>
              <a:t>with </a:t>
            </a:r>
            <a:r>
              <a:rPr lang="en-AU" sz="2500" dirty="0" smtClean="0"/>
              <a:t>a NDIS Behaviour </a:t>
            </a:r>
            <a:r>
              <a:rPr lang="en-AU" sz="2500" dirty="0"/>
              <a:t>S</a:t>
            </a:r>
            <a:r>
              <a:rPr lang="en-AU" sz="2500" dirty="0" smtClean="0"/>
              <a:t>upport practitioner </a:t>
            </a:r>
            <a:r>
              <a:rPr lang="en-AU" sz="2500" dirty="0"/>
              <a:t>to </a:t>
            </a:r>
            <a:r>
              <a:rPr lang="en-AU" sz="2500" dirty="0" smtClean="0"/>
              <a:t>implement positive behaviour support strategies and monitor </a:t>
            </a:r>
            <a:r>
              <a:rPr lang="en-AU" sz="2500" dirty="0"/>
              <a:t>outcomes for the person with </a:t>
            </a:r>
            <a:r>
              <a:rPr lang="en-AU" sz="2500" dirty="0" smtClean="0"/>
              <a:t>disability</a:t>
            </a:r>
            <a:endParaRPr lang="en-AU" sz="2500" dirty="0"/>
          </a:p>
          <a:p>
            <a:pPr lvl="2">
              <a:lnSpc>
                <a:spcPts val="2400"/>
              </a:lnSpc>
              <a:spcBef>
                <a:spcPts val="2200"/>
              </a:spcBef>
            </a:pPr>
            <a:r>
              <a:rPr lang="en-AU" sz="2500" dirty="0"/>
              <a:t>Support staff to receive appropriate </a:t>
            </a:r>
            <a:r>
              <a:rPr lang="en-AU" sz="2500" dirty="0" smtClean="0"/>
              <a:t>training.</a:t>
            </a:r>
            <a:endParaRPr lang="en-AU" sz="2500" dirty="0"/>
          </a:p>
          <a:p>
            <a:pPr lvl="2">
              <a:lnSpc>
                <a:spcPts val="2400"/>
              </a:lnSpc>
              <a:spcBef>
                <a:spcPts val="2400"/>
              </a:spcBef>
            </a:pPr>
            <a:endParaRPr lang="en-AU" sz="2400" dirty="0" smtClean="0"/>
          </a:p>
          <a:p>
            <a:pPr marL="0" lvl="2" indent="0">
              <a:spcBef>
                <a:spcPts val="2400"/>
              </a:spcBef>
              <a:buNone/>
            </a:pPr>
            <a:endParaRPr lang="en-AU" sz="2400" dirty="0"/>
          </a:p>
        </p:txBody>
      </p:sp>
      <p:sp>
        <p:nvSpPr>
          <p:cNvPr id="5"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25</a:t>
            </a:fld>
            <a:endParaRPr lang="en-AU" dirty="0"/>
          </a:p>
        </p:txBody>
      </p:sp>
    </p:spTree>
    <p:extLst>
      <p:ext uri="{BB962C8B-B14F-4D97-AF65-F5344CB8AC3E}">
        <p14:creationId xmlns:p14="http://schemas.microsoft.com/office/powerpoint/2010/main" val="40343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C568-7C13-49F7-A1E6-2486B6401C37}"/>
              </a:ext>
            </a:extLst>
          </p:cNvPr>
          <p:cNvSpPr>
            <a:spLocks noGrp="1"/>
          </p:cNvSpPr>
          <p:nvPr>
            <p:ph type="ctrTitle"/>
          </p:nvPr>
        </p:nvSpPr>
        <p:spPr/>
        <p:txBody>
          <a:bodyPr/>
          <a:lstStyle/>
          <a:p>
            <a:r>
              <a:rPr lang="en-US" dirty="0" smtClean="0"/>
              <a:t>Complaints and Reportable Incidents</a:t>
            </a:r>
            <a:endParaRPr lang="en-AU" dirty="0"/>
          </a:p>
        </p:txBody>
      </p:sp>
      <p:sp>
        <p:nvSpPr>
          <p:cNvPr id="4" name="Text Placeholder 3">
            <a:extLst>
              <a:ext uri="{FF2B5EF4-FFF2-40B4-BE49-F238E27FC236}">
                <a16:creationId xmlns:a16="http://schemas.microsoft.com/office/drawing/2014/main" id="{DC24287A-223A-4018-A0FE-A80B9A33DDD6}"/>
              </a:ext>
            </a:extLst>
          </p:cNvPr>
          <p:cNvSpPr>
            <a:spLocks noGrp="1"/>
          </p:cNvSpPr>
          <p:nvPr>
            <p:ph type="body" sz="quarter" idx="13"/>
          </p:nvPr>
        </p:nvSpPr>
        <p:spPr>
          <a:xfrm>
            <a:off x="1122744" y="5507999"/>
            <a:ext cx="8981953" cy="811777"/>
          </a:xfrm>
        </p:spPr>
        <p:txBody>
          <a:bodyPr>
            <a:noAutofit/>
          </a:bodyPr>
          <a:lstStyle/>
          <a:p>
            <a:r>
              <a:rPr lang="en-AU" sz="2400" b="1" dirty="0" smtClean="0"/>
              <a:t>Robert </a:t>
            </a:r>
            <a:r>
              <a:rPr lang="en-AU" sz="2400" b="1" dirty="0" err="1" smtClean="0"/>
              <a:t>Griew</a:t>
            </a:r>
            <a:r>
              <a:rPr lang="en-AU" sz="2400" b="1" dirty="0" smtClean="0"/>
              <a:t>, Complaints Commissioner </a:t>
            </a:r>
          </a:p>
          <a:p>
            <a:r>
              <a:rPr lang="en-AU" sz="2400" b="1" dirty="0" smtClean="0"/>
              <a:t>Laura </a:t>
            </a:r>
            <a:r>
              <a:rPr lang="en-AU" sz="2400" b="1" dirty="0" err="1" smtClean="0"/>
              <a:t>Dorahy</a:t>
            </a:r>
            <a:r>
              <a:rPr lang="en-AU" sz="2400" b="1" dirty="0" smtClean="0"/>
              <a:t>, National Director – Complaints and Reportable Incidents</a:t>
            </a:r>
            <a:endParaRPr lang="en-AU" sz="2400" b="1" dirty="0"/>
          </a:p>
        </p:txBody>
      </p:sp>
    </p:spTree>
    <p:extLst>
      <p:ext uri="{BB962C8B-B14F-4D97-AF65-F5344CB8AC3E}">
        <p14:creationId xmlns:p14="http://schemas.microsoft.com/office/powerpoint/2010/main" val="694277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73" y="1597891"/>
            <a:ext cx="10682865" cy="4602884"/>
          </a:xfrm>
        </p:spPr>
        <p:txBody>
          <a:bodyPr>
            <a:normAutofit/>
          </a:bodyPr>
          <a:lstStyle/>
          <a:p>
            <a:pPr algn="ctr"/>
            <a:endParaRPr lang="en-AU" dirty="0" smtClean="0"/>
          </a:p>
          <a:p>
            <a:pPr algn="ctr"/>
            <a:endParaRPr lang="en-AU" dirty="0"/>
          </a:p>
          <a:p>
            <a:pPr algn="ctr"/>
            <a:endParaRPr lang="en-AU" dirty="0" smtClean="0"/>
          </a:p>
          <a:p>
            <a:pPr algn="ctr"/>
            <a:endParaRPr lang="en-AU" dirty="0" smtClean="0"/>
          </a:p>
          <a:p>
            <a:pPr algn="ctr"/>
            <a:r>
              <a:rPr lang="en-AU" sz="7200" dirty="0" smtClean="0">
                <a:solidFill>
                  <a:schemeClr val="tx2"/>
                </a:solidFill>
              </a:rPr>
              <a:t>Complaints</a:t>
            </a:r>
            <a:endParaRPr lang="en-AU" dirty="0">
              <a:solidFill>
                <a:schemeClr val="tx2"/>
              </a:solidFill>
            </a:endParaRPr>
          </a:p>
        </p:txBody>
      </p:sp>
      <p:sp>
        <p:nvSpPr>
          <p:cNvPr id="5"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27</a:t>
            </a:fld>
            <a:endParaRPr lang="en-AU" dirty="0"/>
          </a:p>
        </p:txBody>
      </p:sp>
    </p:spTree>
    <p:extLst>
      <p:ext uri="{BB962C8B-B14F-4D97-AF65-F5344CB8AC3E}">
        <p14:creationId xmlns:p14="http://schemas.microsoft.com/office/powerpoint/2010/main" val="2700023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44" y="-1"/>
            <a:ext cx="7153337" cy="1376364"/>
          </a:xfrm>
        </p:spPr>
        <p:txBody>
          <a:bodyPr/>
          <a:lstStyle/>
          <a:p>
            <a:r>
              <a:rPr lang="en-AU" dirty="0" smtClean="0"/>
              <a:t>Complaints </a:t>
            </a:r>
            <a:endParaRPr lang="en-AU" dirty="0"/>
          </a:p>
        </p:txBody>
      </p:sp>
      <p:sp>
        <p:nvSpPr>
          <p:cNvPr id="8" name="Content Placeholder 2"/>
          <p:cNvSpPr>
            <a:spLocks noGrp="1"/>
          </p:cNvSpPr>
          <p:nvPr>
            <p:ph idx="1"/>
          </p:nvPr>
        </p:nvSpPr>
        <p:spPr>
          <a:xfrm>
            <a:off x="663525" y="1447261"/>
            <a:ext cx="11190158" cy="5166235"/>
          </a:xfrm>
        </p:spPr>
        <p:txBody>
          <a:bodyPr>
            <a:noAutofit/>
          </a:bodyPr>
          <a:lstStyle/>
          <a:p>
            <a:pPr marL="0" lvl="2" indent="0">
              <a:lnSpc>
                <a:spcPct val="120000"/>
              </a:lnSpc>
              <a:spcBef>
                <a:spcPts val="600"/>
              </a:spcBef>
              <a:spcAft>
                <a:spcPts val="600"/>
              </a:spcAft>
              <a:buNone/>
            </a:pPr>
            <a:r>
              <a:rPr lang="en-AU" sz="2600" b="1" dirty="0" smtClean="0"/>
              <a:t>All </a:t>
            </a:r>
            <a:r>
              <a:rPr lang="en-AU" sz="2600" b="1" dirty="0"/>
              <a:t>providers </a:t>
            </a:r>
            <a:r>
              <a:rPr lang="en-AU" sz="2600" dirty="0"/>
              <a:t>are expected to act </a:t>
            </a:r>
            <a:r>
              <a:rPr lang="en-AU" sz="2600" dirty="0" smtClean="0"/>
              <a:t>fairly on </a:t>
            </a:r>
            <a:r>
              <a:rPr lang="en-AU" sz="2600" dirty="0"/>
              <a:t>concerns about </a:t>
            </a:r>
            <a:r>
              <a:rPr lang="en-AU" sz="2600" dirty="0" smtClean="0"/>
              <a:t>matters that may impact the quality and safety of services and supports.  </a:t>
            </a:r>
          </a:p>
          <a:p>
            <a:pPr marL="0" lvl="2" indent="0">
              <a:lnSpc>
                <a:spcPct val="120000"/>
              </a:lnSpc>
              <a:spcBef>
                <a:spcPts val="600"/>
              </a:spcBef>
              <a:spcAft>
                <a:spcPts val="600"/>
              </a:spcAft>
              <a:buNone/>
            </a:pPr>
            <a:r>
              <a:rPr lang="en-AU" sz="2600" b="1" dirty="0" smtClean="0"/>
              <a:t>Every registered NDIS provider </a:t>
            </a:r>
            <a:r>
              <a:rPr lang="en-AU" sz="2600" dirty="0" smtClean="0"/>
              <a:t>must have a complaints management and resolution system.   </a:t>
            </a:r>
          </a:p>
          <a:p>
            <a:pPr>
              <a:lnSpc>
                <a:spcPct val="120000"/>
              </a:lnSpc>
              <a:spcBef>
                <a:spcPts val="1200"/>
              </a:spcBef>
              <a:spcAft>
                <a:spcPts val="600"/>
              </a:spcAft>
            </a:pPr>
            <a:r>
              <a:rPr lang="en-AU" sz="2700" dirty="0" smtClean="0"/>
              <a:t>The NDIS Commission handles complaints about NDIS providers.</a:t>
            </a:r>
          </a:p>
          <a:p>
            <a:pPr lvl="2">
              <a:lnSpc>
                <a:spcPct val="100000"/>
              </a:lnSpc>
              <a:spcBef>
                <a:spcPts val="600"/>
              </a:spcBef>
              <a:spcAft>
                <a:spcPts val="600"/>
              </a:spcAft>
            </a:pPr>
            <a:r>
              <a:rPr lang="en-AU" sz="2400" dirty="0" smtClean="0"/>
              <a:t>All </a:t>
            </a:r>
            <a:r>
              <a:rPr lang="en-AU" sz="2400" dirty="0"/>
              <a:t>complaints </a:t>
            </a:r>
            <a:r>
              <a:rPr lang="en-AU" sz="2400" dirty="0" smtClean="0"/>
              <a:t>are taken </a:t>
            </a:r>
            <a:r>
              <a:rPr lang="en-AU" sz="2400" dirty="0"/>
              <a:t>seriously and </a:t>
            </a:r>
            <a:r>
              <a:rPr lang="en-AU" sz="2400" dirty="0" smtClean="0"/>
              <a:t>assessed</a:t>
            </a:r>
          </a:p>
          <a:p>
            <a:pPr lvl="2">
              <a:lnSpc>
                <a:spcPct val="100000"/>
              </a:lnSpc>
              <a:spcBef>
                <a:spcPts val="600"/>
              </a:spcBef>
              <a:spcAft>
                <a:spcPts val="600"/>
              </a:spcAft>
            </a:pPr>
            <a:r>
              <a:rPr lang="en-AU" sz="2400" dirty="0" smtClean="0"/>
              <a:t>We seek to resolve complaints quickly, fairly and with as little formality as the issues permit</a:t>
            </a:r>
          </a:p>
          <a:p>
            <a:pPr marL="0" lvl="2" indent="0">
              <a:lnSpc>
                <a:spcPct val="120000"/>
              </a:lnSpc>
              <a:spcBef>
                <a:spcPts val="1200"/>
              </a:spcBef>
              <a:spcAft>
                <a:spcPts val="1200"/>
              </a:spcAft>
              <a:buNone/>
            </a:pPr>
            <a:r>
              <a:rPr lang="en-AU" sz="2700" b="1" dirty="0" smtClean="0"/>
              <a:t>Complaints </a:t>
            </a:r>
            <a:r>
              <a:rPr lang="en-AU" sz="2700" b="1" dirty="0"/>
              <a:t>and feedback are an opportunity </a:t>
            </a:r>
            <a:r>
              <a:rPr lang="en-AU" sz="2700" b="1" dirty="0" smtClean="0"/>
              <a:t>to improve services.</a:t>
            </a:r>
            <a:endParaRPr lang="en-AU" sz="2700" b="1" dirty="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0743" y="3217717"/>
            <a:ext cx="1776515" cy="1625322"/>
          </a:xfrm>
          <a:prstGeom prst="rect">
            <a:avLst/>
          </a:prstGeom>
        </p:spPr>
      </p:pic>
      <p:sp>
        <p:nvSpPr>
          <p:cNvPr id="7"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28</a:t>
            </a:fld>
            <a:endParaRPr lang="en-AU" dirty="0"/>
          </a:p>
        </p:txBody>
      </p:sp>
    </p:spTree>
    <p:extLst>
      <p:ext uri="{BB962C8B-B14F-4D97-AF65-F5344CB8AC3E}">
        <p14:creationId xmlns:p14="http://schemas.microsoft.com/office/powerpoint/2010/main" val="662315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can make a complaint</a:t>
            </a:r>
            <a:endParaRPr lang="en-AU" dirty="0"/>
          </a:p>
        </p:txBody>
      </p:sp>
      <p:sp>
        <p:nvSpPr>
          <p:cNvPr id="3" name="Content Placeholder 2"/>
          <p:cNvSpPr>
            <a:spLocks noGrp="1"/>
          </p:cNvSpPr>
          <p:nvPr>
            <p:ph idx="1"/>
          </p:nvPr>
        </p:nvSpPr>
        <p:spPr>
          <a:xfrm>
            <a:off x="822960" y="1645920"/>
            <a:ext cx="10945338" cy="4512310"/>
          </a:xfrm>
        </p:spPr>
        <p:txBody>
          <a:bodyPr>
            <a:noAutofit/>
          </a:bodyPr>
          <a:lstStyle/>
          <a:p>
            <a:pPr>
              <a:lnSpc>
                <a:spcPct val="120000"/>
              </a:lnSpc>
            </a:pPr>
            <a:r>
              <a:rPr lang="en-AU" sz="2800" dirty="0"/>
              <a:t>Anyone can raise a complaint </a:t>
            </a:r>
            <a:r>
              <a:rPr lang="en-AU" sz="2800" b="0" dirty="0" smtClean="0"/>
              <a:t>about </a:t>
            </a:r>
            <a:r>
              <a:rPr lang="en-AU" sz="2800" b="0" dirty="0"/>
              <a:t>the provision of supports and services by an NDIS </a:t>
            </a:r>
            <a:r>
              <a:rPr lang="en-AU" sz="2800" b="0" dirty="0" smtClean="0"/>
              <a:t>provider, including:</a:t>
            </a:r>
          </a:p>
          <a:p>
            <a:pPr marL="704850" lvl="2" indent="-342900">
              <a:lnSpc>
                <a:spcPct val="120000"/>
              </a:lnSpc>
            </a:pPr>
            <a:r>
              <a:rPr lang="en-AU" sz="2800" dirty="0" smtClean="0"/>
              <a:t>a </a:t>
            </a:r>
            <a:r>
              <a:rPr lang="en-AU" sz="2800" dirty="0"/>
              <a:t>person with disability who is receiving, or is eligible to receive, supports or services from an NDIS </a:t>
            </a:r>
            <a:r>
              <a:rPr lang="en-AU" sz="2800" dirty="0" smtClean="0"/>
              <a:t>provider</a:t>
            </a:r>
            <a:endParaRPr lang="en-AU" sz="2800" dirty="0"/>
          </a:p>
          <a:p>
            <a:pPr marL="704850" lvl="2" indent="-342900">
              <a:lnSpc>
                <a:spcPct val="120000"/>
              </a:lnSpc>
            </a:pPr>
            <a:r>
              <a:rPr lang="en-AU" sz="2800" dirty="0"/>
              <a:t>a worker employed or otherwise engaged by an NDIS provider (including volunteers</a:t>
            </a:r>
            <a:r>
              <a:rPr lang="en-AU" sz="2800" dirty="0" smtClean="0"/>
              <a:t>)</a:t>
            </a:r>
            <a:endParaRPr lang="en-AU" sz="2800" dirty="0"/>
          </a:p>
          <a:p>
            <a:pPr marL="704850" lvl="2" indent="-342900">
              <a:lnSpc>
                <a:spcPct val="120000"/>
              </a:lnSpc>
            </a:pPr>
            <a:r>
              <a:rPr lang="en-AU" sz="2800" dirty="0"/>
              <a:t>friends or family of a person with </a:t>
            </a:r>
            <a:r>
              <a:rPr lang="en-AU" sz="2800" dirty="0" smtClean="0"/>
              <a:t>disability</a:t>
            </a:r>
          </a:p>
          <a:p>
            <a:pPr marL="704850" lvl="2" indent="-342900">
              <a:lnSpc>
                <a:spcPct val="120000"/>
              </a:lnSpc>
            </a:pPr>
            <a:r>
              <a:rPr lang="en-AU" sz="2800" dirty="0"/>
              <a:t>a</a:t>
            </a:r>
            <a:r>
              <a:rPr lang="en-AU" sz="2800" smtClean="0"/>
              <a:t>n </a:t>
            </a:r>
            <a:r>
              <a:rPr lang="en-AU" sz="2800" dirty="0" smtClean="0"/>
              <a:t>advocate, guardian or any other person.</a:t>
            </a:r>
            <a:endParaRPr lang="en-AU" sz="2800" dirty="0"/>
          </a:p>
        </p:txBody>
      </p:sp>
      <p:sp>
        <p:nvSpPr>
          <p:cNvPr id="5"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29</a:t>
            </a:fld>
            <a:endParaRPr lang="en-AU" dirty="0"/>
          </a:p>
        </p:txBody>
      </p:sp>
    </p:spTree>
    <p:extLst>
      <p:ext uri="{BB962C8B-B14F-4D97-AF65-F5344CB8AC3E}">
        <p14:creationId xmlns:p14="http://schemas.microsoft.com/office/powerpoint/2010/main" val="2272958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C568-7C13-49F7-A1E6-2486B6401C37}"/>
              </a:ext>
            </a:extLst>
          </p:cNvPr>
          <p:cNvSpPr>
            <a:spLocks noGrp="1"/>
          </p:cNvSpPr>
          <p:nvPr>
            <p:ph type="ctrTitle"/>
          </p:nvPr>
        </p:nvSpPr>
        <p:spPr/>
        <p:txBody>
          <a:bodyPr/>
          <a:lstStyle/>
          <a:p>
            <a:r>
              <a:rPr lang="en-US" dirty="0" smtClean="0"/>
              <a:t>Provider responsibilities</a:t>
            </a:r>
            <a:endParaRPr lang="en-AU" dirty="0"/>
          </a:p>
        </p:txBody>
      </p:sp>
      <p:sp>
        <p:nvSpPr>
          <p:cNvPr id="4" name="Text Placeholder 3">
            <a:extLst>
              <a:ext uri="{FF2B5EF4-FFF2-40B4-BE49-F238E27FC236}">
                <a16:creationId xmlns:a16="http://schemas.microsoft.com/office/drawing/2014/main" id="{DC24287A-223A-4018-A0FE-A80B9A33DDD6}"/>
              </a:ext>
            </a:extLst>
          </p:cNvPr>
          <p:cNvSpPr>
            <a:spLocks noGrp="1"/>
          </p:cNvSpPr>
          <p:nvPr>
            <p:ph type="body" sz="quarter" idx="13"/>
          </p:nvPr>
        </p:nvSpPr>
        <p:spPr/>
        <p:txBody>
          <a:bodyPr>
            <a:normAutofit/>
          </a:bodyPr>
          <a:lstStyle/>
          <a:p>
            <a:r>
              <a:rPr lang="en-AU" sz="2400" b="1" dirty="0" smtClean="0"/>
              <a:t>Samantha Taylor PSM, Registrar</a:t>
            </a:r>
          </a:p>
        </p:txBody>
      </p:sp>
    </p:spTree>
    <p:extLst>
      <p:ext uri="{BB962C8B-B14F-4D97-AF65-F5344CB8AC3E}">
        <p14:creationId xmlns:p14="http://schemas.microsoft.com/office/powerpoint/2010/main" val="35988337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002" y="-1"/>
            <a:ext cx="7153337" cy="1376364"/>
          </a:xfrm>
        </p:spPr>
        <p:txBody>
          <a:bodyPr/>
          <a:lstStyle/>
          <a:p>
            <a:r>
              <a:rPr lang="en-AU" dirty="0" smtClean="0"/>
              <a:t>Complaints we action</a:t>
            </a:r>
            <a:endParaRPr lang="en-AU" dirty="0"/>
          </a:p>
        </p:txBody>
      </p:sp>
      <p:sp>
        <p:nvSpPr>
          <p:cNvPr id="3" name="Content Placeholder 2"/>
          <p:cNvSpPr>
            <a:spLocks noGrp="1"/>
          </p:cNvSpPr>
          <p:nvPr>
            <p:ph idx="1"/>
          </p:nvPr>
        </p:nvSpPr>
        <p:spPr>
          <a:xfrm>
            <a:off x="867748" y="1634519"/>
            <a:ext cx="10201254" cy="4901831"/>
          </a:xfrm>
        </p:spPr>
        <p:txBody>
          <a:bodyPr>
            <a:noAutofit/>
          </a:bodyPr>
          <a:lstStyle/>
          <a:p>
            <a:pPr lvl="0">
              <a:lnSpc>
                <a:spcPct val="100000"/>
              </a:lnSpc>
              <a:spcBef>
                <a:spcPts val="1200"/>
              </a:spcBef>
              <a:spcAft>
                <a:spcPts val="1200"/>
              </a:spcAft>
            </a:pPr>
            <a:r>
              <a:rPr lang="en-AU" sz="2700" dirty="0"/>
              <a:t>The NDIS Commission can take complaints </a:t>
            </a:r>
            <a:r>
              <a:rPr lang="en-AU" sz="2700" dirty="0" smtClean="0"/>
              <a:t>about  NDIS supports and services, including:</a:t>
            </a:r>
            <a:endParaRPr lang="en-AU" sz="2700" dirty="0"/>
          </a:p>
          <a:p>
            <a:pPr marL="342900" indent="-342900">
              <a:lnSpc>
                <a:spcPct val="100000"/>
              </a:lnSpc>
              <a:spcBef>
                <a:spcPts val="1200"/>
              </a:spcBef>
              <a:spcAft>
                <a:spcPts val="1200"/>
              </a:spcAft>
              <a:buFont typeface="Arial" panose="020B0604020202020204" pitchFamily="34" charset="0"/>
              <a:buChar char="•"/>
            </a:pPr>
            <a:r>
              <a:rPr lang="en-AU" sz="2700" b="0" dirty="0"/>
              <a:t>w</a:t>
            </a:r>
            <a:r>
              <a:rPr lang="en-AU" sz="2700" b="0" dirty="0" smtClean="0"/>
              <a:t>hether they have </a:t>
            </a:r>
            <a:r>
              <a:rPr lang="en-AU" sz="2700" b="0" dirty="0"/>
              <a:t>been </a:t>
            </a:r>
            <a:r>
              <a:rPr lang="en-AU" sz="2700" dirty="0"/>
              <a:t>provided in a safe and respectful way</a:t>
            </a:r>
          </a:p>
          <a:p>
            <a:pPr marL="342900" indent="-342900">
              <a:lnSpc>
                <a:spcPct val="100000"/>
              </a:lnSpc>
              <a:spcBef>
                <a:spcPts val="1200"/>
              </a:spcBef>
              <a:spcAft>
                <a:spcPts val="1200"/>
              </a:spcAft>
              <a:buFont typeface="Arial" panose="020B0604020202020204" pitchFamily="34" charset="0"/>
              <a:buChar char="•"/>
            </a:pPr>
            <a:r>
              <a:rPr lang="en-AU" sz="2700" b="0" dirty="0"/>
              <a:t>w</a:t>
            </a:r>
            <a:r>
              <a:rPr lang="en-AU" sz="2700" b="0" dirty="0" smtClean="0"/>
              <a:t>hether they have </a:t>
            </a:r>
            <a:r>
              <a:rPr lang="en-AU" sz="2700" b="0" dirty="0"/>
              <a:t>been delivered to an </a:t>
            </a:r>
            <a:r>
              <a:rPr lang="en-AU" sz="2700" dirty="0"/>
              <a:t>appropriate standard</a:t>
            </a:r>
          </a:p>
          <a:p>
            <a:pPr marL="342900" indent="-342900">
              <a:lnSpc>
                <a:spcPct val="100000"/>
              </a:lnSpc>
              <a:spcBef>
                <a:spcPts val="1200"/>
              </a:spcBef>
              <a:spcAft>
                <a:spcPts val="1200"/>
              </a:spcAft>
              <a:buFont typeface="Arial" panose="020B0604020202020204" pitchFamily="34" charset="0"/>
              <a:buChar char="•"/>
            </a:pPr>
            <a:r>
              <a:rPr lang="en-AU" sz="2700" dirty="0"/>
              <a:t>h</a:t>
            </a:r>
            <a:r>
              <a:rPr lang="en-AU" sz="2700" dirty="0" smtClean="0"/>
              <a:t>ow </a:t>
            </a:r>
            <a:r>
              <a:rPr lang="en-AU" sz="2700" dirty="0"/>
              <a:t>an NDIS provider has dealt with a complaint </a:t>
            </a:r>
            <a:r>
              <a:rPr lang="en-AU" sz="2700" b="0" dirty="0"/>
              <a:t>about services or supports provided to an NDIS participant</a:t>
            </a:r>
          </a:p>
          <a:p>
            <a:pPr marL="342900" indent="-342900">
              <a:lnSpc>
                <a:spcPct val="100000"/>
              </a:lnSpc>
              <a:spcBef>
                <a:spcPts val="1200"/>
              </a:spcBef>
              <a:spcAft>
                <a:spcPts val="1200"/>
              </a:spcAft>
              <a:buFont typeface="Arial" panose="020B0604020202020204" pitchFamily="34" charset="0"/>
              <a:buChar char="•"/>
            </a:pPr>
            <a:r>
              <a:rPr lang="en-AU" sz="2700" dirty="0"/>
              <a:t>h</a:t>
            </a:r>
            <a:r>
              <a:rPr lang="en-AU" sz="2700" dirty="0" smtClean="0"/>
              <a:t>ow </a:t>
            </a:r>
            <a:r>
              <a:rPr lang="en-AU" sz="2700" dirty="0"/>
              <a:t>an NDIS provider has dealt with an advocate or carer</a:t>
            </a:r>
            <a:r>
              <a:rPr lang="en-AU" sz="2700" b="0" dirty="0"/>
              <a:t> </a:t>
            </a:r>
            <a:r>
              <a:rPr lang="en-AU" sz="2700" b="0" dirty="0" smtClean="0"/>
              <a:t>of an </a:t>
            </a:r>
            <a:r>
              <a:rPr lang="en-AU" sz="2700" b="0" dirty="0"/>
              <a:t>NDIS </a:t>
            </a:r>
            <a:r>
              <a:rPr lang="en-AU" sz="2700" b="0" dirty="0" smtClean="0"/>
              <a:t>participant.</a:t>
            </a:r>
            <a:endParaRPr lang="en-AU" sz="2700" b="0" i="1" dirty="0"/>
          </a:p>
          <a:p>
            <a:pPr>
              <a:lnSpc>
                <a:spcPct val="100000"/>
              </a:lnSpc>
              <a:spcBef>
                <a:spcPts val="1200"/>
              </a:spcBef>
              <a:spcAft>
                <a:spcPts val="1200"/>
              </a:spcAft>
            </a:pPr>
            <a:endParaRPr lang="en-AU" sz="2700" dirty="0"/>
          </a:p>
        </p:txBody>
      </p:sp>
      <p:sp>
        <p:nvSpPr>
          <p:cNvPr id="4" name="Slide Number Placeholder 3"/>
          <p:cNvSpPr>
            <a:spLocks noGrp="1"/>
          </p:cNvSpPr>
          <p:nvPr>
            <p:ph type="sldNum" sz="quarter" idx="12"/>
          </p:nvPr>
        </p:nvSpPr>
        <p:spPr/>
        <p:txBody>
          <a:bodyPr/>
          <a:lstStyle/>
          <a:p>
            <a:fld id="{C0F55C17-AF72-40D4-ADBD-B5505DEBF9BA}" type="slidenum">
              <a:rPr lang="en-AU" smtClean="0"/>
              <a:t>30</a:t>
            </a:fld>
            <a:endParaRPr lang="en-AU" dirty="0"/>
          </a:p>
        </p:txBody>
      </p:sp>
    </p:spTree>
    <p:extLst>
      <p:ext uri="{BB962C8B-B14F-4D97-AF65-F5344CB8AC3E}">
        <p14:creationId xmlns:p14="http://schemas.microsoft.com/office/powerpoint/2010/main" val="3174285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088" y="-1"/>
            <a:ext cx="7153337" cy="1376364"/>
          </a:xfrm>
        </p:spPr>
        <p:txBody>
          <a:bodyPr/>
          <a:lstStyle/>
          <a:p>
            <a:r>
              <a:rPr lang="en-AU" dirty="0" smtClean="0"/>
              <a:t>Complaints others may action</a:t>
            </a:r>
            <a:endParaRPr lang="en-AU" dirty="0"/>
          </a:p>
        </p:txBody>
      </p:sp>
      <p:sp>
        <p:nvSpPr>
          <p:cNvPr id="3" name="Content Placeholder 2"/>
          <p:cNvSpPr>
            <a:spLocks noGrp="1"/>
          </p:cNvSpPr>
          <p:nvPr>
            <p:ph idx="1"/>
          </p:nvPr>
        </p:nvSpPr>
        <p:spPr>
          <a:xfrm>
            <a:off x="746449" y="1688584"/>
            <a:ext cx="10462889" cy="4810187"/>
          </a:xfrm>
        </p:spPr>
        <p:txBody>
          <a:bodyPr>
            <a:noAutofit/>
          </a:bodyPr>
          <a:lstStyle/>
          <a:p>
            <a:pPr>
              <a:lnSpc>
                <a:spcPct val="100000"/>
              </a:lnSpc>
              <a:spcBef>
                <a:spcPts val="600"/>
              </a:spcBef>
              <a:spcAft>
                <a:spcPts val="600"/>
              </a:spcAft>
            </a:pPr>
            <a:r>
              <a:rPr lang="en-AU" sz="2800" b="0" dirty="0"/>
              <a:t>Other bodies are responsible for taking complaints for matters </a:t>
            </a:r>
            <a:r>
              <a:rPr lang="en-AU" sz="2800" b="0" dirty="0" smtClean="0"/>
              <a:t>such as:</a:t>
            </a:r>
            <a:endParaRPr lang="en-AU" sz="2800" b="0" dirty="0"/>
          </a:p>
          <a:p>
            <a:pPr marL="704850" lvl="2" indent="-342900">
              <a:lnSpc>
                <a:spcPct val="100000"/>
              </a:lnSpc>
              <a:spcBef>
                <a:spcPts val="600"/>
              </a:spcBef>
              <a:spcAft>
                <a:spcPts val="600"/>
              </a:spcAft>
            </a:pPr>
            <a:r>
              <a:rPr lang="en-AU" sz="2400" b="0" dirty="0"/>
              <a:t>actions taken by the National Disability Insurance Agency (</a:t>
            </a:r>
            <a:r>
              <a:rPr lang="en-AU" sz="2400" b="0" dirty="0" err="1"/>
              <a:t>NDIA</a:t>
            </a:r>
            <a:r>
              <a:rPr lang="en-AU" sz="2400" b="0" dirty="0"/>
              <a:t>), including decisions about eligibility, funding or a participant’s plan </a:t>
            </a:r>
          </a:p>
          <a:p>
            <a:pPr marL="704850" lvl="2" indent="-342900">
              <a:lnSpc>
                <a:spcPct val="100000"/>
              </a:lnSpc>
              <a:spcBef>
                <a:spcPts val="600"/>
              </a:spcBef>
              <a:spcAft>
                <a:spcPts val="600"/>
              </a:spcAft>
            </a:pPr>
            <a:r>
              <a:rPr lang="en-AU" sz="2400" b="0" dirty="0" smtClean="0"/>
              <a:t>services </a:t>
            </a:r>
            <a:r>
              <a:rPr lang="en-AU" sz="2400" b="0" dirty="0"/>
              <a:t>or supports provided by an organisation which is not an NDIS provider (for example, health, education or transport services)</a:t>
            </a:r>
          </a:p>
          <a:p>
            <a:pPr marL="704850" lvl="2" indent="-342900">
              <a:lnSpc>
                <a:spcPct val="100000"/>
              </a:lnSpc>
              <a:spcBef>
                <a:spcPts val="600"/>
              </a:spcBef>
              <a:spcAft>
                <a:spcPts val="600"/>
              </a:spcAft>
            </a:pPr>
            <a:r>
              <a:rPr lang="en-AU" sz="2400" b="0" dirty="0"/>
              <a:t>decisions of courts, tribunals or coroners</a:t>
            </a:r>
            <a:r>
              <a:rPr lang="en-AU" sz="2400" b="0" dirty="0" smtClean="0"/>
              <a:t>.</a:t>
            </a:r>
          </a:p>
          <a:p>
            <a:pPr lvl="0">
              <a:lnSpc>
                <a:spcPct val="100000"/>
              </a:lnSpc>
              <a:spcBef>
                <a:spcPts val="1200"/>
              </a:spcBef>
              <a:spcAft>
                <a:spcPts val="1200"/>
              </a:spcAft>
            </a:pPr>
            <a:r>
              <a:rPr lang="en-AU" sz="2800" b="0" dirty="0" smtClean="0"/>
              <a:t>Complaints </a:t>
            </a:r>
            <a:r>
              <a:rPr lang="en-AU" sz="2800" b="0" dirty="0"/>
              <a:t>about the NDIA can be made to the NDIA or to the Commonwealth Ombudsman. </a:t>
            </a:r>
          </a:p>
          <a:p>
            <a:pPr lvl="0">
              <a:lnSpc>
                <a:spcPct val="100000"/>
              </a:lnSpc>
              <a:spcBef>
                <a:spcPts val="1200"/>
              </a:spcBef>
              <a:spcAft>
                <a:spcPts val="1200"/>
              </a:spcAft>
            </a:pPr>
            <a:r>
              <a:rPr lang="en-AU" sz="2800" dirty="0" smtClean="0"/>
              <a:t>We can help connect a complainant with the right organisation</a:t>
            </a:r>
            <a:r>
              <a:rPr lang="en-AU" sz="2800" b="0" dirty="0" smtClean="0"/>
              <a:t>.</a:t>
            </a:r>
          </a:p>
          <a:p>
            <a:pPr>
              <a:lnSpc>
                <a:spcPct val="100000"/>
              </a:lnSpc>
              <a:spcBef>
                <a:spcPts val="600"/>
              </a:spcBef>
              <a:spcAft>
                <a:spcPts val="600"/>
              </a:spcAft>
            </a:pPr>
            <a:endParaRPr lang="en-AU" sz="2800" dirty="0"/>
          </a:p>
        </p:txBody>
      </p:sp>
      <p:sp>
        <p:nvSpPr>
          <p:cNvPr id="4" name="Slide Number Placeholder 3"/>
          <p:cNvSpPr>
            <a:spLocks noGrp="1"/>
          </p:cNvSpPr>
          <p:nvPr>
            <p:ph type="sldNum" sz="quarter" idx="12"/>
          </p:nvPr>
        </p:nvSpPr>
        <p:spPr/>
        <p:txBody>
          <a:bodyPr/>
          <a:lstStyle/>
          <a:p>
            <a:fld id="{C0F55C17-AF72-40D4-ADBD-B5505DEBF9BA}" type="slidenum">
              <a:rPr lang="en-AU" smtClean="0"/>
              <a:t>31</a:t>
            </a:fld>
            <a:endParaRPr lang="en-AU" dirty="0"/>
          </a:p>
        </p:txBody>
      </p:sp>
    </p:spTree>
    <p:extLst>
      <p:ext uri="{BB962C8B-B14F-4D97-AF65-F5344CB8AC3E}">
        <p14:creationId xmlns:p14="http://schemas.microsoft.com/office/powerpoint/2010/main" val="1196375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44" y="-1"/>
            <a:ext cx="7153337" cy="1376364"/>
          </a:xfrm>
        </p:spPr>
        <p:txBody>
          <a:bodyPr/>
          <a:lstStyle/>
          <a:p>
            <a:r>
              <a:rPr lang="en-AU" dirty="0" smtClean="0"/>
              <a:t>Complaints process</a:t>
            </a:r>
            <a:endParaRPr lang="en-AU" dirty="0"/>
          </a:p>
        </p:txBody>
      </p:sp>
      <p:sp>
        <p:nvSpPr>
          <p:cNvPr id="3" name="Content Placeholder 2"/>
          <p:cNvSpPr>
            <a:spLocks noGrp="1"/>
          </p:cNvSpPr>
          <p:nvPr>
            <p:ph idx="1"/>
          </p:nvPr>
        </p:nvSpPr>
        <p:spPr>
          <a:xfrm>
            <a:off x="627667" y="1470212"/>
            <a:ext cx="10803608" cy="4886138"/>
          </a:xfrm>
        </p:spPr>
        <p:txBody>
          <a:bodyPr>
            <a:noAutofit/>
          </a:bodyPr>
          <a:lstStyle/>
          <a:p>
            <a:pPr lvl="0">
              <a:lnSpc>
                <a:spcPct val="100000"/>
              </a:lnSpc>
              <a:spcBef>
                <a:spcPts val="0"/>
              </a:spcBef>
              <a:spcAft>
                <a:spcPts val="0"/>
              </a:spcAft>
            </a:pPr>
            <a:r>
              <a:rPr lang="en-AU" sz="2800" dirty="0" smtClean="0"/>
              <a:t>We will assess the issues raised in each complaint to determine how best to deal with it.</a:t>
            </a:r>
            <a:endParaRPr lang="en-AU" sz="2800" b="0" dirty="0" smtClean="0"/>
          </a:p>
          <a:p>
            <a:pPr lvl="0">
              <a:lnSpc>
                <a:spcPct val="100000"/>
              </a:lnSpc>
              <a:spcBef>
                <a:spcPts val="0"/>
              </a:spcBef>
              <a:spcAft>
                <a:spcPts val="0"/>
              </a:spcAft>
            </a:pPr>
            <a:endParaRPr lang="en-AU" sz="2800" b="0" dirty="0" smtClean="0"/>
          </a:p>
          <a:p>
            <a:pPr lvl="0">
              <a:lnSpc>
                <a:spcPct val="100000"/>
              </a:lnSpc>
              <a:spcBef>
                <a:spcPts val="0"/>
              </a:spcBef>
              <a:spcAft>
                <a:spcPts val="0"/>
              </a:spcAft>
            </a:pPr>
            <a:r>
              <a:rPr lang="en-AU" sz="2800" b="0" dirty="0" smtClean="0"/>
              <a:t>The </a:t>
            </a:r>
            <a:r>
              <a:rPr lang="en-AU" sz="2800" b="0" dirty="0"/>
              <a:t>process may include:</a:t>
            </a:r>
          </a:p>
          <a:p>
            <a:pPr marL="457200" lvl="0" indent="-457200">
              <a:lnSpc>
                <a:spcPct val="100000"/>
              </a:lnSpc>
              <a:spcBef>
                <a:spcPts val="0"/>
              </a:spcBef>
              <a:buFont typeface="Arial" panose="020B0604020202020204" pitchFamily="34" charset="0"/>
              <a:buChar char="•"/>
            </a:pPr>
            <a:r>
              <a:rPr lang="en-AU" sz="2800" dirty="0"/>
              <a:t>s</a:t>
            </a:r>
            <a:r>
              <a:rPr lang="en-AU" sz="2800" dirty="0" smtClean="0"/>
              <a:t>peaking </a:t>
            </a:r>
            <a:r>
              <a:rPr lang="en-AU" sz="2800" b="0" dirty="0" smtClean="0"/>
              <a:t>with the complainant and the provider </a:t>
            </a:r>
          </a:p>
          <a:p>
            <a:pPr marL="457200" lvl="0" indent="-457200">
              <a:lnSpc>
                <a:spcPct val="100000"/>
              </a:lnSpc>
              <a:spcBef>
                <a:spcPts val="0"/>
              </a:spcBef>
              <a:buFont typeface="Arial" panose="020B0604020202020204" pitchFamily="34" charset="0"/>
              <a:buChar char="•"/>
            </a:pPr>
            <a:r>
              <a:rPr lang="en-AU" sz="2800" dirty="0"/>
              <a:t>s</a:t>
            </a:r>
            <a:r>
              <a:rPr lang="en-AU" sz="2800" dirty="0" smtClean="0"/>
              <a:t>eeking the views </a:t>
            </a:r>
            <a:r>
              <a:rPr lang="en-AU" sz="2800" b="0" dirty="0" smtClean="0"/>
              <a:t>of people with disability affected by the issues raised</a:t>
            </a:r>
          </a:p>
          <a:p>
            <a:pPr marL="457200" lvl="0" indent="-457200">
              <a:lnSpc>
                <a:spcPct val="100000"/>
              </a:lnSpc>
              <a:spcBef>
                <a:spcPts val="0"/>
              </a:spcBef>
              <a:buFont typeface="Arial" panose="020B0604020202020204" pitchFamily="34" charset="0"/>
              <a:buChar char="•"/>
            </a:pPr>
            <a:r>
              <a:rPr lang="en-AU" sz="2800" dirty="0"/>
              <a:t>e</a:t>
            </a:r>
            <a:r>
              <a:rPr lang="en-AU" sz="2800" dirty="0" smtClean="0"/>
              <a:t>ducating </a:t>
            </a:r>
            <a:r>
              <a:rPr lang="en-AU" sz="2800" b="0" dirty="0" smtClean="0"/>
              <a:t>a provider about their obligations</a:t>
            </a:r>
          </a:p>
          <a:p>
            <a:pPr marL="457200" indent="-457200">
              <a:lnSpc>
                <a:spcPct val="100000"/>
              </a:lnSpc>
              <a:spcBef>
                <a:spcPts val="0"/>
              </a:spcBef>
              <a:buFont typeface="Arial" panose="020B0604020202020204" pitchFamily="34" charset="0"/>
              <a:buChar char="•"/>
            </a:pPr>
            <a:r>
              <a:rPr lang="en-AU" sz="2800" b="0" dirty="0"/>
              <a:t>facilitating </a:t>
            </a:r>
            <a:r>
              <a:rPr lang="en-AU" sz="2800" dirty="0"/>
              <a:t>meetings </a:t>
            </a:r>
            <a:r>
              <a:rPr lang="en-AU" sz="2800" b="0" dirty="0"/>
              <a:t>or offering </a:t>
            </a:r>
            <a:r>
              <a:rPr lang="en-AU" sz="2800" dirty="0"/>
              <a:t>conciliation</a:t>
            </a:r>
          </a:p>
          <a:p>
            <a:pPr marL="457200" lvl="0" indent="-457200">
              <a:lnSpc>
                <a:spcPct val="100000"/>
              </a:lnSpc>
              <a:spcBef>
                <a:spcPts val="0"/>
              </a:spcBef>
              <a:buFont typeface="Arial" panose="020B0604020202020204" pitchFamily="34" charset="0"/>
              <a:buChar char="•"/>
            </a:pPr>
            <a:r>
              <a:rPr lang="en-AU" sz="2800" dirty="0" smtClean="0"/>
              <a:t>asking </a:t>
            </a:r>
            <a:r>
              <a:rPr lang="en-AU" sz="2800" b="0" dirty="0" smtClean="0"/>
              <a:t>for information and explanations</a:t>
            </a:r>
          </a:p>
          <a:p>
            <a:pPr marL="457200" lvl="0" indent="-457200">
              <a:lnSpc>
                <a:spcPct val="100000"/>
              </a:lnSpc>
              <a:spcBef>
                <a:spcPts val="0"/>
              </a:spcBef>
              <a:buFont typeface="Arial" panose="020B0604020202020204" pitchFamily="34" charset="0"/>
              <a:buChar char="•"/>
            </a:pPr>
            <a:r>
              <a:rPr lang="en-AU" sz="2800" dirty="0"/>
              <a:t>r</a:t>
            </a:r>
            <a:r>
              <a:rPr lang="en-AU" sz="2800" dirty="0" smtClean="0"/>
              <a:t>equiring</a:t>
            </a:r>
            <a:r>
              <a:rPr lang="en-AU" sz="2800" b="0" dirty="0" smtClean="0"/>
              <a:t> providers to take specific action</a:t>
            </a:r>
          </a:p>
          <a:p>
            <a:pPr lvl="0">
              <a:lnSpc>
                <a:spcPct val="100000"/>
              </a:lnSpc>
              <a:spcBef>
                <a:spcPts val="0"/>
              </a:spcBef>
            </a:pPr>
            <a:endParaRPr lang="en-AU" sz="2800" b="0" dirty="0" smtClean="0"/>
          </a:p>
          <a:p>
            <a:pPr lvl="0">
              <a:lnSpc>
                <a:spcPct val="100000"/>
              </a:lnSpc>
              <a:spcBef>
                <a:spcPts val="0"/>
              </a:spcBef>
            </a:pPr>
            <a:r>
              <a:rPr lang="en-AU" sz="2800" b="0" dirty="0" smtClean="0"/>
              <a:t>In some cases, we may investigate or take compliance action</a:t>
            </a:r>
            <a:endParaRPr lang="en-AU" sz="2800" b="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214" y="1967696"/>
            <a:ext cx="1506107" cy="1561888"/>
          </a:xfrm>
          <a:prstGeom prst="rect">
            <a:avLst/>
          </a:prstGeom>
        </p:spPr>
      </p:pic>
      <p:sp>
        <p:nvSpPr>
          <p:cNvPr id="6"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32</a:t>
            </a:fld>
            <a:endParaRPr lang="en-AU" dirty="0"/>
          </a:p>
        </p:txBody>
      </p:sp>
    </p:spTree>
    <p:extLst>
      <p:ext uri="{BB962C8B-B14F-4D97-AF65-F5344CB8AC3E}">
        <p14:creationId xmlns:p14="http://schemas.microsoft.com/office/powerpoint/2010/main" val="4022704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73" y="1597891"/>
            <a:ext cx="10682865" cy="4366181"/>
          </a:xfrm>
        </p:spPr>
        <p:txBody>
          <a:bodyPr>
            <a:normAutofit/>
          </a:bodyPr>
          <a:lstStyle/>
          <a:p>
            <a:pPr algn="ctr"/>
            <a:endParaRPr lang="en-AU" dirty="0" smtClean="0"/>
          </a:p>
          <a:p>
            <a:pPr algn="ctr"/>
            <a:endParaRPr lang="en-AU" dirty="0"/>
          </a:p>
          <a:p>
            <a:pPr algn="ctr"/>
            <a:endParaRPr lang="en-AU" dirty="0" smtClean="0"/>
          </a:p>
          <a:p>
            <a:pPr algn="ctr"/>
            <a:r>
              <a:rPr lang="en-AU" sz="7200" dirty="0" smtClean="0">
                <a:solidFill>
                  <a:schemeClr val="tx2"/>
                </a:solidFill>
              </a:rPr>
              <a:t>Reportable Incidents</a:t>
            </a:r>
            <a:endParaRPr lang="en-AU" dirty="0">
              <a:solidFill>
                <a:schemeClr val="tx2"/>
              </a:solidFill>
            </a:endParaRPr>
          </a:p>
        </p:txBody>
      </p:sp>
      <p:sp>
        <p:nvSpPr>
          <p:cNvPr id="5"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33</a:t>
            </a:fld>
            <a:endParaRPr lang="en-AU" dirty="0"/>
          </a:p>
        </p:txBody>
      </p:sp>
    </p:spTree>
    <p:extLst>
      <p:ext uri="{BB962C8B-B14F-4D97-AF65-F5344CB8AC3E}">
        <p14:creationId xmlns:p14="http://schemas.microsoft.com/office/powerpoint/2010/main" val="4251271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44" y="-1"/>
            <a:ext cx="7153337" cy="1376364"/>
          </a:xfrm>
        </p:spPr>
        <p:txBody>
          <a:bodyPr/>
          <a:lstStyle/>
          <a:p>
            <a:r>
              <a:rPr lang="en-AU" dirty="0" smtClean="0"/>
              <a:t>Reportable Incidents </a:t>
            </a:r>
            <a:endParaRPr lang="en-AU" dirty="0"/>
          </a:p>
        </p:txBody>
      </p:sp>
      <p:sp>
        <p:nvSpPr>
          <p:cNvPr id="3" name="Content Placeholder 2"/>
          <p:cNvSpPr>
            <a:spLocks noGrp="1"/>
          </p:cNvSpPr>
          <p:nvPr>
            <p:ph idx="1"/>
          </p:nvPr>
        </p:nvSpPr>
        <p:spPr>
          <a:xfrm>
            <a:off x="854357" y="1566188"/>
            <a:ext cx="9099871" cy="4922085"/>
          </a:xfrm>
        </p:spPr>
        <p:txBody>
          <a:bodyPr>
            <a:normAutofit/>
          </a:bodyPr>
          <a:lstStyle/>
          <a:p>
            <a:r>
              <a:rPr lang="en-AU" sz="2800" dirty="0" smtClean="0"/>
              <a:t>All registered providers must have an incident management system in place to records and manage incidents</a:t>
            </a:r>
          </a:p>
          <a:p>
            <a:endParaRPr lang="en-AU" sz="2800" b="0" dirty="0"/>
          </a:p>
          <a:p>
            <a:r>
              <a:rPr lang="en-AU" sz="2800" b="0" dirty="0"/>
              <a:t>P</a:t>
            </a:r>
            <a:r>
              <a:rPr lang="en-AU" sz="2800" b="0" dirty="0" smtClean="0"/>
              <a:t>roviders </a:t>
            </a:r>
            <a:r>
              <a:rPr lang="en-AU" sz="2800" b="0" dirty="0"/>
              <a:t>are required to </a:t>
            </a:r>
            <a:r>
              <a:rPr lang="en-AU" sz="2800" dirty="0"/>
              <a:t>notify us of reportable incidents</a:t>
            </a:r>
            <a:r>
              <a:rPr lang="en-AU" sz="2800" b="0" dirty="0"/>
              <a:t> that occur in connection with the delivery of NDIS supports and </a:t>
            </a:r>
            <a:r>
              <a:rPr lang="en-AU" sz="2800" b="0" dirty="0" smtClean="0"/>
              <a:t>services</a:t>
            </a:r>
          </a:p>
          <a:p>
            <a:endParaRPr lang="en-AU" sz="2800" b="0" dirty="0"/>
          </a:p>
          <a:p>
            <a:r>
              <a:rPr lang="en-AU" sz="2800" b="0" dirty="0"/>
              <a:t>This does not replace </a:t>
            </a:r>
            <a:r>
              <a:rPr lang="en-AU" sz="2800" dirty="0"/>
              <a:t>existing obligations to report suspected crimes to the police </a:t>
            </a:r>
            <a:r>
              <a:rPr lang="en-AU" sz="2800" b="0" dirty="0"/>
              <a:t>and other relevant authorities. </a:t>
            </a:r>
          </a:p>
          <a:p>
            <a:pPr marL="0" lvl="2" indent="0">
              <a:buNone/>
            </a:pPr>
            <a:endParaRPr lang="en-AU" sz="2800" dirty="0" smtClean="0"/>
          </a:p>
          <a:p>
            <a:pPr marL="0" lvl="2" indent="0">
              <a:buNone/>
            </a:pPr>
            <a:r>
              <a:rPr lang="en-AU" sz="2800" b="1" dirty="0" smtClean="0">
                <a:solidFill>
                  <a:schemeClr val="accent3">
                    <a:lumMod val="75000"/>
                  </a:schemeClr>
                </a:solidFill>
                <a:hlinkClick r:id="rId3"/>
              </a:rPr>
              <a:t>www.ndiscommission.gov.au/providers/reportable-incidents</a:t>
            </a:r>
            <a:r>
              <a:rPr lang="en-AU" sz="2800" b="1" dirty="0" smtClean="0">
                <a:solidFill>
                  <a:schemeClr val="accent3">
                    <a:lumMod val="75000"/>
                  </a:schemeClr>
                </a:solidFill>
              </a:rPr>
              <a:t> </a:t>
            </a:r>
            <a:endParaRPr lang="en-AU" sz="2800" b="1" dirty="0">
              <a:solidFill>
                <a:schemeClr val="accent3">
                  <a:lumMod val="75000"/>
                </a:schemeClr>
              </a:solidFill>
            </a:endParaRP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8953" y="3387303"/>
            <a:ext cx="2082418" cy="1935900"/>
          </a:xfrm>
          <a:prstGeom prst="rect">
            <a:avLst/>
          </a:prstGeom>
        </p:spPr>
      </p:pic>
      <p:sp>
        <p:nvSpPr>
          <p:cNvPr id="6"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34</a:t>
            </a:fld>
            <a:endParaRPr lang="en-AU" dirty="0"/>
          </a:p>
        </p:txBody>
      </p:sp>
    </p:spTree>
    <p:extLst>
      <p:ext uri="{BB962C8B-B14F-4D97-AF65-F5344CB8AC3E}">
        <p14:creationId xmlns:p14="http://schemas.microsoft.com/office/powerpoint/2010/main" val="14722316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a Reportable Incident?</a:t>
            </a:r>
            <a:endParaRPr lang="en-AU" dirty="0"/>
          </a:p>
        </p:txBody>
      </p:sp>
      <p:sp>
        <p:nvSpPr>
          <p:cNvPr id="3" name="Content Placeholder 2"/>
          <p:cNvSpPr>
            <a:spLocks noGrp="1"/>
          </p:cNvSpPr>
          <p:nvPr>
            <p:ph idx="1"/>
          </p:nvPr>
        </p:nvSpPr>
        <p:spPr>
          <a:xfrm>
            <a:off x="670560" y="1630680"/>
            <a:ext cx="10927080" cy="4725669"/>
          </a:xfrm>
        </p:spPr>
        <p:txBody>
          <a:bodyPr>
            <a:normAutofit/>
          </a:bodyPr>
          <a:lstStyle/>
          <a:p>
            <a:r>
              <a:rPr lang="en-AU" sz="2700" dirty="0" smtClean="0"/>
              <a:t>A serious incident </a:t>
            </a:r>
            <a:r>
              <a:rPr lang="en-AU" sz="2700" dirty="0"/>
              <a:t>or </a:t>
            </a:r>
            <a:r>
              <a:rPr lang="en-AU" sz="2700" dirty="0" smtClean="0"/>
              <a:t>allegation </a:t>
            </a:r>
            <a:r>
              <a:rPr lang="en-AU" sz="2700" dirty="0"/>
              <a:t>which </a:t>
            </a:r>
            <a:r>
              <a:rPr lang="en-AU" sz="2700" dirty="0" smtClean="0"/>
              <a:t>results </a:t>
            </a:r>
            <a:r>
              <a:rPr lang="en-AU" sz="2700" dirty="0"/>
              <a:t>in harm to an NDIS participant and </a:t>
            </a:r>
            <a:r>
              <a:rPr lang="en-AU" sz="2700" dirty="0" smtClean="0"/>
              <a:t>occurs </a:t>
            </a:r>
            <a:r>
              <a:rPr lang="en-AU" sz="2700" dirty="0"/>
              <a:t>in connection with NDIS supports and </a:t>
            </a:r>
            <a:r>
              <a:rPr lang="en-AU" sz="2700" dirty="0" smtClean="0"/>
              <a:t>services, including:</a:t>
            </a:r>
            <a:endParaRPr lang="en-AU" sz="2700" b="0" dirty="0" smtClean="0"/>
          </a:p>
          <a:p>
            <a:pPr marL="342900" lvl="0" indent="-342900">
              <a:buFont typeface="Arial" panose="020B0604020202020204" pitchFamily="34" charset="0"/>
              <a:buChar char="•"/>
            </a:pPr>
            <a:r>
              <a:rPr lang="en-AU" sz="2700" b="0" dirty="0" smtClean="0"/>
              <a:t>the death of a person with a disability</a:t>
            </a:r>
          </a:p>
          <a:p>
            <a:pPr marL="342900" lvl="0" indent="-342900">
              <a:buFont typeface="Arial" panose="020B0604020202020204" pitchFamily="34" charset="0"/>
              <a:buChar char="•"/>
            </a:pPr>
            <a:r>
              <a:rPr lang="en-AU" sz="2700" b="0" dirty="0" smtClean="0"/>
              <a:t>serious </a:t>
            </a:r>
            <a:r>
              <a:rPr lang="en-AU" sz="2700" b="0" dirty="0"/>
              <a:t>injury of a person with a disability</a:t>
            </a:r>
          </a:p>
          <a:p>
            <a:pPr marL="342900" lvl="0" indent="-342900">
              <a:buFont typeface="Arial" panose="020B0604020202020204" pitchFamily="34" charset="0"/>
              <a:buChar char="•"/>
            </a:pPr>
            <a:r>
              <a:rPr lang="en-AU" sz="2700" b="0" dirty="0" smtClean="0"/>
              <a:t>abuse </a:t>
            </a:r>
            <a:r>
              <a:rPr lang="en-AU" sz="2700" b="0" dirty="0"/>
              <a:t>or neglect of a person with a disability</a:t>
            </a:r>
          </a:p>
          <a:p>
            <a:pPr marL="342900" lvl="0" indent="-342900">
              <a:buFont typeface="Arial" panose="020B0604020202020204" pitchFamily="34" charset="0"/>
              <a:buChar char="•"/>
            </a:pPr>
            <a:r>
              <a:rPr lang="en-AU" sz="2700" b="0" dirty="0"/>
              <a:t>unlawful sexual or physical contact with, or assault of, </a:t>
            </a:r>
            <a:r>
              <a:rPr lang="en-AU" sz="2700" b="0" dirty="0" smtClean="0"/>
              <a:t>a person </a:t>
            </a:r>
            <a:r>
              <a:rPr lang="en-AU" sz="2700" b="0" dirty="0"/>
              <a:t>with a disability</a:t>
            </a:r>
          </a:p>
          <a:p>
            <a:pPr marL="342900" lvl="0" indent="-342900">
              <a:buFont typeface="Arial" panose="020B0604020202020204" pitchFamily="34" charset="0"/>
              <a:buChar char="•"/>
            </a:pPr>
            <a:r>
              <a:rPr lang="en-AU" sz="2700" b="0" dirty="0"/>
              <a:t>sexual misconduct committed against, or in the presence of, </a:t>
            </a:r>
            <a:r>
              <a:rPr lang="en-AU" sz="2700" b="0" dirty="0" smtClean="0"/>
              <a:t>a person </a:t>
            </a:r>
            <a:r>
              <a:rPr lang="en-AU" sz="2700" b="0" dirty="0"/>
              <a:t>with a disability, including grooming of </a:t>
            </a:r>
            <a:r>
              <a:rPr lang="en-AU" sz="2700" b="0" dirty="0" smtClean="0"/>
              <a:t>a person </a:t>
            </a:r>
            <a:r>
              <a:rPr lang="en-AU" sz="2700" b="0" dirty="0"/>
              <a:t>with a disability for sexual activity</a:t>
            </a:r>
          </a:p>
          <a:p>
            <a:pPr marL="342900" lvl="0" indent="-342900">
              <a:buFont typeface="Arial" panose="020B0604020202020204" pitchFamily="34" charset="0"/>
              <a:buChar char="•"/>
            </a:pPr>
            <a:r>
              <a:rPr lang="en-AU" sz="2700" b="0" dirty="0"/>
              <a:t>the unauthorised use of a restrictive practice in relation to a person with a disability</a:t>
            </a:r>
          </a:p>
          <a:p>
            <a:endParaRPr lang="en-AU" dirty="0"/>
          </a:p>
        </p:txBody>
      </p:sp>
      <p:sp>
        <p:nvSpPr>
          <p:cNvPr id="5"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35</a:t>
            </a:fld>
            <a:endParaRPr lang="en-AU" dirty="0"/>
          </a:p>
        </p:txBody>
      </p:sp>
    </p:spTree>
    <p:extLst>
      <p:ext uri="{BB962C8B-B14F-4D97-AF65-F5344CB8AC3E}">
        <p14:creationId xmlns:p14="http://schemas.microsoft.com/office/powerpoint/2010/main" val="2979572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Timeframe to report incidents</a:t>
            </a:r>
            <a:endParaRPr lang="en-AU" dirty="0"/>
          </a:p>
        </p:txBody>
      </p:sp>
      <p:sp>
        <p:nvSpPr>
          <p:cNvPr id="3" name="Content Placeholder 2"/>
          <p:cNvSpPr>
            <a:spLocks noGrp="1"/>
          </p:cNvSpPr>
          <p:nvPr>
            <p:ph idx="1"/>
          </p:nvPr>
        </p:nvSpPr>
        <p:spPr>
          <a:xfrm>
            <a:off x="853439" y="1645920"/>
            <a:ext cx="10759441" cy="4710430"/>
          </a:xfrm>
        </p:spPr>
        <p:txBody>
          <a:bodyPr>
            <a:normAutofit lnSpcReduction="10000"/>
          </a:bodyPr>
          <a:lstStyle/>
          <a:p>
            <a:pPr>
              <a:lnSpc>
                <a:spcPct val="100000"/>
              </a:lnSpc>
            </a:pPr>
            <a:r>
              <a:rPr lang="en-AU" sz="2800" b="0" dirty="0" smtClean="0"/>
              <a:t>Most Reportable </a:t>
            </a:r>
            <a:r>
              <a:rPr lang="en-AU" sz="2800" b="0" dirty="0"/>
              <a:t>I</a:t>
            </a:r>
            <a:r>
              <a:rPr lang="en-AU" sz="2800" b="0" dirty="0" smtClean="0"/>
              <a:t>ncidents </a:t>
            </a:r>
            <a:r>
              <a:rPr lang="en-AU" sz="2800" dirty="0" smtClean="0"/>
              <a:t>must be notified to us within 24 hours </a:t>
            </a:r>
            <a:r>
              <a:rPr lang="en-AU" sz="2800" b="0" dirty="0" smtClean="0"/>
              <a:t>of a provider’s key personnel being made aware of it.</a:t>
            </a:r>
          </a:p>
          <a:p>
            <a:pPr>
              <a:lnSpc>
                <a:spcPct val="100000"/>
              </a:lnSpc>
            </a:pPr>
            <a:endParaRPr lang="en-AU" sz="2800" b="0" dirty="0" smtClean="0"/>
          </a:p>
          <a:p>
            <a:pPr>
              <a:lnSpc>
                <a:spcPct val="100000"/>
              </a:lnSpc>
            </a:pPr>
            <a:r>
              <a:rPr lang="en-AU" sz="2800" b="0" dirty="0"/>
              <a:t>A</a:t>
            </a:r>
            <a:r>
              <a:rPr lang="en-AU" sz="2800" dirty="0" smtClean="0"/>
              <a:t> more detailed report</a:t>
            </a:r>
            <a:r>
              <a:rPr lang="en-AU" sz="2800" b="0" dirty="0" smtClean="0"/>
              <a:t> about the incident and actions taken in response to it must be provided </a:t>
            </a:r>
            <a:r>
              <a:rPr lang="en-AU" sz="2800" dirty="0" smtClean="0"/>
              <a:t>within 5 business days</a:t>
            </a:r>
            <a:r>
              <a:rPr lang="en-AU" sz="2800" b="0" dirty="0" smtClean="0"/>
              <a:t>.</a:t>
            </a:r>
          </a:p>
          <a:p>
            <a:pPr>
              <a:lnSpc>
                <a:spcPct val="100000"/>
              </a:lnSpc>
            </a:pPr>
            <a:endParaRPr lang="en-AU" sz="2800" b="0" dirty="0" smtClean="0"/>
          </a:p>
          <a:p>
            <a:pPr>
              <a:lnSpc>
                <a:spcPct val="100000"/>
              </a:lnSpc>
            </a:pPr>
            <a:r>
              <a:rPr lang="en-AU" sz="2800" b="0" dirty="0" smtClean="0"/>
              <a:t>The </a:t>
            </a:r>
            <a:r>
              <a:rPr lang="en-AU" sz="2800" dirty="0"/>
              <a:t>unauthorised use of restrictive practice must be notified to </a:t>
            </a:r>
            <a:r>
              <a:rPr lang="en-AU" sz="2800" dirty="0" smtClean="0"/>
              <a:t>us within </a:t>
            </a:r>
            <a:r>
              <a:rPr lang="en-AU" sz="2800" dirty="0"/>
              <a:t>5 business days</a:t>
            </a:r>
            <a:r>
              <a:rPr lang="en-AU" sz="2800" b="0" dirty="0"/>
              <a:t> of a provider’s key personnel being made aware of it. </a:t>
            </a:r>
            <a:r>
              <a:rPr lang="en-AU" sz="2800" b="0" dirty="0" smtClean="0"/>
              <a:t/>
            </a:r>
            <a:br>
              <a:rPr lang="en-AU" sz="2800" b="0" dirty="0" smtClean="0"/>
            </a:br>
            <a:endParaRPr lang="en-AU" sz="2800" b="0" dirty="0" smtClean="0"/>
          </a:p>
          <a:p>
            <a:pPr>
              <a:lnSpc>
                <a:spcPct val="100000"/>
              </a:lnSpc>
            </a:pPr>
            <a:r>
              <a:rPr lang="en-AU" sz="2800" b="0" dirty="0" smtClean="0"/>
              <a:t>If </a:t>
            </a:r>
            <a:r>
              <a:rPr lang="en-AU" sz="2800" b="0" dirty="0"/>
              <a:t>there is </a:t>
            </a:r>
            <a:r>
              <a:rPr lang="en-AU" sz="2800" dirty="0"/>
              <a:t>harm to a participant</a:t>
            </a:r>
            <a:r>
              <a:rPr lang="en-AU" sz="2800" b="0" dirty="0"/>
              <a:t>, it </a:t>
            </a:r>
            <a:r>
              <a:rPr lang="en-AU" sz="2800" dirty="0"/>
              <a:t>must be reported within 24 hours</a:t>
            </a:r>
            <a:r>
              <a:rPr lang="en-AU" sz="2800" b="0" dirty="0"/>
              <a:t>.</a:t>
            </a:r>
          </a:p>
          <a:p>
            <a:pPr>
              <a:lnSpc>
                <a:spcPct val="100000"/>
              </a:lnSpc>
            </a:pPr>
            <a:endParaRPr lang="en-AU" b="0" dirty="0" smtClean="0"/>
          </a:p>
          <a:p>
            <a:endParaRPr lang="en-AU" dirty="0"/>
          </a:p>
        </p:txBody>
      </p:sp>
      <p:sp>
        <p:nvSpPr>
          <p:cNvPr id="5"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36</a:t>
            </a:fld>
            <a:endParaRPr lang="en-AU" dirty="0"/>
          </a:p>
        </p:txBody>
      </p:sp>
    </p:spTree>
    <p:extLst>
      <p:ext uri="{BB962C8B-B14F-4D97-AF65-F5344CB8AC3E}">
        <p14:creationId xmlns:p14="http://schemas.microsoft.com/office/powerpoint/2010/main" val="5953601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Action we can take</a:t>
            </a:r>
            <a:endParaRPr lang="en-AU" dirty="0"/>
          </a:p>
        </p:txBody>
      </p:sp>
      <p:sp>
        <p:nvSpPr>
          <p:cNvPr id="3" name="Content Placeholder 2"/>
          <p:cNvSpPr>
            <a:spLocks noGrp="1"/>
          </p:cNvSpPr>
          <p:nvPr>
            <p:ph idx="1"/>
          </p:nvPr>
        </p:nvSpPr>
        <p:spPr>
          <a:xfrm>
            <a:off x="685800" y="1645920"/>
            <a:ext cx="11018520" cy="4890430"/>
          </a:xfrm>
        </p:spPr>
        <p:txBody>
          <a:bodyPr>
            <a:noAutofit/>
          </a:bodyPr>
          <a:lstStyle/>
          <a:p>
            <a:pPr>
              <a:lnSpc>
                <a:spcPct val="100000"/>
              </a:lnSpc>
              <a:spcBef>
                <a:spcPts val="600"/>
              </a:spcBef>
              <a:spcAft>
                <a:spcPts val="600"/>
              </a:spcAft>
            </a:pPr>
            <a:r>
              <a:rPr lang="en-AU" sz="2700" dirty="0"/>
              <a:t>If a </a:t>
            </a:r>
            <a:r>
              <a:rPr lang="en-AU" sz="2700" dirty="0" smtClean="0"/>
              <a:t>Reportable </a:t>
            </a:r>
            <a:r>
              <a:rPr lang="en-AU" sz="2700" dirty="0"/>
              <a:t>I</a:t>
            </a:r>
            <a:r>
              <a:rPr lang="en-AU" sz="2700" dirty="0" smtClean="0"/>
              <a:t>ncident </a:t>
            </a:r>
            <a:r>
              <a:rPr lang="en-AU" sz="2700" dirty="0"/>
              <a:t>raises a serious compliance issue, we have powers to take </a:t>
            </a:r>
            <a:r>
              <a:rPr lang="en-AU" sz="2700" dirty="0" smtClean="0"/>
              <a:t>action, </a:t>
            </a:r>
            <a:r>
              <a:rPr lang="en-AU" sz="2700" b="0" dirty="0" smtClean="0"/>
              <a:t>which may include:</a:t>
            </a:r>
            <a:endParaRPr lang="en-AU" sz="2700" b="0" dirty="0"/>
          </a:p>
          <a:p>
            <a:pPr marL="342900" indent="-342900">
              <a:lnSpc>
                <a:spcPct val="100000"/>
              </a:lnSpc>
              <a:spcBef>
                <a:spcPts val="600"/>
              </a:spcBef>
              <a:spcAft>
                <a:spcPts val="600"/>
              </a:spcAft>
              <a:buFont typeface="Arial" panose="020B0604020202020204" pitchFamily="34" charset="0"/>
              <a:buChar char="•"/>
            </a:pPr>
            <a:r>
              <a:rPr lang="en-AU" sz="2700" b="0" dirty="0"/>
              <a:t>requiring the provider to undertake specified remedial </a:t>
            </a:r>
            <a:r>
              <a:rPr lang="en-AU" sz="2700" b="0" dirty="0" smtClean="0"/>
              <a:t>action</a:t>
            </a:r>
            <a:endParaRPr lang="en-AU" sz="2700" b="0" dirty="0"/>
          </a:p>
          <a:p>
            <a:pPr marL="342900" indent="-342900">
              <a:lnSpc>
                <a:spcPct val="100000"/>
              </a:lnSpc>
              <a:spcBef>
                <a:spcPts val="600"/>
              </a:spcBef>
              <a:spcAft>
                <a:spcPts val="600"/>
              </a:spcAft>
              <a:buFont typeface="Arial" panose="020B0604020202020204" pitchFamily="34" charset="0"/>
              <a:buChar char="•"/>
            </a:pPr>
            <a:r>
              <a:rPr lang="en-AU" sz="2700" b="0" dirty="0" smtClean="0"/>
              <a:t>carrying </a:t>
            </a:r>
            <a:r>
              <a:rPr lang="en-AU" sz="2700" b="0" dirty="0"/>
              <a:t>out an internal investigation about the </a:t>
            </a:r>
            <a:r>
              <a:rPr lang="en-AU" sz="2700" b="0" dirty="0" smtClean="0"/>
              <a:t>incident</a:t>
            </a:r>
            <a:endParaRPr lang="en-AU" sz="2700" b="0" dirty="0"/>
          </a:p>
          <a:p>
            <a:pPr marL="342900" indent="-342900">
              <a:lnSpc>
                <a:spcPct val="100000"/>
              </a:lnSpc>
              <a:spcBef>
                <a:spcPts val="600"/>
              </a:spcBef>
              <a:spcAft>
                <a:spcPts val="600"/>
              </a:spcAft>
              <a:buFont typeface="Arial" panose="020B0604020202020204" pitchFamily="34" charset="0"/>
              <a:buChar char="•"/>
            </a:pPr>
            <a:r>
              <a:rPr lang="en-AU" sz="2700" b="0" dirty="0"/>
              <a:t>engaging an independent expert to investigate and report on the </a:t>
            </a:r>
            <a:r>
              <a:rPr lang="en-AU" sz="2700" b="0" dirty="0" smtClean="0"/>
              <a:t>incident </a:t>
            </a:r>
          </a:p>
          <a:p>
            <a:pPr marL="342900" indent="-342900">
              <a:lnSpc>
                <a:spcPct val="100000"/>
              </a:lnSpc>
              <a:spcBef>
                <a:spcPts val="600"/>
              </a:spcBef>
              <a:spcAft>
                <a:spcPts val="600"/>
              </a:spcAft>
              <a:buFont typeface="Arial" panose="020B0604020202020204" pitchFamily="34" charset="0"/>
              <a:buChar char="•"/>
            </a:pPr>
            <a:r>
              <a:rPr lang="en-AU" sz="2700" b="0" dirty="0"/>
              <a:t>g</a:t>
            </a:r>
            <a:r>
              <a:rPr lang="en-AU" sz="2700" b="0" dirty="0" smtClean="0"/>
              <a:t>ive information to police or refer to another body e.g. child protection authorities.</a:t>
            </a:r>
            <a:endParaRPr lang="en-AU" sz="2700" b="0" dirty="0"/>
          </a:p>
          <a:p>
            <a:pPr>
              <a:lnSpc>
                <a:spcPct val="100000"/>
              </a:lnSpc>
              <a:spcBef>
                <a:spcPts val="600"/>
              </a:spcBef>
              <a:spcAft>
                <a:spcPts val="600"/>
              </a:spcAft>
            </a:pPr>
            <a:r>
              <a:rPr lang="en-AU" sz="2700" b="0" dirty="0" smtClean="0"/>
              <a:t>Registered </a:t>
            </a:r>
            <a:r>
              <a:rPr lang="en-AU" sz="2700" b="0" dirty="0"/>
              <a:t>providers must make their records available to auditors as part of their quality assurance process, and contribute to our investigations relating to incidents.</a:t>
            </a:r>
          </a:p>
          <a:p>
            <a:pPr marL="342900" indent="-342900">
              <a:lnSpc>
                <a:spcPct val="100000"/>
              </a:lnSpc>
              <a:spcBef>
                <a:spcPts val="600"/>
              </a:spcBef>
              <a:spcAft>
                <a:spcPts val="600"/>
              </a:spcAft>
              <a:buFont typeface="Arial" panose="020B0604020202020204" pitchFamily="34" charset="0"/>
              <a:buChar char="•"/>
            </a:pPr>
            <a:endParaRPr lang="en-AU" sz="2700" b="0" dirty="0"/>
          </a:p>
          <a:p>
            <a:pPr>
              <a:lnSpc>
                <a:spcPct val="100000"/>
              </a:lnSpc>
              <a:spcBef>
                <a:spcPts val="600"/>
              </a:spcBef>
              <a:spcAft>
                <a:spcPts val="600"/>
              </a:spcAft>
            </a:pPr>
            <a:endParaRPr lang="en-AU" sz="2700" b="0" dirty="0"/>
          </a:p>
          <a:p>
            <a:pPr>
              <a:lnSpc>
                <a:spcPct val="100000"/>
              </a:lnSpc>
              <a:spcBef>
                <a:spcPts val="600"/>
              </a:spcBef>
              <a:spcAft>
                <a:spcPts val="600"/>
              </a:spcAft>
            </a:pPr>
            <a:endParaRPr lang="en-AU" sz="2700" dirty="0"/>
          </a:p>
        </p:txBody>
      </p:sp>
      <p:sp>
        <p:nvSpPr>
          <p:cNvPr id="5"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37</a:t>
            </a:fld>
            <a:endParaRPr lang="en-AU" dirty="0"/>
          </a:p>
        </p:txBody>
      </p:sp>
    </p:spTree>
    <p:extLst>
      <p:ext uri="{BB962C8B-B14F-4D97-AF65-F5344CB8AC3E}">
        <p14:creationId xmlns:p14="http://schemas.microsoft.com/office/powerpoint/2010/main" val="11538964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to report an incident</a:t>
            </a:r>
            <a:endParaRPr lang="en-AU" dirty="0"/>
          </a:p>
        </p:txBody>
      </p:sp>
      <p:sp>
        <p:nvSpPr>
          <p:cNvPr id="3" name="Content Placeholder 2"/>
          <p:cNvSpPr>
            <a:spLocks noGrp="1"/>
          </p:cNvSpPr>
          <p:nvPr>
            <p:ph idx="1"/>
          </p:nvPr>
        </p:nvSpPr>
        <p:spPr>
          <a:xfrm>
            <a:off x="879676" y="1667435"/>
            <a:ext cx="10329661" cy="4216998"/>
          </a:xfrm>
        </p:spPr>
        <p:txBody>
          <a:bodyPr>
            <a:normAutofit lnSpcReduction="10000"/>
          </a:bodyPr>
          <a:lstStyle/>
          <a:p>
            <a:pPr>
              <a:lnSpc>
                <a:spcPct val="100000"/>
              </a:lnSpc>
              <a:spcBef>
                <a:spcPts val="600"/>
              </a:spcBef>
              <a:spcAft>
                <a:spcPts val="600"/>
              </a:spcAft>
            </a:pPr>
            <a:r>
              <a:rPr lang="en-AU" sz="2800" b="0" dirty="0" smtClean="0"/>
              <a:t>Use </a:t>
            </a:r>
            <a:r>
              <a:rPr lang="en-AU" sz="2800" b="0" dirty="0"/>
              <a:t>the </a:t>
            </a:r>
            <a:r>
              <a:rPr lang="en-AU" sz="2800" b="0" dirty="0">
                <a:hlinkClick r:id="rId3"/>
              </a:rPr>
              <a:t>NDIS Commission Portal</a:t>
            </a:r>
            <a:r>
              <a:rPr lang="en-AU" sz="2800" b="0" dirty="0"/>
              <a:t> ‘My Reportable Incidents’ page to notify and manage all reportable incidents</a:t>
            </a:r>
            <a:r>
              <a:rPr lang="en-AU" sz="2800" b="0" dirty="0" smtClean="0"/>
              <a:t>.</a:t>
            </a:r>
          </a:p>
          <a:p>
            <a:pPr>
              <a:lnSpc>
                <a:spcPct val="100000"/>
              </a:lnSpc>
              <a:spcBef>
                <a:spcPts val="600"/>
              </a:spcBef>
              <a:spcAft>
                <a:spcPts val="600"/>
              </a:spcAft>
            </a:pPr>
            <a:r>
              <a:rPr lang="en-AU" sz="2400" b="0" dirty="0" smtClean="0"/>
              <a:t> </a:t>
            </a:r>
            <a:r>
              <a:rPr lang="en-AU" sz="2400" b="0" dirty="0"/>
              <a:t>‘</a:t>
            </a:r>
            <a:r>
              <a:rPr lang="en-AU" sz="2400" dirty="0"/>
              <a:t>Authorised Reportable Incidents Approver</a:t>
            </a:r>
            <a:r>
              <a:rPr lang="en-AU" sz="2400" b="0" dirty="0"/>
              <a:t>’ is the person you want to have the authority to review and be responsible for submission to the NDIS Commission. This could be the person specified in your incident management system who is responsible for reporting incidents to the NDIS Commission</a:t>
            </a:r>
            <a:r>
              <a:rPr lang="en-AU" sz="2400" b="0" dirty="0" smtClean="0"/>
              <a:t>.</a:t>
            </a:r>
          </a:p>
          <a:p>
            <a:pPr>
              <a:lnSpc>
                <a:spcPct val="100000"/>
              </a:lnSpc>
              <a:spcBef>
                <a:spcPts val="600"/>
              </a:spcBef>
              <a:spcAft>
                <a:spcPts val="600"/>
              </a:spcAft>
            </a:pPr>
            <a:r>
              <a:rPr lang="en-AU" sz="2200" b="0" dirty="0"/>
              <a:t>‘</a:t>
            </a:r>
            <a:r>
              <a:rPr lang="en-AU" sz="2200" dirty="0"/>
              <a:t>Authorised Reportable Incidents Notifier</a:t>
            </a:r>
            <a:r>
              <a:rPr lang="en-AU" sz="2200" b="0" dirty="0"/>
              <a:t>’ is a supporting team member who can assist the ‘Authorised Reportable Incidents Approver’ to collate and report the required information. The authorised ‘Notifier’ will have the ability to create new Reportable Incident notifications to be saved as a draft for review and submission by the authorised ‘Approver’.</a:t>
            </a:r>
          </a:p>
          <a:p>
            <a:pPr>
              <a:lnSpc>
                <a:spcPct val="100000"/>
              </a:lnSpc>
              <a:spcBef>
                <a:spcPts val="600"/>
              </a:spcBef>
              <a:spcAft>
                <a:spcPts val="600"/>
              </a:spcAft>
            </a:pPr>
            <a:endParaRPr lang="en-AU" sz="2800" b="0" dirty="0" smtClean="0"/>
          </a:p>
          <a:p>
            <a:pPr>
              <a:lnSpc>
                <a:spcPct val="100000"/>
              </a:lnSpc>
              <a:spcBef>
                <a:spcPts val="600"/>
              </a:spcBef>
              <a:spcAft>
                <a:spcPts val="600"/>
              </a:spcAft>
            </a:pPr>
            <a:endParaRPr lang="en-AU" sz="2800" b="0" u="sng" dirty="0"/>
          </a:p>
          <a:p>
            <a:pPr>
              <a:lnSpc>
                <a:spcPct val="100000"/>
              </a:lnSpc>
              <a:spcBef>
                <a:spcPts val="600"/>
              </a:spcBef>
              <a:spcAft>
                <a:spcPts val="600"/>
              </a:spcAft>
            </a:pPr>
            <a:endParaRPr lang="en-AU" sz="2800" u="sng" dirty="0"/>
          </a:p>
        </p:txBody>
      </p:sp>
      <p:sp>
        <p:nvSpPr>
          <p:cNvPr id="5"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38</a:t>
            </a:fld>
            <a:endParaRPr lang="en-AU" dirty="0"/>
          </a:p>
        </p:txBody>
      </p:sp>
    </p:spTree>
    <p:extLst>
      <p:ext uri="{BB962C8B-B14F-4D97-AF65-F5344CB8AC3E}">
        <p14:creationId xmlns:p14="http://schemas.microsoft.com/office/powerpoint/2010/main" val="3442762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39</a:t>
            </a:fld>
            <a:endParaRPr lang="en-AU" dirty="0"/>
          </a:p>
        </p:txBody>
      </p:sp>
      <p:sp>
        <p:nvSpPr>
          <p:cNvPr id="5" name="Title 5"/>
          <p:cNvSpPr>
            <a:spLocks noGrp="1"/>
          </p:cNvSpPr>
          <p:nvPr>
            <p:ph type="title"/>
          </p:nvPr>
        </p:nvSpPr>
        <p:spPr>
          <a:xfrm>
            <a:off x="1355250" y="1262363"/>
            <a:ext cx="9894888" cy="4987966"/>
          </a:xfrm>
        </p:spPr>
        <p:txBody>
          <a:bodyPr>
            <a:normAutofit/>
          </a:bodyPr>
          <a:lstStyle/>
          <a:p>
            <a:pPr>
              <a:lnSpc>
                <a:spcPct val="100000"/>
              </a:lnSpc>
            </a:pPr>
            <a:r>
              <a:rPr lang="en-AU" sz="7000" dirty="0" smtClean="0"/>
              <a:t>Questions about</a:t>
            </a:r>
            <a:br>
              <a:rPr lang="en-AU" sz="7000" dirty="0" smtClean="0"/>
            </a:br>
            <a:r>
              <a:rPr lang="en-AU" sz="7000" dirty="0" smtClean="0"/>
              <a:t>- behaviour support</a:t>
            </a:r>
            <a:br>
              <a:rPr lang="en-AU" sz="7000" dirty="0" smtClean="0"/>
            </a:br>
            <a:r>
              <a:rPr lang="en-AU" sz="7000" dirty="0" smtClean="0"/>
              <a:t>- complaints or</a:t>
            </a:r>
            <a:br>
              <a:rPr lang="en-AU" sz="7000" dirty="0" smtClean="0"/>
            </a:br>
            <a:r>
              <a:rPr lang="en-AU" sz="7000" dirty="0"/>
              <a:t>-</a:t>
            </a:r>
            <a:r>
              <a:rPr lang="en-AU" sz="7000" dirty="0" smtClean="0"/>
              <a:t> reportable incidents?</a:t>
            </a:r>
            <a:endParaRPr lang="en-AU" sz="7000" dirty="0"/>
          </a:p>
        </p:txBody>
      </p:sp>
    </p:spTree>
    <p:extLst>
      <p:ext uri="{BB962C8B-B14F-4D97-AF65-F5344CB8AC3E}">
        <p14:creationId xmlns:p14="http://schemas.microsoft.com/office/powerpoint/2010/main" val="3244560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do we work with providers?</a:t>
            </a:r>
            <a:endParaRPr lang="en-AU" dirty="0"/>
          </a:p>
        </p:txBody>
      </p:sp>
      <p:sp>
        <p:nvSpPr>
          <p:cNvPr id="6" name="Content Placeholder 5"/>
          <p:cNvSpPr>
            <a:spLocks noGrp="1"/>
          </p:cNvSpPr>
          <p:nvPr>
            <p:ph idx="1"/>
          </p:nvPr>
        </p:nvSpPr>
        <p:spPr>
          <a:xfrm>
            <a:off x="826252" y="1835371"/>
            <a:ext cx="5129379" cy="4176712"/>
          </a:xfrm>
        </p:spPr>
        <p:txBody>
          <a:bodyPr>
            <a:normAutofit/>
          </a:bodyPr>
          <a:lstStyle/>
          <a:p>
            <a:r>
              <a:rPr lang="en-AU" sz="2800" b="0" dirty="0" smtClean="0"/>
              <a:t>We work with </a:t>
            </a:r>
            <a:r>
              <a:rPr lang="en-AU" sz="2800" b="0" dirty="0"/>
              <a:t>providers to improve the quality and safety of NDIS </a:t>
            </a:r>
            <a:r>
              <a:rPr lang="en-AU" sz="2800" b="0" dirty="0" smtClean="0"/>
              <a:t>supports and services</a:t>
            </a:r>
            <a:endParaRPr lang="en-AU" sz="2800" b="0" dirty="0"/>
          </a:p>
        </p:txBody>
      </p:sp>
      <p:pic>
        <p:nvPicPr>
          <p:cNvPr id="7" name="Picture 6" descr="Registration and regulation of providers&#10;Compliance wiht the Practice Standards and Code of Conduct&#10;Complaints about NDIS services and supports&#10;Reportable incidents, including abuse and neglect of a participant&#10;Use of restrictive practices&#10;Nationally consistent NDIS worker screening" title="The NDIS Commission oversees:"/>
          <p:cNvPicPr>
            <a:picLocks noChangeAspect="1"/>
          </p:cNvPicPr>
          <p:nvPr/>
        </p:nvPicPr>
        <p:blipFill>
          <a:blip r:embed="rId3"/>
          <a:stretch>
            <a:fillRect/>
          </a:stretch>
        </p:blipFill>
        <p:spPr>
          <a:xfrm>
            <a:off x="6689559" y="1524129"/>
            <a:ext cx="4379442" cy="4799197"/>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4574" y="3590594"/>
            <a:ext cx="2744564" cy="2369564"/>
          </a:xfrm>
          <a:prstGeom prst="rect">
            <a:avLst/>
          </a:prstGeom>
        </p:spPr>
      </p:pic>
      <p:sp>
        <p:nvSpPr>
          <p:cNvPr id="4" name="Slide Number Placeholder 3"/>
          <p:cNvSpPr>
            <a:spLocks noGrp="1"/>
          </p:cNvSpPr>
          <p:nvPr>
            <p:ph type="sldNum" sz="quarter" idx="12"/>
          </p:nvPr>
        </p:nvSpPr>
        <p:spPr/>
        <p:txBody>
          <a:bodyPr/>
          <a:lstStyle/>
          <a:p>
            <a:fld id="{C0F55C17-AF72-40D4-ADBD-B5505DEBF9BA}" type="slidenum">
              <a:rPr lang="en-AU" smtClean="0"/>
              <a:t>4</a:t>
            </a:fld>
            <a:endParaRPr lang="en-AU"/>
          </a:p>
        </p:txBody>
      </p:sp>
    </p:spTree>
    <p:extLst>
      <p:ext uri="{BB962C8B-B14F-4D97-AF65-F5344CB8AC3E}">
        <p14:creationId xmlns:p14="http://schemas.microsoft.com/office/powerpoint/2010/main" val="28251484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C568-7C13-49F7-A1E6-2486B6401C37}"/>
              </a:ext>
            </a:extLst>
          </p:cNvPr>
          <p:cNvSpPr>
            <a:spLocks noGrp="1"/>
          </p:cNvSpPr>
          <p:nvPr>
            <p:ph type="ctrTitle"/>
          </p:nvPr>
        </p:nvSpPr>
        <p:spPr/>
        <p:txBody>
          <a:bodyPr/>
          <a:lstStyle/>
          <a:p>
            <a:r>
              <a:rPr lang="en-US" dirty="0" smtClean="0"/>
              <a:t>Western Australia team</a:t>
            </a:r>
            <a:endParaRPr lang="en-AU" dirty="0"/>
          </a:p>
        </p:txBody>
      </p:sp>
      <p:sp>
        <p:nvSpPr>
          <p:cNvPr id="4" name="Text Placeholder 3">
            <a:extLst>
              <a:ext uri="{FF2B5EF4-FFF2-40B4-BE49-F238E27FC236}">
                <a16:creationId xmlns:a16="http://schemas.microsoft.com/office/drawing/2014/main" id="{DC24287A-223A-4018-A0FE-A80B9A33DDD6}"/>
              </a:ext>
            </a:extLst>
          </p:cNvPr>
          <p:cNvSpPr>
            <a:spLocks noGrp="1"/>
          </p:cNvSpPr>
          <p:nvPr>
            <p:ph type="body" sz="quarter" idx="13"/>
          </p:nvPr>
        </p:nvSpPr>
        <p:spPr/>
        <p:txBody>
          <a:bodyPr>
            <a:normAutofit/>
          </a:bodyPr>
          <a:lstStyle/>
          <a:p>
            <a:r>
              <a:rPr lang="en-AU" sz="2400" b="1" smtClean="0"/>
              <a:t>Samantha </a:t>
            </a:r>
            <a:r>
              <a:rPr lang="en-AU" sz="2400" b="1" dirty="0" smtClean="0"/>
              <a:t>Jenkinson, State Director</a:t>
            </a:r>
            <a:endParaRPr lang="en-AU" sz="2400" b="1" dirty="0">
              <a:solidFill>
                <a:srgbClr val="FF0000"/>
              </a:solidFill>
            </a:endParaRPr>
          </a:p>
        </p:txBody>
      </p:sp>
    </p:spTree>
    <p:extLst>
      <p:ext uri="{BB962C8B-B14F-4D97-AF65-F5344CB8AC3E}">
        <p14:creationId xmlns:p14="http://schemas.microsoft.com/office/powerpoint/2010/main" val="13087091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00886C-1CE6-4193-AE40-C14BD6D0B8BE}"/>
              </a:ext>
            </a:extLst>
          </p:cNvPr>
          <p:cNvSpPr>
            <a:spLocks noGrp="1"/>
          </p:cNvSpPr>
          <p:nvPr>
            <p:ph type="title"/>
          </p:nvPr>
        </p:nvSpPr>
        <p:spPr/>
        <p:txBody>
          <a:bodyPr/>
          <a:lstStyle/>
          <a:p>
            <a:r>
              <a:rPr lang="en-AU" dirty="0" smtClean="0"/>
              <a:t>Further information</a:t>
            </a:r>
            <a:endParaRPr lang="en-AU" dirty="0"/>
          </a:p>
        </p:txBody>
      </p:sp>
      <p:sp>
        <p:nvSpPr>
          <p:cNvPr id="11"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41</a:t>
            </a:fld>
            <a:endParaRPr lang="en-AU" dirty="0"/>
          </a:p>
        </p:txBody>
      </p:sp>
      <p:sp>
        <p:nvSpPr>
          <p:cNvPr id="12" name="Content Placeholder 4">
            <a:extLst>
              <a:ext uri="{FF2B5EF4-FFF2-40B4-BE49-F238E27FC236}">
                <a16:creationId xmlns:a16="http://schemas.microsoft.com/office/drawing/2014/main" id="{9ED222FA-AE38-4CCB-BB5D-92A6DEF34384}"/>
              </a:ext>
            </a:extLst>
          </p:cNvPr>
          <p:cNvSpPr>
            <a:spLocks noGrp="1"/>
          </p:cNvSpPr>
          <p:nvPr>
            <p:ph idx="1"/>
          </p:nvPr>
        </p:nvSpPr>
        <p:spPr>
          <a:xfrm>
            <a:off x="813321" y="1552348"/>
            <a:ext cx="9726859" cy="5305652"/>
          </a:xfrm>
        </p:spPr>
        <p:txBody>
          <a:bodyPr>
            <a:normAutofit/>
          </a:bodyPr>
          <a:lstStyle/>
          <a:p>
            <a:endParaRPr lang="en-AU" dirty="0" smtClean="0"/>
          </a:p>
          <a:p>
            <a:r>
              <a:rPr lang="en-AU" dirty="0" smtClean="0"/>
              <a:t>For </a:t>
            </a:r>
            <a:r>
              <a:rPr lang="en-AU" dirty="0"/>
              <a:t>more information visit</a:t>
            </a:r>
            <a:r>
              <a:rPr lang="en-AU" dirty="0" smtClean="0"/>
              <a:t>:</a:t>
            </a:r>
          </a:p>
          <a:p>
            <a:r>
              <a:rPr lang="en-AU" dirty="0" smtClean="0">
                <a:hlinkClick r:id="rId3"/>
              </a:rPr>
              <a:t>www.ndiscommission.gov.au</a:t>
            </a:r>
            <a:endParaRPr lang="en-AU" dirty="0" smtClean="0"/>
          </a:p>
          <a:p>
            <a:endParaRPr lang="en-AU" dirty="0" smtClean="0"/>
          </a:p>
          <a:p>
            <a:endParaRPr lang="en-AU" dirty="0" smtClean="0"/>
          </a:p>
          <a:p>
            <a:r>
              <a:rPr lang="en-AU" dirty="0" smtClean="0"/>
              <a:t>Or contact: 1800 035 544</a:t>
            </a:r>
          </a:p>
          <a:p>
            <a:r>
              <a:rPr lang="en-AU" sz="2000" b="0" i="1" dirty="0"/>
              <a:t>This is a free call from </a:t>
            </a:r>
            <a:r>
              <a:rPr lang="en-AU" sz="2000" b="0" i="1" dirty="0" smtClean="0"/>
              <a:t>landlines</a:t>
            </a:r>
          </a:p>
          <a:p>
            <a:endParaRPr lang="en-AU" sz="1000" b="0" i="1" dirty="0" smtClean="0"/>
          </a:p>
          <a:p>
            <a:r>
              <a:rPr lang="en-AU" sz="2400" dirty="0" smtClean="0"/>
              <a:t>Follow </a:t>
            </a:r>
            <a:r>
              <a:rPr lang="en-AU" sz="2400" dirty="0"/>
              <a:t>us: </a:t>
            </a:r>
          </a:p>
          <a:p>
            <a:pPr marL="342900" indent="-342900">
              <a:buFont typeface="Arial" panose="020B0604020202020204" pitchFamily="34" charset="0"/>
              <a:buChar char="•"/>
            </a:pPr>
            <a:r>
              <a:rPr lang="en-AU" sz="2400" dirty="0"/>
              <a:t>LinkedIn: </a:t>
            </a:r>
            <a:r>
              <a:rPr lang="en-AU" sz="2400" b="0" dirty="0">
                <a:hlinkClick r:id="rId4"/>
              </a:rPr>
              <a:t>www.linkedin.com/company/ndiscommisson</a:t>
            </a:r>
            <a:r>
              <a:rPr lang="en-AU" sz="2400" b="0" dirty="0"/>
              <a:t> </a:t>
            </a:r>
            <a:r>
              <a:rPr lang="en-AU" sz="2400" dirty="0"/>
              <a:t> </a:t>
            </a:r>
          </a:p>
          <a:p>
            <a:pPr marL="342900" indent="-342900">
              <a:buFont typeface="Arial" panose="020B0604020202020204" pitchFamily="34" charset="0"/>
              <a:buChar char="•"/>
            </a:pPr>
            <a:r>
              <a:rPr lang="en-AU" sz="2400" dirty="0"/>
              <a:t>Facebook: </a:t>
            </a:r>
            <a:r>
              <a:rPr lang="en-AU" sz="2400" b="0" dirty="0">
                <a:hlinkClick r:id="rId5"/>
              </a:rPr>
              <a:t>www.facebook.com/NDISCommission</a:t>
            </a:r>
            <a:r>
              <a:rPr lang="en-AU" sz="2400" b="0" dirty="0"/>
              <a:t> </a:t>
            </a:r>
            <a:endParaRPr lang="en-AU" sz="2400" dirty="0"/>
          </a:p>
          <a:p>
            <a:endParaRPr lang="en-AU" dirty="0"/>
          </a:p>
        </p:txBody>
      </p:sp>
    </p:spTree>
    <p:extLst>
      <p:ext uri="{BB962C8B-B14F-4D97-AF65-F5344CB8AC3E}">
        <p14:creationId xmlns:p14="http://schemas.microsoft.com/office/powerpoint/2010/main" val="85459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NDIS Code of Conduct</a:t>
            </a:r>
            <a:endParaRPr lang="en-AU" dirty="0"/>
          </a:p>
        </p:txBody>
      </p:sp>
      <p:pic>
        <p:nvPicPr>
          <p:cNvPr id="4" name="Content Placeholder 3" descr="Providers are expected to support workers to understand and apply the Code of Conduct in their organisation:&#10;Respect individual rights&#10;Respect self-determination&#10;Respect privacy&#10;Act with integrity, honesty and transparency&#10;Deliver services competently&#10;Ensure quality and safety&#10;Prevent and respond to violence, neglect, abuse and exploitation" title="NDIS Code of Conduct"/>
          <p:cNvPicPr>
            <a:picLocks noGrp="1" noChangeAspect="1"/>
          </p:cNvPicPr>
          <p:nvPr>
            <p:ph idx="1"/>
          </p:nvPr>
        </p:nvPicPr>
        <p:blipFill>
          <a:blip r:embed="rId3"/>
          <a:stretch>
            <a:fillRect/>
          </a:stretch>
        </p:blipFill>
        <p:spPr>
          <a:xfrm>
            <a:off x="1256559" y="1551659"/>
            <a:ext cx="9541756" cy="3524837"/>
          </a:xfrm>
          <a:prstGeom prst="rect">
            <a:avLst/>
          </a:prstGeom>
        </p:spPr>
      </p:pic>
      <p:sp>
        <p:nvSpPr>
          <p:cNvPr id="3" name="Rectangle 2"/>
          <p:cNvSpPr/>
          <p:nvPr/>
        </p:nvSpPr>
        <p:spPr>
          <a:xfrm>
            <a:off x="1256559" y="5251792"/>
            <a:ext cx="9541756" cy="830997"/>
          </a:xfrm>
          <a:prstGeom prst="rect">
            <a:avLst/>
          </a:prstGeom>
        </p:spPr>
        <p:txBody>
          <a:bodyPr wrap="square">
            <a:spAutoFit/>
          </a:bodyPr>
          <a:lstStyle/>
          <a:p>
            <a:pPr algn="ctr"/>
            <a:r>
              <a:rPr lang="en-AU" sz="2400" b="1" dirty="0"/>
              <a:t>Worker Orientation </a:t>
            </a:r>
            <a:r>
              <a:rPr lang="en-AU" sz="2400" b="1" dirty="0" smtClean="0"/>
              <a:t>Module ‘</a:t>
            </a:r>
            <a:r>
              <a:rPr lang="en-AU" sz="2400" b="1" dirty="0"/>
              <a:t>Quality Safety and </a:t>
            </a:r>
            <a:r>
              <a:rPr lang="en-AU" sz="2400" b="1" dirty="0" smtClean="0"/>
              <a:t>You’ </a:t>
            </a:r>
            <a:r>
              <a:rPr lang="en-AU" sz="2400" u="sng" dirty="0" smtClean="0">
                <a:hlinkClick r:id="rId4"/>
              </a:rPr>
              <a:t>www.ndiscommission.gov.au/trainingcourse</a:t>
            </a:r>
            <a:endParaRPr lang="en-AU" sz="2400" u="sng" dirty="0"/>
          </a:p>
        </p:txBody>
      </p:sp>
      <p:sp>
        <p:nvSpPr>
          <p:cNvPr id="5" name="Slide Number Placeholder 3"/>
          <p:cNvSpPr>
            <a:spLocks noGrp="1"/>
          </p:cNvSpPr>
          <p:nvPr>
            <p:ph type="sldNum" sz="quarter" idx="12"/>
          </p:nvPr>
        </p:nvSpPr>
        <p:spPr>
          <a:xfrm>
            <a:off x="11069001" y="6356350"/>
            <a:ext cx="362274" cy="180000"/>
          </a:xfrm>
        </p:spPr>
        <p:txBody>
          <a:bodyPr/>
          <a:lstStyle/>
          <a:p>
            <a:fld id="{C0F55C17-AF72-40D4-ADBD-B5505DEBF9BA}" type="slidenum">
              <a:rPr lang="en-AU" smtClean="0"/>
              <a:t>5</a:t>
            </a:fld>
            <a:endParaRPr lang="en-AU" dirty="0"/>
          </a:p>
        </p:txBody>
      </p:sp>
    </p:spTree>
    <p:extLst>
      <p:ext uri="{BB962C8B-B14F-4D97-AF65-F5344CB8AC3E}">
        <p14:creationId xmlns:p14="http://schemas.microsoft.com/office/powerpoint/2010/main" val="329680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needs to be registered?</a:t>
            </a:r>
            <a:endParaRPr lang="en-AU" dirty="0"/>
          </a:p>
        </p:txBody>
      </p:sp>
      <p:sp>
        <p:nvSpPr>
          <p:cNvPr id="3" name="Content Placeholder 2"/>
          <p:cNvSpPr>
            <a:spLocks noGrp="1"/>
          </p:cNvSpPr>
          <p:nvPr>
            <p:ph idx="1"/>
          </p:nvPr>
        </p:nvSpPr>
        <p:spPr>
          <a:xfrm>
            <a:off x="982662" y="1891543"/>
            <a:ext cx="10226676" cy="4176712"/>
          </a:xfrm>
        </p:spPr>
        <p:txBody>
          <a:bodyPr>
            <a:noAutofit/>
          </a:bodyPr>
          <a:lstStyle/>
          <a:p>
            <a:r>
              <a:rPr lang="en-AU" sz="2800" b="0" dirty="0" smtClean="0"/>
              <a:t>Providers must be registered with the NDIS Commission if you deliver one or more of the following:</a:t>
            </a:r>
          </a:p>
          <a:p>
            <a:pPr marL="342900" indent="-342900">
              <a:buFont typeface="Arial" panose="020B0604020202020204" pitchFamily="34" charset="0"/>
              <a:buChar char="•"/>
            </a:pPr>
            <a:r>
              <a:rPr lang="en-AU" sz="2800" b="0" dirty="0" smtClean="0"/>
              <a:t>Services </a:t>
            </a:r>
            <a:r>
              <a:rPr lang="en-AU" sz="2800" b="0" dirty="0"/>
              <a:t>and supports to NDIS participants who have their plan managed by the </a:t>
            </a:r>
            <a:r>
              <a:rPr lang="en-AU" sz="2800" b="0" dirty="0" smtClean="0"/>
              <a:t>NDIA</a:t>
            </a:r>
          </a:p>
          <a:p>
            <a:pPr marL="342900" indent="-342900">
              <a:buFont typeface="Arial" panose="020B0604020202020204" pitchFamily="34" charset="0"/>
              <a:buChar char="•"/>
            </a:pPr>
            <a:r>
              <a:rPr lang="en-AU" sz="2800" b="0" dirty="0" smtClean="0"/>
              <a:t>Specialist activities: SDA and Behaviour Support</a:t>
            </a:r>
          </a:p>
          <a:p>
            <a:pPr marL="342900" indent="-342900">
              <a:buFont typeface="Arial" panose="020B0604020202020204" pitchFamily="34" charset="0"/>
              <a:buChar char="•"/>
            </a:pPr>
            <a:r>
              <a:rPr lang="en-AU" sz="2800" b="0" dirty="0" smtClean="0"/>
              <a:t>Implement </a:t>
            </a:r>
            <a:r>
              <a:rPr lang="en-AU" sz="2800" b="0" dirty="0"/>
              <a:t>restrictive </a:t>
            </a:r>
            <a:r>
              <a:rPr lang="en-AU" sz="2800" b="0" dirty="0" smtClean="0"/>
              <a:t>practices as part of the supports and services to participants</a:t>
            </a:r>
            <a:endParaRPr lang="en-AU" sz="2800" b="0" dirty="0"/>
          </a:p>
          <a:p>
            <a:pPr marL="342900" indent="-342900">
              <a:buFont typeface="Arial" panose="020B0604020202020204" pitchFamily="34" charset="0"/>
              <a:buChar char="•"/>
            </a:pPr>
            <a:r>
              <a:rPr lang="en-AU" sz="2800" b="0" dirty="0" smtClean="0"/>
              <a:t>Providers delivering supports to people under the Commonwealth Continuity of Support program</a:t>
            </a:r>
          </a:p>
          <a:p>
            <a:endParaRPr lang="en-AU" sz="2800" b="0" dirty="0"/>
          </a:p>
          <a:p>
            <a:r>
              <a:rPr lang="en-AU" sz="2800" dirty="0" smtClean="0"/>
              <a:t>There are benefits to providers in being registered</a:t>
            </a:r>
            <a:endParaRPr lang="en-AU" sz="2800" dirty="0"/>
          </a:p>
          <a:p>
            <a:endParaRPr lang="en-AU" sz="2800" dirty="0"/>
          </a:p>
          <a:p>
            <a:endParaRPr lang="en-AU" sz="2800" dirty="0"/>
          </a:p>
        </p:txBody>
      </p:sp>
      <p:sp>
        <p:nvSpPr>
          <p:cNvPr id="4" name="Slide Number Placeholder 3"/>
          <p:cNvSpPr>
            <a:spLocks noGrp="1"/>
          </p:cNvSpPr>
          <p:nvPr>
            <p:ph type="sldNum" sz="quarter" idx="12"/>
          </p:nvPr>
        </p:nvSpPr>
        <p:spPr/>
        <p:txBody>
          <a:bodyPr/>
          <a:lstStyle/>
          <a:p>
            <a:fld id="{C0F55C17-AF72-40D4-ADBD-B5505DEBF9BA}" type="slidenum">
              <a:rPr lang="en-AU" smtClean="0"/>
              <a:t>6</a:t>
            </a:fld>
            <a:endParaRPr lang="en-AU"/>
          </a:p>
        </p:txBody>
      </p:sp>
    </p:spTree>
    <p:extLst>
      <p:ext uri="{BB962C8B-B14F-4D97-AF65-F5344CB8AC3E}">
        <p14:creationId xmlns:p14="http://schemas.microsoft.com/office/powerpoint/2010/main" val="3395261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does registration involve?</a:t>
            </a:r>
            <a:endParaRPr lang="en-AU" dirty="0"/>
          </a:p>
        </p:txBody>
      </p:sp>
      <p:sp>
        <p:nvSpPr>
          <p:cNvPr id="3" name="Content Placeholder 2"/>
          <p:cNvSpPr>
            <a:spLocks noGrp="1"/>
          </p:cNvSpPr>
          <p:nvPr>
            <p:ph idx="1"/>
          </p:nvPr>
        </p:nvSpPr>
        <p:spPr/>
        <p:txBody>
          <a:bodyPr>
            <a:normAutofit/>
          </a:bodyPr>
          <a:lstStyle/>
          <a:p>
            <a:r>
              <a:rPr lang="en-AU" sz="2800" b="0" dirty="0" smtClean="0"/>
              <a:t>There are three components to registration:</a:t>
            </a:r>
          </a:p>
          <a:p>
            <a:endParaRPr lang="en-AU" sz="2800" b="0" dirty="0"/>
          </a:p>
          <a:p>
            <a:pPr marL="457200" indent="-457200">
              <a:buFont typeface="Arial" panose="020B0604020202020204" pitchFamily="34" charset="0"/>
              <a:buChar char="•"/>
            </a:pPr>
            <a:r>
              <a:rPr lang="en-AU" sz="2800" b="0" dirty="0" smtClean="0"/>
              <a:t>assesses the </a:t>
            </a:r>
            <a:r>
              <a:rPr lang="en-AU" sz="2800" dirty="0" smtClean="0"/>
              <a:t>provider and its key personnel </a:t>
            </a:r>
            <a:r>
              <a:rPr lang="en-AU" sz="2800" b="0" dirty="0" smtClean="0"/>
              <a:t>for </a:t>
            </a:r>
            <a:r>
              <a:rPr lang="en-AU" sz="2800" dirty="0" smtClean="0"/>
              <a:t>suitability</a:t>
            </a:r>
            <a:r>
              <a:rPr lang="en-AU" sz="2800" b="0" dirty="0" smtClean="0"/>
              <a:t> to </a:t>
            </a:r>
            <a:r>
              <a:rPr lang="en-AU" sz="2800" b="0" dirty="0"/>
              <a:t>participate in the NDIS </a:t>
            </a:r>
            <a:r>
              <a:rPr lang="en-AU" sz="2800" b="0" dirty="0" smtClean="0"/>
              <a:t>market, and</a:t>
            </a:r>
          </a:p>
          <a:p>
            <a:pPr marL="457200" indent="-457200">
              <a:buFont typeface="Arial" panose="020B0604020202020204" pitchFamily="34" charset="0"/>
              <a:buChar char="•"/>
            </a:pPr>
            <a:r>
              <a:rPr lang="en-AU" sz="2800" b="0" dirty="0" smtClean="0"/>
              <a:t>Independent assessment (audit) of against</a:t>
            </a:r>
            <a:r>
              <a:rPr lang="en-AU" sz="2800" dirty="0" smtClean="0"/>
              <a:t> </a:t>
            </a:r>
            <a:r>
              <a:rPr lang="en-AU" sz="2800" b="0" dirty="0" smtClean="0"/>
              <a:t>relevant </a:t>
            </a:r>
            <a:r>
              <a:rPr lang="en-AU" sz="2800" dirty="0" smtClean="0"/>
              <a:t>NDIS Practice Standards</a:t>
            </a:r>
            <a:r>
              <a:rPr lang="en-AU" sz="2800" b="0" dirty="0" smtClean="0"/>
              <a:t>, then</a:t>
            </a:r>
          </a:p>
          <a:p>
            <a:pPr marL="457200" indent="-457200">
              <a:buFont typeface="Arial" panose="020B0604020202020204" pitchFamily="34" charset="0"/>
              <a:buChar char="•"/>
            </a:pPr>
            <a:r>
              <a:rPr lang="en-AU" sz="2800" b="0" dirty="0" smtClean="0"/>
              <a:t>sets </a:t>
            </a:r>
            <a:r>
              <a:rPr lang="en-AU" sz="2800" dirty="0" smtClean="0"/>
              <a:t>conditions</a:t>
            </a:r>
            <a:r>
              <a:rPr lang="en-AU" sz="2800" b="0" dirty="0" smtClean="0"/>
              <a:t> of registration depending on what services and supports you are registering to provide</a:t>
            </a:r>
          </a:p>
        </p:txBody>
      </p:sp>
      <p:sp>
        <p:nvSpPr>
          <p:cNvPr id="4" name="Slide Number Placeholder 3"/>
          <p:cNvSpPr>
            <a:spLocks noGrp="1"/>
          </p:cNvSpPr>
          <p:nvPr>
            <p:ph type="sldNum" sz="quarter" idx="12"/>
          </p:nvPr>
        </p:nvSpPr>
        <p:spPr/>
        <p:txBody>
          <a:bodyPr/>
          <a:lstStyle/>
          <a:p>
            <a:fld id="{C0F55C17-AF72-40D4-ADBD-B5505DEBF9BA}" type="slidenum">
              <a:rPr lang="en-AU" smtClean="0"/>
              <a:t>7</a:t>
            </a:fld>
            <a:endParaRPr lang="en-AU"/>
          </a:p>
        </p:txBody>
      </p:sp>
    </p:spTree>
    <p:extLst>
      <p:ext uri="{BB962C8B-B14F-4D97-AF65-F5344CB8AC3E}">
        <p14:creationId xmlns:p14="http://schemas.microsoft.com/office/powerpoint/2010/main" val="3115456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Provider registration</a:t>
            </a:r>
            <a:endParaRPr lang="en-AU" dirty="0"/>
          </a:p>
        </p:txBody>
      </p:sp>
      <p:sp>
        <p:nvSpPr>
          <p:cNvPr id="3" name="Content Placeholder 2"/>
          <p:cNvSpPr>
            <a:spLocks noGrp="1"/>
          </p:cNvSpPr>
          <p:nvPr>
            <p:ph idx="1"/>
          </p:nvPr>
        </p:nvSpPr>
        <p:spPr>
          <a:xfrm>
            <a:off x="754063" y="1778924"/>
            <a:ext cx="8633005" cy="4757426"/>
          </a:xfrm>
        </p:spPr>
        <p:txBody>
          <a:bodyPr>
            <a:noAutofit/>
          </a:bodyPr>
          <a:lstStyle/>
          <a:p>
            <a:r>
              <a:rPr lang="en-AU" sz="2800" dirty="0" smtClean="0"/>
              <a:t>Conditions of </a:t>
            </a:r>
            <a:r>
              <a:rPr lang="en-AU" sz="2800" dirty="0"/>
              <a:t>registration:</a:t>
            </a:r>
          </a:p>
          <a:p>
            <a:pPr lvl="2"/>
            <a:r>
              <a:rPr lang="en-AU" sz="2800" dirty="0"/>
              <a:t>Compliance with Commonwealth, state and territory laws</a:t>
            </a:r>
          </a:p>
          <a:p>
            <a:pPr lvl="2"/>
            <a:r>
              <a:rPr lang="en-AU" sz="2800" dirty="0" smtClean="0"/>
              <a:t>NDIS </a:t>
            </a:r>
            <a:r>
              <a:rPr lang="en-AU" sz="2800" dirty="0"/>
              <a:t>Practice Standards</a:t>
            </a:r>
            <a:endParaRPr lang="en-AU" sz="2800" dirty="0" smtClean="0"/>
          </a:p>
          <a:p>
            <a:pPr lvl="2"/>
            <a:r>
              <a:rPr lang="en-AU" sz="2800" dirty="0" smtClean="0"/>
              <a:t>NDIS Code </a:t>
            </a:r>
            <a:r>
              <a:rPr lang="en-AU" sz="2800" dirty="0"/>
              <a:t>of </a:t>
            </a:r>
            <a:r>
              <a:rPr lang="en-AU" sz="2800" dirty="0" smtClean="0"/>
              <a:t>Conduct</a:t>
            </a:r>
          </a:p>
          <a:p>
            <a:pPr lvl="2"/>
            <a:r>
              <a:rPr lang="en-AU" sz="2800" dirty="0" smtClean="0"/>
              <a:t>Complaints </a:t>
            </a:r>
            <a:r>
              <a:rPr lang="en-AU" sz="2800" dirty="0"/>
              <a:t>management </a:t>
            </a:r>
            <a:r>
              <a:rPr lang="en-AU" sz="2800" dirty="0" smtClean="0"/>
              <a:t>and resolution requirements</a:t>
            </a:r>
            <a:endParaRPr lang="en-AU" sz="2800" dirty="0"/>
          </a:p>
          <a:p>
            <a:pPr lvl="2"/>
            <a:r>
              <a:rPr lang="en-AU" sz="2800" dirty="0" smtClean="0"/>
              <a:t>Incident </a:t>
            </a:r>
            <a:r>
              <a:rPr lang="en-AU" sz="2800" dirty="0"/>
              <a:t>management and </a:t>
            </a:r>
            <a:r>
              <a:rPr lang="en-AU" sz="2800" dirty="0" smtClean="0"/>
              <a:t>Reportable </a:t>
            </a:r>
            <a:r>
              <a:rPr lang="en-AU" sz="2800" dirty="0"/>
              <a:t>I</a:t>
            </a:r>
            <a:r>
              <a:rPr lang="en-AU" sz="2800" dirty="0" smtClean="0"/>
              <a:t>ncident </a:t>
            </a:r>
            <a:r>
              <a:rPr lang="en-AU" sz="2800" dirty="0"/>
              <a:t>requirements</a:t>
            </a:r>
          </a:p>
          <a:p>
            <a:pPr lvl="2"/>
            <a:r>
              <a:rPr lang="en-AU" sz="2800" dirty="0"/>
              <a:t>Behaviour </a:t>
            </a:r>
            <a:r>
              <a:rPr lang="en-AU" sz="2800" dirty="0" smtClean="0"/>
              <a:t>Support </a:t>
            </a:r>
            <a:r>
              <a:rPr lang="en-AU" sz="2800" dirty="0"/>
              <a:t>requirements (if applicable)</a:t>
            </a:r>
          </a:p>
          <a:p>
            <a:pPr lvl="2"/>
            <a:r>
              <a:rPr lang="en-AU" sz="2800" dirty="0"/>
              <a:t>Worker screening.</a:t>
            </a:r>
          </a:p>
          <a:p>
            <a:endParaRPr lang="en-AU" sz="2800"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932" y="2442680"/>
            <a:ext cx="3214464" cy="2789295"/>
          </a:xfrm>
          <a:prstGeom prst="rect">
            <a:avLst/>
          </a:prstGeom>
        </p:spPr>
      </p:pic>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F55C17-AF72-40D4-ADBD-B5505DEBF9BA}" type="slidenum">
              <a:rPr kumimoji="0" lang="en-AU" sz="10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AU"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684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r>
            <a:br>
              <a:rPr lang="en-AU" dirty="0" smtClean="0"/>
            </a:br>
            <a:r>
              <a:rPr lang="en-AU" dirty="0" smtClean="0"/>
              <a:t>What are the NDIS Practice Standards?</a:t>
            </a:r>
            <a:endParaRPr lang="en-AU" dirty="0"/>
          </a:p>
        </p:txBody>
      </p:sp>
      <p:sp>
        <p:nvSpPr>
          <p:cNvPr id="3" name="Content Placeholder 2"/>
          <p:cNvSpPr>
            <a:spLocks noGrp="1"/>
          </p:cNvSpPr>
          <p:nvPr>
            <p:ph idx="1"/>
          </p:nvPr>
        </p:nvSpPr>
        <p:spPr>
          <a:xfrm>
            <a:off x="982662" y="1804144"/>
            <a:ext cx="7987718" cy="4176712"/>
          </a:xfrm>
        </p:spPr>
        <p:txBody>
          <a:bodyPr>
            <a:normAutofit/>
          </a:bodyPr>
          <a:lstStyle/>
          <a:p>
            <a:r>
              <a:rPr lang="en-AU" sz="2800" b="0" dirty="0" smtClean="0"/>
              <a:t>Requirements that </a:t>
            </a:r>
            <a:r>
              <a:rPr lang="en-AU" sz="2800" dirty="0" smtClean="0"/>
              <a:t>set the standard of service you must deliver </a:t>
            </a:r>
            <a:r>
              <a:rPr lang="en-AU" sz="2800" b="0" dirty="0" smtClean="0"/>
              <a:t>to be a registered NDIS provider </a:t>
            </a:r>
          </a:p>
          <a:p>
            <a:endParaRPr lang="en-AU" sz="2800" b="0" dirty="0" smtClean="0"/>
          </a:p>
          <a:p>
            <a:r>
              <a:rPr lang="en-AU" sz="2800" b="0" dirty="0" smtClean="0"/>
              <a:t>Benchmark for providers to </a:t>
            </a:r>
            <a:r>
              <a:rPr lang="en-AU" sz="2800" dirty="0" smtClean="0"/>
              <a:t>assess performance and demonstrate high quality and safe supports </a:t>
            </a:r>
            <a:r>
              <a:rPr lang="en-AU" sz="2800" b="0" dirty="0" smtClean="0"/>
              <a:t>for participants</a:t>
            </a:r>
          </a:p>
          <a:p>
            <a:endParaRPr lang="en-AU" sz="2800" b="0" dirty="0" smtClean="0"/>
          </a:p>
          <a:p>
            <a:r>
              <a:rPr lang="en-AU" sz="2800" b="0" dirty="0" smtClean="0"/>
              <a:t>Each Practice Standard is built from a </a:t>
            </a:r>
            <a:r>
              <a:rPr lang="en-AU" sz="2800" dirty="0" smtClean="0"/>
              <a:t>high-level participant outcome, </a:t>
            </a:r>
            <a:r>
              <a:rPr lang="en-AU" sz="2800" b="0" dirty="0" smtClean="0"/>
              <a:t>supported by </a:t>
            </a:r>
            <a:r>
              <a:rPr lang="en-AU" sz="2800" dirty="0" smtClean="0"/>
              <a:t>quality indicators.</a:t>
            </a:r>
          </a:p>
        </p:txBody>
      </p:sp>
      <p:pic>
        <p:nvPicPr>
          <p:cNvPr id="16" name="Picture 1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8171" y="2502819"/>
            <a:ext cx="2379873" cy="2759557"/>
          </a:xfrm>
          <a:prstGeom prst="rect">
            <a:avLst/>
          </a:prstGeom>
        </p:spPr>
      </p:pic>
      <p:sp>
        <p:nvSpPr>
          <p:cNvPr id="4" name="Slide Number Placeholder 3"/>
          <p:cNvSpPr>
            <a:spLocks noGrp="1"/>
          </p:cNvSpPr>
          <p:nvPr>
            <p:ph type="sldNum" sz="quarter" idx="12"/>
          </p:nvPr>
        </p:nvSpPr>
        <p:spPr/>
        <p:txBody>
          <a:bodyPr/>
          <a:lstStyle/>
          <a:p>
            <a:fld id="{C0F55C17-AF72-40D4-ADBD-B5505DEBF9BA}" type="slidenum">
              <a:rPr lang="en-AU" smtClean="0"/>
              <a:t>9</a:t>
            </a:fld>
            <a:endParaRPr lang="en-AU"/>
          </a:p>
        </p:txBody>
      </p:sp>
    </p:spTree>
    <p:extLst>
      <p:ext uri="{BB962C8B-B14F-4D97-AF65-F5344CB8AC3E}">
        <p14:creationId xmlns:p14="http://schemas.microsoft.com/office/powerpoint/2010/main" val="1098627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DIS QaSC">
      <a:dk1>
        <a:sysClr val="windowText" lastClr="000000"/>
      </a:dk1>
      <a:lt1>
        <a:sysClr val="window" lastClr="FFFFFF"/>
      </a:lt1>
      <a:dk2>
        <a:srgbClr val="5F2E74"/>
      </a:dk2>
      <a:lt2>
        <a:srgbClr val="DDDDDD"/>
      </a:lt2>
      <a:accent1>
        <a:srgbClr val="5F2E74"/>
      </a:accent1>
      <a:accent2>
        <a:srgbClr val="962C8B"/>
      </a:accent2>
      <a:accent3>
        <a:srgbClr val="BA2E96"/>
      </a:accent3>
      <a:accent4>
        <a:srgbClr val="539250"/>
      </a:accent4>
      <a:accent5>
        <a:srgbClr val="83B14C"/>
      </a:accent5>
      <a:accent6>
        <a:srgbClr val="9DC44D"/>
      </a:accent6>
      <a:hlink>
        <a:srgbClr val="0000FF"/>
      </a:hlink>
      <a:folHlink>
        <a:srgbClr val="BA2E9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DIS QaSC">
      <a:dk1>
        <a:sysClr val="windowText" lastClr="000000"/>
      </a:dk1>
      <a:lt1>
        <a:sysClr val="window" lastClr="FFFFFF"/>
      </a:lt1>
      <a:dk2>
        <a:srgbClr val="5F2E74"/>
      </a:dk2>
      <a:lt2>
        <a:srgbClr val="DDDDDD"/>
      </a:lt2>
      <a:accent1>
        <a:srgbClr val="5F2E74"/>
      </a:accent1>
      <a:accent2>
        <a:srgbClr val="962C8B"/>
      </a:accent2>
      <a:accent3>
        <a:srgbClr val="BA2E96"/>
      </a:accent3>
      <a:accent4>
        <a:srgbClr val="539250"/>
      </a:accent4>
      <a:accent5>
        <a:srgbClr val="83B14C"/>
      </a:accent5>
      <a:accent6>
        <a:srgbClr val="9DC44D"/>
      </a:accent6>
      <a:hlink>
        <a:srgbClr val="0000FF"/>
      </a:hlink>
      <a:folHlink>
        <a:srgbClr val="BA2E9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2376</Words>
  <Application>Microsoft Office PowerPoint</Application>
  <PresentationFormat>Widescreen</PresentationFormat>
  <Paragraphs>352</Paragraphs>
  <Slides>41</Slides>
  <Notes>41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8" baseType="lpstr">
      <vt:lpstr>Arial</vt:lpstr>
      <vt:lpstr>Calibri</vt:lpstr>
      <vt:lpstr>Symbol</vt:lpstr>
      <vt:lpstr>Wingdings</vt:lpstr>
      <vt:lpstr>Office Theme</vt:lpstr>
      <vt:lpstr>1_Office Theme</vt:lpstr>
      <vt:lpstr>Acrobat Document</vt:lpstr>
      <vt:lpstr>Western Australia: Provider information session  Webinar</vt:lpstr>
      <vt:lpstr>Agenda</vt:lpstr>
      <vt:lpstr>Provider responsibilities</vt:lpstr>
      <vt:lpstr>How do we work with providers?</vt:lpstr>
      <vt:lpstr>NDIS Code of Conduct</vt:lpstr>
      <vt:lpstr>Who needs to be registered?</vt:lpstr>
      <vt:lpstr>What does registration involve?</vt:lpstr>
      <vt:lpstr>Provider registration</vt:lpstr>
      <vt:lpstr> What are the NDIS Practice Standards?</vt:lpstr>
      <vt:lpstr>Practice Standards Audit – Verification </vt:lpstr>
      <vt:lpstr>Practice Standards Audit – Certification </vt:lpstr>
      <vt:lpstr>        Person centred supports</vt:lpstr>
      <vt:lpstr>Worker screening</vt:lpstr>
      <vt:lpstr>What happens when things don’t go well</vt:lpstr>
      <vt:lpstr>How the NDIS Commission will support you</vt:lpstr>
      <vt:lpstr>Questions about provider responsibilities?</vt:lpstr>
      <vt:lpstr>Behaviour Support</vt:lpstr>
      <vt:lpstr>Behaviour Support: Our role</vt:lpstr>
      <vt:lpstr>How we will reduce/eliminate restrictive practices</vt:lpstr>
      <vt:lpstr>Regulated restrictive practices</vt:lpstr>
      <vt:lpstr>Regulated restrictive practices</vt:lpstr>
      <vt:lpstr>Behaviour Support: Provider requirements</vt:lpstr>
      <vt:lpstr>PowerPoint Presentation</vt:lpstr>
      <vt:lpstr>Developing a behaviour support plan</vt:lpstr>
      <vt:lpstr>Implementing provider requirements</vt:lpstr>
      <vt:lpstr>Complaints and Reportable Incidents</vt:lpstr>
      <vt:lpstr>PowerPoint Presentation</vt:lpstr>
      <vt:lpstr>Complaints </vt:lpstr>
      <vt:lpstr>Who can make a complaint</vt:lpstr>
      <vt:lpstr>Complaints we action</vt:lpstr>
      <vt:lpstr>Complaints others may action</vt:lpstr>
      <vt:lpstr>Complaints process</vt:lpstr>
      <vt:lpstr>PowerPoint Presentation</vt:lpstr>
      <vt:lpstr>Reportable Incidents </vt:lpstr>
      <vt:lpstr>What is a Reportable Incident?</vt:lpstr>
      <vt:lpstr>Timeframe to report incidents</vt:lpstr>
      <vt:lpstr>Action we can take</vt:lpstr>
      <vt:lpstr>How to report an incident</vt:lpstr>
      <vt:lpstr>Questions about - behaviour support - complaints or - reportable incidents?</vt:lpstr>
      <vt:lpstr>Western Australia team</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2020-11-25T02:55:14Z</dcterms:created>
  <dcterms:modified xsi:type="dcterms:W3CDTF">2020-11-25T02:55:28Z</dcterms:modified>
</cp:coreProperties>
</file>