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hartEx2.xml" ContentType="application/vnd.ms-office.chartex+xml"/>
  <Override PartName="/ppt/charts/chartEx3.xml" ContentType="application/vnd.ms-office.chartex+xml"/>
  <Override PartName="/ppt/charts/chartEx4.xml" ContentType="application/vnd.ms-office.chartex+xml"/>
  <Override PartName="/ppt/authors.xml" ContentType="application/vnd.ms-powerpoint.author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817" r:id="rId6"/>
  </p:sldMasterIdLst>
  <p:notesMasterIdLst>
    <p:notesMasterId r:id="rId51"/>
  </p:notesMasterIdLst>
  <p:handoutMasterIdLst>
    <p:handoutMasterId r:id="rId52"/>
  </p:handoutMasterIdLst>
  <p:sldIdLst>
    <p:sldId id="257" r:id="rId7"/>
    <p:sldId id="1249" r:id="rId8"/>
    <p:sldId id="278" r:id="rId9"/>
    <p:sldId id="1337" r:id="rId10"/>
    <p:sldId id="1251" r:id="rId11"/>
    <p:sldId id="1355" r:id="rId12"/>
    <p:sldId id="439" r:id="rId13"/>
    <p:sldId id="279" r:id="rId14"/>
    <p:sldId id="1254" r:id="rId15"/>
    <p:sldId id="1369" r:id="rId16"/>
    <p:sldId id="311" r:id="rId17"/>
    <p:sldId id="1253" r:id="rId18"/>
    <p:sldId id="1347" r:id="rId19"/>
    <p:sldId id="304" r:id="rId20"/>
    <p:sldId id="1339" r:id="rId21"/>
    <p:sldId id="1268" r:id="rId22"/>
    <p:sldId id="1285" r:id="rId23"/>
    <p:sldId id="1271" r:id="rId24"/>
    <p:sldId id="1272" r:id="rId25"/>
    <p:sldId id="1345" r:id="rId26"/>
    <p:sldId id="309" r:id="rId27"/>
    <p:sldId id="1349" r:id="rId28"/>
    <p:sldId id="1351" r:id="rId29"/>
    <p:sldId id="1354" r:id="rId30"/>
    <p:sldId id="1356" r:id="rId31"/>
    <p:sldId id="1242" r:id="rId32"/>
    <p:sldId id="1348" r:id="rId33"/>
    <p:sldId id="1342" r:id="rId34"/>
    <p:sldId id="1301" r:id="rId35"/>
    <p:sldId id="1374" r:id="rId36"/>
    <p:sldId id="1299" r:id="rId37"/>
    <p:sldId id="1302" r:id="rId38"/>
    <p:sldId id="1346" r:id="rId39"/>
    <p:sldId id="1364" r:id="rId40"/>
    <p:sldId id="1359" r:id="rId41"/>
    <p:sldId id="312" r:id="rId42"/>
    <p:sldId id="1350" r:id="rId43"/>
    <p:sldId id="1357" r:id="rId44"/>
    <p:sldId id="1358" r:id="rId45"/>
    <p:sldId id="1365" r:id="rId46"/>
    <p:sldId id="1361" r:id="rId47"/>
    <p:sldId id="1283" r:id="rId48"/>
    <p:sldId id="1367" r:id="rId49"/>
    <p:sldId id="299" r:id="rId5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986811-D3AB-EDDA-3795-68DB2EA13BC7}" name="Saurav Huli (AU)" initials="SH(" userId="S::saurav.huli@pwc.com::8a9d8c2b-6c2f-416f-a4bd-e43d36724dfb" providerId="AD"/>
  <p188:author id="{BCC41221-5188-089D-4C62-D13FD05C4E1F}" name="Ben Neal (AU)" initials="B(" userId="S::ben.neal@pwc.com::985d38a2-5e70-412f-8f96-b381a14831ee" providerId="AD"/>
  <p188:author id="{2811DC60-7955-66F1-071B-9C90E201CFF9}" name="Kiara White (AU)" initials="KW(" userId="S::kiara.white@pwc.com::efb04720-398c-4c43-8922-0f6266aca8e5" providerId="AD"/>
  <p188:author id="{EBB10679-0AE0-B1D0-22B0-483BD41C0792}" name="Tista Gautam (AU)" initials="T(" userId="S::tista.gautam@pwc.com::631f7d93-52ff-4ee9-a7ab-f728dca0e8ea" providerId="AD"/>
  <p188:author id="{56B81EB8-0293-BFBD-E2BB-E643CC9139FE}" name="Jess Lees (AU)" initials="J(" userId="S::jess.lees@pwc.com::9c51b762-f69b-4391-aa99-68d4dc14c97a" providerId="AD"/>
  <p188:author id="{956984C3-84F0-3C7A-457A-F5D42C87AC70}" name="Maayan Adler (AU)" initials="MA(" userId="S::maayan.adler@pwc.com::006eced2-961a-4fc7-b0eb-16f5ada3c0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44D"/>
    <a:srgbClr val="DDDDDD"/>
    <a:srgbClr val="93C572"/>
    <a:srgbClr val="F1CEED"/>
    <a:srgbClr val="5F2E74"/>
    <a:srgbClr val="8545A1"/>
    <a:srgbClr val="DBEBDA"/>
    <a:srgbClr val="EEEEEE"/>
    <a:srgbClr val="BA2E9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5129D-42D2-DAA5-81E1-C6A35E92AA96}" v="4" dt="2022-11-16T00:20:12.435"/>
    <p1510:client id="{4516A5FF-1222-4245-8DC7-1DC2F51C7EFB}" v="4162" dt="2022-11-16T00:31:40.964"/>
    <p1510:client id="{5710E24B-2E6C-469D-B880-FE3792FE3D52}" v="83" dt="2022-11-16T04:57:29.961"/>
    <p1510:client id="{8B2DC30A-6158-777E-1886-12D5E7E52A57}" v="133" dt="2022-11-16T04:01:07.182"/>
    <p1510:client id="{8D8D0848-A72D-46C9-8AFF-53532C2B0AFF}" v="21668" dt="2022-11-16T04:45:15.491"/>
    <p1510:client id="{9D9FBD18-2CB1-44A0-8EDD-0261732F7305}" v="7325" dt="2022-11-16T04:34:06.647"/>
    <p1510:client id="{9E7E9ACE-A95A-6332-711D-1C82D2D3BFA1}" v="3" dt="2022-11-15T09:57:12.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ara White (AU)" userId="efb04720-398c-4c43-8922-0f6266aca8e5" providerId="ADAL" clId="{5710E24B-2E6C-469D-B880-FE3792FE3D52}"/>
    <pc:docChg chg="custSel delSld modSld">
      <pc:chgData name="Kiara White (AU)" userId="efb04720-398c-4c43-8922-0f6266aca8e5" providerId="ADAL" clId="{5710E24B-2E6C-469D-B880-FE3792FE3D52}" dt="2022-11-16T04:57:29.961" v="82" actId="1038"/>
      <pc:docMkLst>
        <pc:docMk/>
      </pc:docMkLst>
      <pc:sldChg chg="delSp modSp mod">
        <pc:chgData name="Kiara White (AU)" userId="efb04720-398c-4c43-8922-0f6266aca8e5" providerId="ADAL" clId="{5710E24B-2E6C-469D-B880-FE3792FE3D52}" dt="2022-11-16T04:57:29.961" v="82" actId="1038"/>
        <pc:sldMkLst>
          <pc:docMk/>
          <pc:sldMk cId="3598833734" sldId="257"/>
        </pc:sldMkLst>
        <pc:spChg chg="del mod">
          <ac:chgData name="Kiara White (AU)" userId="efb04720-398c-4c43-8922-0f6266aca8e5" providerId="ADAL" clId="{5710E24B-2E6C-469D-B880-FE3792FE3D52}" dt="2022-11-16T04:57:26.263" v="71" actId="478"/>
          <ac:spMkLst>
            <pc:docMk/>
            <pc:sldMk cId="3598833734" sldId="257"/>
            <ac:spMk id="3" creationId="{799EAD46-1603-2238-AE8A-45D53BF8D0C7}"/>
          </ac:spMkLst>
        </pc:spChg>
        <pc:spChg chg="mod">
          <ac:chgData name="Kiara White (AU)" userId="efb04720-398c-4c43-8922-0f6266aca8e5" providerId="ADAL" clId="{5710E24B-2E6C-469D-B880-FE3792FE3D52}" dt="2022-11-16T04:50:08.528" v="1" actId="13926"/>
          <ac:spMkLst>
            <pc:docMk/>
            <pc:sldMk cId="3598833734" sldId="257"/>
            <ac:spMk id="4" creationId="{DC24287A-223A-4018-A0FE-A80B9A33DDD6}"/>
          </ac:spMkLst>
        </pc:spChg>
        <pc:picChg chg="mod">
          <ac:chgData name="Kiara White (AU)" userId="efb04720-398c-4c43-8922-0f6266aca8e5" providerId="ADAL" clId="{5710E24B-2E6C-469D-B880-FE3792FE3D52}" dt="2022-11-16T04:57:29.961" v="82" actId="1038"/>
          <ac:picMkLst>
            <pc:docMk/>
            <pc:sldMk cId="3598833734" sldId="257"/>
            <ac:picMk id="9" creationId="{9938322B-9AF7-4F4E-A186-DC99114671AE}"/>
          </ac:picMkLst>
        </pc:picChg>
      </pc:sldChg>
      <pc:sldChg chg="delSp modSp mod delCm">
        <pc:chgData name="Kiara White (AU)" userId="efb04720-398c-4c43-8922-0f6266aca8e5" providerId="ADAL" clId="{5710E24B-2E6C-469D-B880-FE3792FE3D52}" dt="2022-11-16T04:51:37.434" v="27"/>
        <pc:sldMkLst>
          <pc:docMk/>
          <pc:sldMk cId="1527926707" sldId="439"/>
        </pc:sldMkLst>
        <pc:spChg chg="del">
          <ac:chgData name="Kiara White (AU)" userId="efb04720-398c-4c43-8922-0f6266aca8e5" providerId="ADAL" clId="{5710E24B-2E6C-469D-B880-FE3792FE3D52}" dt="2022-11-16T04:51:31.702" v="24" actId="478"/>
          <ac:spMkLst>
            <pc:docMk/>
            <pc:sldMk cId="1527926707" sldId="439"/>
            <ac:spMk id="26" creationId="{FE95813E-B6B4-438B-8E68-3CB512371078}"/>
          </ac:spMkLst>
        </pc:spChg>
        <pc:spChg chg="mod">
          <ac:chgData name="Kiara White (AU)" userId="efb04720-398c-4c43-8922-0f6266aca8e5" providerId="ADAL" clId="{5710E24B-2E6C-469D-B880-FE3792FE3D52}" dt="2022-11-16T04:51:27.526" v="23" actId="13926"/>
          <ac:spMkLst>
            <pc:docMk/>
            <pc:sldMk cId="1527926707" sldId="439"/>
            <ac:spMk id="34" creationId="{A7524D1C-3F03-4A2A-8A9B-7E2EFCEAFE43}"/>
          </ac:spMkLst>
        </pc:spChg>
      </pc:sldChg>
      <pc:sldChg chg="modSp mod">
        <pc:chgData name="Kiara White (AU)" userId="efb04720-398c-4c43-8922-0f6266aca8e5" providerId="ADAL" clId="{5710E24B-2E6C-469D-B880-FE3792FE3D52}" dt="2022-11-16T04:55:30.507" v="67" actId="13926"/>
        <pc:sldMkLst>
          <pc:docMk/>
          <pc:sldMk cId="3625827353" sldId="1242"/>
        </pc:sldMkLst>
        <pc:spChg chg="mod">
          <ac:chgData name="Kiara White (AU)" userId="efb04720-398c-4c43-8922-0f6266aca8e5" providerId="ADAL" clId="{5710E24B-2E6C-469D-B880-FE3792FE3D52}" dt="2022-11-16T04:55:30.507" v="67" actId="13926"/>
          <ac:spMkLst>
            <pc:docMk/>
            <pc:sldMk cId="3625827353" sldId="1242"/>
            <ac:spMk id="115" creationId="{32979215-28F1-4429-9920-5FF52E9C1936}"/>
          </ac:spMkLst>
        </pc:spChg>
      </pc:sldChg>
      <pc:sldChg chg="delSp modSp mod delCm">
        <pc:chgData name="Kiara White (AU)" userId="efb04720-398c-4c43-8922-0f6266aca8e5" providerId="ADAL" clId="{5710E24B-2E6C-469D-B880-FE3792FE3D52}" dt="2022-11-16T04:51:00.584" v="15" actId="478"/>
        <pc:sldMkLst>
          <pc:docMk/>
          <pc:sldMk cId="60285623" sldId="1251"/>
        </pc:sldMkLst>
        <pc:spChg chg="del">
          <ac:chgData name="Kiara White (AU)" userId="efb04720-398c-4c43-8922-0f6266aca8e5" providerId="ADAL" clId="{5710E24B-2E6C-469D-B880-FE3792FE3D52}" dt="2022-11-16T04:51:00.584" v="15" actId="478"/>
          <ac:spMkLst>
            <pc:docMk/>
            <pc:sldMk cId="60285623" sldId="1251"/>
            <ac:spMk id="43" creationId="{14D53430-EC79-47F0-ABB5-17EF2720F48C}"/>
          </ac:spMkLst>
        </pc:spChg>
        <pc:spChg chg="mod">
          <ac:chgData name="Kiara White (AU)" userId="efb04720-398c-4c43-8922-0f6266aca8e5" providerId="ADAL" clId="{5710E24B-2E6C-469D-B880-FE3792FE3D52}" dt="2022-11-16T04:50:46.446" v="11" actId="13926"/>
          <ac:spMkLst>
            <pc:docMk/>
            <pc:sldMk cId="60285623" sldId="1251"/>
            <ac:spMk id="60" creationId="{EF2ED94A-B18E-4397-9777-C79481D2FCC6}"/>
          </ac:spMkLst>
        </pc:spChg>
        <pc:spChg chg="mod">
          <ac:chgData name="Kiara White (AU)" userId="efb04720-398c-4c43-8922-0f6266aca8e5" providerId="ADAL" clId="{5710E24B-2E6C-469D-B880-FE3792FE3D52}" dt="2022-11-16T04:50:50.467" v="13" actId="13926"/>
          <ac:spMkLst>
            <pc:docMk/>
            <pc:sldMk cId="60285623" sldId="1251"/>
            <ac:spMk id="84" creationId="{81C3FB7C-F13D-48B4-A406-E31795BFDBDB}"/>
          </ac:spMkLst>
        </pc:spChg>
      </pc:sldChg>
      <pc:sldChg chg="modSp mod">
        <pc:chgData name="Kiara White (AU)" userId="efb04720-398c-4c43-8922-0f6266aca8e5" providerId="ADAL" clId="{5710E24B-2E6C-469D-B880-FE3792FE3D52}" dt="2022-11-16T04:54:10.587" v="53" actId="13926"/>
        <pc:sldMkLst>
          <pc:docMk/>
          <pc:sldMk cId="3691110832" sldId="1302"/>
        </pc:sldMkLst>
        <pc:spChg chg="mod">
          <ac:chgData name="Kiara White (AU)" userId="efb04720-398c-4c43-8922-0f6266aca8e5" providerId="ADAL" clId="{5710E24B-2E6C-469D-B880-FE3792FE3D52}" dt="2022-11-16T04:54:10.587" v="53" actId="13926"/>
          <ac:spMkLst>
            <pc:docMk/>
            <pc:sldMk cId="3691110832" sldId="1302"/>
            <ac:spMk id="17" creationId="{36A592E1-6F60-4606-A6C2-D41F2842622B}"/>
          </ac:spMkLst>
        </pc:spChg>
      </pc:sldChg>
      <pc:sldChg chg="delSp modSp mod delCm">
        <pc:chgData name="Kiara White (AU)" userId="efb04720-398c-4c43-8922-0f6266aca8e5" providerId="ADAL" clId="{5710E24B-2E6C-469D-B880-FE3792FE3D52}" dt="2022-11-16T04:50:38.654" v="10" actId="13926"/>
        <pc:sldMkLst>
          <pc:docMk/>
          <pc:sldMk cId="369647853" sldId="1337"/>
        </pc:sldMkLst>
        <pc:spChg chg="del">
          <ac:chgData name="Kiara White (AU)" userId="efb04720-398c-4c43-8922-0f6266aca8e5" providerId="ADAL" clId="{5710E24B-2E6C-469D-B880-FE3792FE3D52}" dt="2022-11-16T04:50:19.187" v="3" actId="478"/>
          <ac:spMkLst>
            <pc:docMk/>
            <pc:sldMk cId="369647853" sldId="1337"/>
            <ac:spMk id="19" creationId="{87906944-0F90-44DE-B792-CE2FBDF3EBA9}"/>
          </ac:spMkLst>
        </pc:spChg>
        <pc:spChg chg="mod">
          <ac:chgData name="Kiara White (AU)" userId="efb04720-398c-4c43-8922-0f6266aca8e5" providerId="ADAL" clId="{5710E24B-2E6C-469D-B880-FE3792FE3D52}" dt="2022-11-16T04:50:38.654" v="10" actId="13926"/>
          <ac:spMkLst>
            <pc:docMk/>
            <pc:sldMk cId="369647853" sldId="1337"/>
            <ac:spMk id="44" creationId="{6E2B59ED-76CA-4B70-9205-561E595945B1}"/>
          </ac:spMkLst>
        </pc:spChg>
        <pc:spChg chg="mod">
          <ac:chgData name="Kiara White (AU)" userId="efb04720-398c-4c43-8922-0f6266aca8e5" providerId="ADAL" clId="{5710E24B-2E6C-469D-B880-FE3792FE3D52}" dt="2022-11-16T04:50:34.662" v="9" actId="13926"/>
          <ac:spMkLst>
            <pc:docMk/>
            <pc:sldMk cId="369647853" sldId="1337"/>
            <ac:spMk id="48" creationId="{E5DCB057-3CAD-4B56-8F2D-C54586AB69F5}"/>
          </ac:spMkLst>
        </pc:spChg>
      </pc:sldChg>
      <pc:sldChg chg="modSp mod">
        <pc:chgData name="Kiara White (AU)" userId="efb04720-398c-4c43-8922-0f6266aca8e5" providerId="ADAL" clId="{5710E24B-2E6C-469D-B880-FE3792FE3D52}" dt="2022-11-16T04:54:46.072" v="58" actId="13926"/>
        <pc:sldMkLst>
          <pc:docMk/>
          <pc:sldMk cId="1869269971" sldId="1348"/>
        </pc:sldMkLst>
        <pc:spChg chg="mod">
          <ac:chgData name="Kiara White (AU)" userId="efb04720-398c-4c43-8922-0f6266aca8e5" providerId="ADAL" clId="{5710E24B-2E6C-469D-B880-FE3792FE3D52}" dt="2022-11-16T04:54:46.072" v="58" actId="13926"/>
          <ac:spMkLst>
            <pc:docMk/>
            <pc:sldMk cId="1869269971" sldId="1348"/>
            <ac:spMk id="37" creationId="{1FEBCA95-D7E9-49AE-8494-B23C9D388454}"/>
          </ac:spMkLst>
        </pc:spChg>
      </pc:sldChg>
      <pc:sldChg chg="modSp mod">
        <pc:chgData name="Kiara White (AU)" userId="efb04720-398c-4c43-8922-0f6266aca8e5" providerId="ADAL" clId="{5710E24B-2E6C-469D-B880-FE3792FE3D52}" dt="2022-11-16T04:54:35.007" v="57" actId="732"/>
        <pc:sldMkLst>
          <pc:docMk/>
          <pc:sldMk cId="2153706551" sldId="1349"/>
        </pc:sldMkLst>
        <pc:spChg chg="mod">
          <ac:chgData name="Kiara White (AU)" userId="efb04720-398c-4c43-8922-0f6266aca8e5" providerId="ADAL" clId="{5710E24B-2E6C-469D-B880-FE3792FE3D52}" dt="2022-11-16T04:54:19.185" v="54" actId="13926"/>
          <ac:spMkLst>
            <pc:docMk/>
            <pc:sldMk cId="2153706551" sldId="1349"/>
            <ac:spMk id="7" creationId="{E8FFE78F-1AE5-4CEB-98A8-093CBEE072EC}"/>
          </ac:spMkLst>
        </pc:spChg>
        <pc:spChg chg="mod">
          <ac:chgData name="Kiara White (AU)" userId="efb04720-398c-4c43-8922-0f6266aca8e5" providerId="ADAL" clId="{5710E24B-2E6C-469D-B880-FE3792FE3D52}" dt="2022-11-16T04:54:22.227" v="55" actId="13926"/>
          <ac:spMkLst>
            <pc:docMk/>
            <pc:sldMk cId="2153706551" sldId="1349"/>
            <ac:spMk id="58" creationId="{64A79EA2-2AEA-4F54-B196-C3866BB844BC}"/>
          </ac:spMkLst>
        </pc:spChg>
        <pc:picChg chg="mod modCrop">
          <ac:chgData name="Kiara White (AU)" userId="efb04720-398c-4c43-8922-0f6266aca8e5" providerId="ADAL" clId="{5710E24B-2E6C-469D-B880-FE3792FE3D52}" dt="2022-11-16T04:54:35.007" v="57" actId="732"/>
          <ac:picMkLst>
            <pc:docMk/>
            <pc:sldMk cId="2153706551" sldId="1349"/>
            <ac:picMk id="35" creationId="{66EF198C-A68D-4495-AD17-4F831286961E}"/>
          </ac:picMkLst>
        </pc:picChg>
      </pc:sldChg>
      <pc:sldChg chg="delSp modSp mod delCm">
        <pc:chgData name="Kiara White (AU)" userId="efb04720-398c-4c43-8922-0f6266aca8e5" providerId="ADAL" clId="{5710E24B-2E6C-469D-B880-FE3792FE3D52}" dt="2022-11-16T04:53:23.076" v="48" actId="478"/>
        <pc:sldMkLst>
          <pc:docMk/>
          <pc:sldMk cId="3689777604" sldId="1350"/>
        </pc:sldMkLst>
        <pc:spChg chg="del">
          <ac:chgData name="Kiara White (AU)" userId="efb04720-398c-4c43-8922-0f6266aca8e5" providerId="ADAL" clId="{5710E24B-2E6C-469D-B880-FE3792FE3D52}" dt="2022-11-16T04:53:23.076" v="48" actId="478"/>
          <ac:spMkLst>
            <pc:docMk/>
            <pc:sldMk cId="3689777604" sldId="1350"/>
            <ac:spMk id="33" creationId="{12037FD7-446A-412E-A4A4-932F35E57E0F}"/>
          </ac:spMkLst>
        </pc:spChg>
        <pc:spChg chg="mod">
          <ac:chgData name="Kiara White (AU)" userId="efb04720-398c-4c43-8922-0f6266aca8e5" providerId="ADAL" clId="{5710E24B-2E6C-469D-B880-FE3792FE3D52}" dt="2022-11-16T04:52:19.350" v="32" actId="13926"/>
          <ac:spMkLst>
            <pc:docMk/>
            <pc:sldMk cId="3689777604" sldId="1350"/>
            <ac:spMk id="56" creationId="{62329919-5B77-4D39-BC63-113061204726}"/>
          </ac:spMkLst>
        </pc:spChg>
      </pc:sldChg>
      <pc:sldChg chg="delSp modSp mod delCm">
        <pc:chgData name="Kiara White (AU)" userId="efb04720-398c-4c43-8922-0f6266aca8e5" providerId="ADAL" clId="{5710E24B-2E6C-469D-B880-FE3792FE3D52}" dt="2022-11-16T04:53:18.483" v="47" actId="478"/>
        <pc:sldMkLst>
          <pc:docMk/>
          <pc:sldMk cId="646678504" sldId="1351"/>
        </pc:sldMkLst>
        <pc:spChg chg="mod">
          <ac:chgData name="Kiara White (AU)" userId="efb04720-398c-4c43-8922-0f6266aca8e5" providerId="ADAL" clId="{5710E24B-2E6C-469D-B880-FE3792FE3D52}" dt="2022-11-16T04:52:41.373" v="37" actId="13926"/>
          <ac:spMkLst>
            <pc:docMk/>
            <pc:sldMk cId="646678504" sldId="1351"/>
            <ac:spMk id="5" creationId="{EBF83373-F65E-42B9-94D3-2FB7A82381D3}"/>
          </ac:spMkLst>
        </pc:spChg>
        <pc:spChg chg="del">
          <ac:chgData name="Kiara White (AU)" userId="efb04720-398c-4c43-8922-0f6266aca8e5" providerId="ADAL" clId="{5710E24B-2E6C-469D-B880-FE3792FE3D52}" dt="2022-11-16T04:53:18.483" v="47" actId="478"/>
          <ac:spMkLst>
            <pc:docMk/>
            <pc:sldMk cId="646678504" sldId="1351"/>
            <ac:spMk id="21" creationId="{7AF137AF-5F5F-4D06-9684-AF0CE9E348E6}"/>
          </ac:spMkLst>
        </pc:spChg>
      </pc:sldChg>
      <pc:sldChg chg="delSp modSp mod delCm modNotesTx">
        <pc:chgData name="Kiara White (AU)" userId="efb04720-398c-4c43-8922-0f6266aca8e5" providerId="ADAL" clId="{5710E24B-2E6C-469D-B880-FE3792FE3D52}" dt="2022-11-16T04:56:31.663" v="69" actId="20577"/>
        <pc:sldMkLst>
          <pc:docMk/>
          <pc:sldMk cId="897582951" sldId="1354"/>
        </pc:sldMkLst>
        <pc:spChg chg="del">
          <ac:chgData name="Kiara White (AU)" userId="efb04720-398c-4c43-8922-0f6266aca8e5" providerId="ADAL" clId="{5710E24B-2E6C-469D-B880-FE3792FE3D52}" dt="2022-11-16T04:53:14.112" v="46" actId="478"/>
          <ac:spMkLst>
            <pc:docMk/>
            <pc:sldMk cId="897582951" sldId="1354"/>
            <ac:spMk id="21" creationId="{54476CB8-11B0-410C-9223-D053888D7022}"/>
          </ac:spMkLst>
        </pc:spChg>
        <pc:spChg chg="mod">
          <ac:chgData name="Kiara White (AU)" userId="efb04720-398c-4c43-8922-0f6266aca8e5" providerId="ADAL" clId="{5710E24B-2E6C-469D-B880-FE3792FE3D52}" dt="2022-11-16T04:52:54.236" v="41" actId="13926"/>
          <ac:spMkLst>
            <pc:docMk/>
            <pc:sldMk cId="897582951" sldId="1354"/>
            <ac:spMk id="23" creationId="{6F633016-7ADA-41BF-9D72-EE47C3072CCA}"/>
          </ac:spMkLst>
        </pc:spChg>
        <pc:spChg chg="mod">
          <ac:chgData name="Kiara White (AU)" userId="efb04720-398c-4c43-8922-0f6266aca8e5" providerId="ADAL" clId="{5710E24B-2E6C-469D-B880-FE3792FE3D52}" dt="2022-11-16T04:53:04.242" v="44" actId="13926"/>
          <ac:spMkLst>
            <pc:docMk/>
            <pc:sldMk cId="897582951" sldId="1354"/>
            <ac:spMk id="62" creationId="{3001D618-49B0-43C3-9BA1-1D1388069B46}"/>
          </ac:spMkLst>
        </pc:spChg>
        <pc:spChg chg="mod">
          <ac:chgData name="Kiara White (AU)" userId="efb04720-398c-4c43-8922-0f6266aca8e5" providerId="ADAL" clId="{5710E24B-2E6C-469D-B880-FE3792FE3D52}" dt="2022-11-16T04:52:57.652" v="42" actId="13926"/>
          <ac:spMkLst>
            <pc:docMk/>
            <pc:sldMk cId="897582951" sldId="1354"/>
            <ac:spMk id="83" creationId="{46CF1463-5ED0-49D2-ACCA-854BDE3A315D}"/>
          </ac:spMkLst>
        </pc:spChg>
        <pc:spChg chg="mod">
          <ac:chgData name="Kiara White (AU)" userId="efb04720-398c-4c43-8922-0f6266aca8e5" providerId="ADAL" clId="{5710E24B-2E6C-469D-B880-FE3792FE3D52}" dt="2022-11-16T04:53:01.838" v="43" actId="13926"/>
          <ac:spMkLst>
            <pc:docMk/>
            <pc:sldMk cId="897582951" sldId="1354"/>
            <ac:spMk id="85" creationId="{A5F72098-CA69-4615-9F93-0F2E1A2D207B}"/>
          </ac:spMkLst>
        </pc:spChg>
      </pc:sldChg>
      <pc:sldChg chg="delSp modSp mod delCm modCm">
        <pc:chgData name="Kiara White (AU)" userId="efb04720-398c-4c43-8922-0f6266aca8e5" providerId="ADAL" clId="{5710E24B-2E6C-469D-B880-FE3792FE3D52}" dt="2022-11-16T04:51:18.301" v="22" actId="13926"/>
        <pc:sldMkLst>
          <pc:docMk/>
          <pc:sldMk cId="3035206501" sldId="1355"/>
        </pc:sldMkLst>
        <pc:spChg chg="mod">
          <ac:chgData name="Kiara White (AU)" userId="efb04720-398c-4c43-8922-0f6266aca8e5" providerId="ADAL" clId="{5710E24B-2E6C-469D-B880-FE3792FE3D52}" dt="2022-11-16T04:51:18.301" v="22" actId="13926"/>
          <ac:spMkLst>
            <pc:docMk/>
            <pc:sldMk cId="3035206501" sldId="1355"/>
            <ac:spMk id="7" creationId="{11896CE7-D6EA-4171-9A7A-4C4155432679}"/>
          </ac:spMkLst>
        </pc:spChg>
        <pc:spChg chg="del">
          <ac:chgData name="Kiara White (AU)" userId="efb04720-398c-4c43-8922-0f6266aca8e5" providerId="ADAL" clId="{5710E24B-2E6C-469D-B880-FE3792FE3D52}" dt="2022-11-16T04:51:06.908" v="16" actId="478"/>
          <ac:spMkLst>
            <pc:docMk/>
            <pc:sldMk cId="3035206501" sldId="1355"/>
            <ac:spMk id="124" creationId="{E129ADD0-ED55-460B-982C-1AD6C3E9DEDA}"/>
          </ac:spMkLst>
        </pc:spChg>
      </pc:sldChg>
      <pc:sldChg chg="modSp mod">
        <pc:chgData name="Kiara White (AU)" userId="efb04720-398c-4c43-8922-0f6266aca8e5" providerId="ADAL" clId="{5710E24B-2E6C-469D-B880-FE3792FE3D52}" dt="2022-11-16T04:55:23.449" v="66" actId="13926"/>
        <pc:sldMkLst>
          <pc:docMk/>
          <pc:sldMk cId="4113829319" sldId="1356"/>
        </pc:sldMkLst>
        <pc:spChg chg="mod">
          <ac:chgData name="Kiara White (AU)" userId="efb04720-398c-4c43-8922-0f6266aca8e5" providerId="ADAL" clId="{5710E24B-2E6C-469D-B880-FE3792FE3D52}" dt="2022-11-16T04:55:09.929" v="62" actId="13926"/>
          <ac:spMkLst>
            <pc:docMk/>
            <pc:sldMk cId="4113829319" sldId="1356"/>
            <ac:spMk id="27" creationId="{D5329FCD-A874-4478-814E-6AA1993FE8FA}"/>
          </ac:spMkLst>
        </pc:spChg>
        <pc:spChg chg="mod">
          <ac:chgData name="Kiara White (AU)" userId="efb04720-398c-4c43-8922-0f6266aca8e5" providerId="ADAL" clId="{5710E24B-2E6C-469D-B880-FE3792FE3D52}" dt="2022-11-16T04:55:23.449" v="66" actId="13926"/>
          <ac:spMkLst>
            <pc:docMk/>
            <pc:sldMk cId="4113829319" sldId="1356"/>
            <ac:spMk id="28" creationId="{C369EDEC-0929-4662-BFD3-5D969179934B}"/>
          </ac:spMkLst>
        </pc:spChg>
        <pc:spChg chg="mod">
          <ac:chgData name="Kiara White (AU)" userId="efb04720-398c-4c43-8922-0f6266aca8e5" providerId="ADAL" clId="{5710E24B-2E6C-469D-B880-FE3792FE3D52}" dt="2022-11-16T04:55:06.770" v="61" actId="13926"/>
          <ac:spMkLst>
            <pc:docMk/>
            <pc:sldMk cId="4113829319" sldId="1356"/>
            <ac:spMk id="37" creationId="{1FEBCA95-D7E9-49AE-8494-B23C9D388454}"/>
          </ac:spMkLst>
        </pc:spChg>
      </pc:sldChg>
      <pc:sldChg chg="modSp mod">
        <pc:chgData name="Kiara White (AU)" userId="efb04720-398c-4c43-8922-0f6266aca8e5" providerId="ADAL" clId="{5710E24B-2E6C-469D-B880-FE3792FE3D52}" dt="2022-11-16T04:53:37.792" v="49" actId="13926"/>
        <pc:sldMkLst>
          <pc:docMk/>
          <pc:sldMk cId="1430640199" sldId="1357"/>
        </pc:sldMkLst>
        <pc:spChg chg="mod">
          <ac:chgData name="Kiara White (AU)" userId="efb04720-398c-4c43-8922-0f6266aca8e5" providerId="ADAL" clId="{5710E24B-2E6C-469D-B880-FE3792FE3D52}" dt="2022-11-16T04:53:37.792" v="49" actId="13926"/>
          <ac:spMkLst>
            <pc:docMk/>
            <pc:sldMk cId="1430640199" sldId="1357"/>
            <ac:spMk id="81" creationId="{3F85174D-54B3-4F41-977D-7D76D4274971}"/>
          </ac:spMkLst>
        </pc:spChg>
      </pc:sldChg>
      <pc:sldChg chg="delCm">
        <pc:chgData name="Kiara White (AU)" userId="efb04720-398c-4c43-8922-0f6266aca8e5" providerId="ADAL" clId="{5710E24B-2E6C-469D-B880-FE3792FE3D52}" dt="2022-11-16T04:55:38.112" v="68"/>
        <pc:sldMkLst>
          <pc:docMk/>
          <pc:sldMk cId="4205164268" sldId="1366"/>
        </pc:sldMkLst>
      </pc:sldChg>
      <pc:sldChg chg="delSp modSp mod delCm">
        <pc:chgData name="Kiara White (AU)" userId="efb04720-398c-4c43-8922-0f6266aca8e5" providerId="ADAL" clId="{5710E24B-2E6C-469D-B880-FE3792FE3D52}" dt="2022-11-16T04:51:59.870" v="31" actId="478"/>
        <pc:sldMkLst>
          <pc:docMk/>
          <pc:sldMk cId="2239805060" sldId="1369"/>
        </pc:sldMkLst>
        <pc:spChg chg="mod">
          <ac:chgData name="Kiara White (AU)" userId="efb04720-398c-4c43-8922-0f6266aca8e5" providerId="ADAL" clId="{5710E24B-2E6C-469D-B880-FE3792FE3D52}" dt="2022-11-16T04:51:51.854" v="28" actId="13926"/>
          <ac:spMkLst>
            <pc:docMk/>
            <pc:sldMk cId="2239805060" sldId="1369"/>
            <ac:spMk id="5" creationId="{EBF83373-F65E-42B9-94D3-2FB7A82381D3}"/>
          </ac:spMkLst>
        </pc:spChg>
        <pc:spChg chg="del">
          <ac:chgData name="Kiara White (AU)" userId="efb04720-398c-4c43-8922-0f6266aca8e5" providerId="ADAL" clId="{5710E24B-2E6C-469D-B880-FE3792FE3D52}" dt="2022-11-16T04:51:59.870" v="31" actId="478"/>
          <ac:spMkLst>
            <pc:docMk/>
            <pc:sldMk cId="2239805060" sldId="1369"/>
            <ac:spMk id="77" creationId="{B3B3B185-8826-4CF8-8705-BC8EF0E96CDA}"/>
          </ac:spMkLst>
        </pc:spChg>
      </pc:sldChg>
      <pc:sldChg chg="del">
        <pc:chgData name="Kiara White (AU)" userId="efb04720-398c-4c43-8922-0f6266aca8e5" providerId="ADAL" clId="{5710E24B-2E6C-469D-B880-FE3792FE3D52}" dt="2022-11-16T04:49:57.687" v="0" actId="47"/>
        <pc:sldMkLst>
          <pc:docMk/>
          <pc:sldMk cId="2470637335" sldId="1373"/>
        </pc:sldMkLst>
      </pc:sldChg>
      <pc:sldChg chg="delSp modSp mod delCm">
        <pc:chgData name="Kiara White (AU)" userId="efb04720-398c-4c43-8922-0f6266aca8e5" providerId="ADAL" clId="{5710E24B-2E6C-469D-B880-FE3792FE3D52}" dt="2022-11-16T04:53:56.515" v="52"/>
        <pc:sldMkLst>
          <pc:docMk/>
          <pc:sldMk cId="1878893609" sldId="1374"/>
        </pc:sldMkLst>
        <pc:spChg chg="mod">
          <ac:chgData name="Kiara White (AU)" userId="efb04720-398c-4c43-8922-0f6266aca8e5" providerId="ADAL" clId="{5710E24B-2E6C-469D-B880-FE3792FE3D52}" dt="2022-11-16T04:53:45.220" v="50" actId="13926"/>
          <ac:spMkLst>
            <pc:docMk/>
            <pc:sldMk cId="1878893609" sldId="1374"/>
            <ac:spMk id="5" creationId="{EBF83373-F65E-42B9-94D3-2FB7A82381D3}"/>
          </ac:spMkLst>
        </pc:spChg>
        <pc:spChg chg="del">
          <ac:chgData name="Kiara White (AU)" userId="efb04720-398c-4c43-8922-0f6266aca8e5" providerId="ADAL" clId="{5710E24B-2E6C-469D-B880-FE3792FE3D52}" dt="2022-11-16T04:53:53.971" v="51" actId="478"/>
          <ac:spMkLst>
            <pc:docMk/>
            <pc:sldMk cId="1878893609" sldId="1374"/>
            <ac:spMk id="79" creationId="{0FD2DAD6-C555-410B-B9C9-AF0EA2662173}"/>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2"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2"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2"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Book2"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Sheet1!$F$1:$N$1</cx:f>
        <cx:lvl ptCount="9">
          <cx:pt idx="0">APS 3</cx:pt>
          <cx:pt idx="1">APS 4</cx:pt>
          <cx:pt idx="2">APS 5</cx:pt>
          <cx:pt idx="3">APS 6</cx:pt>
          <cx:pt idx="4">EL 1</cx:pt>
          <cx:pt idx="5">EL 2</cx:pt>
          <cx:pt idx="6">SES 1</cx:pt>
          <cx:pt idx="7">SES 2</cx:pt>
        </cx:lvl>
      </cx:strDim>
      <cx:numDim type="val">
        <cx:f dir="row">Sheet1!$F$2:$N$2</cx:f>
        <cx:lvl ptCount="9" formatCode="General">
          <cx:pt idx="0">11</cx:pt>
          <cx:pt idx="1">32</cx:pt>
          <cx:pt idx="2">84</cx:pt>
          <cx:pt idx="3">409</cx:pt>
          <cx:pt idx="4">200</cx:pt>
          <cx:pt idx="5">52</cx:pt>
          <cx:pt idx="6">10</cx:pt>
          <cx:pt idx="7">1</cx:pt>
        </cx:lvl>
      </cx:numDim>
    </cx:data>
  </cx:chartData>
  <cx:chart>
    <cx:title pos="t" align="ctr" overlay="0">
      <cx:tx>
        <cx:txData>
          <cx:v> Aged Care Quality and Safety Commission</cx:v>
        </cx:txData>
      </cx:tx>
      <cx:txPr>
        <a:bodyPr spcFirstLastPara="1" vertOverflow="ellipsis" horzOverflow="overflow" wrap="square" lIns="0" tIns="0" rIns="0" bIns="0" anchor="ctr" anchorCtr="1"/>
        <a:lstStyle/>
        <a:p>
          <a:pPr algn="ctr" rtl="0">
            <a:defRPr/>
          </a:pPr>
          <a:r>
            <a:rPr lang="en-US" sz="1200" b="0" i="0" u="none" strike="noStrike" baseline="0">
              <a:solidFill>
                <a:sysClr val="windowText" lastClr="000000">
                  <a:lumMod val="65000"/>
                  <a:lumOff val="35000"/>
                </a:sysClr>
              </a:solidFill>
              <a:latin typeface="Calibri" panose="020F0502020204030204"/>
            </a:rPr>
            <a:t> Aged Care Quality and Safety Commission</a:t>
          </a:r>
        </a:p>
      </cx:txPr>
    </cx:title>
    <cx:plotArea>
      <cx:plotAreaRegion>
        <cx:series layoutId="funnel" uniqueId="{7EC72FA3-59C5-4C2A-82BF-3A2413413930}">
          <cx:tx>
            <cx:txData>
              <cx:f>Sheet1!$A$2:$E$2</cx:f>
              <cx:v> Aged Care Quality and Safety Commission . . . .</cx:v>
            </cx:txData>
          </cx:tx>
          <cx:dataId val="0"/>
        </cx:series>
      </cx:plotAreaRegion>
      <cx:axis id="0">
        <cx:catScaling gapWidth="0.0599999987"/>
        <cx:tickLabels/>
      </cx:axis>
    </cx:plotArea>
  </cx:chart>
  <cx:spPr>
    <a:ln>
      <a:solidFill>
        <a:schemeClr val="bg2">
          <a:lumMod val="90000"/>
        </a:schemeClr>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Sheet1!$G$3:$N$3</cx:f>
        <cx:lvl ptCount="8">
          <cx:pt idx="0">APS 4</cx:pt>
          <cx:pt idx="1">APS 5</cx:pt>
          <cx:pt idx="2">APS 6</cx:pt>
          <cx:pt idx="3">EL 1</cx:pt>
          <cx:pt idx="4">EL 2</cx:pt>
          <cx:pt idx="5">SES 1</cx:pt>
          <cx:pt idx="6">SES 2</cx:pt>
        </cx:lvl>
      </cx:strDim>
      <cx:numDim type="val">
        <cx:f dir="row">Sheet1!$G$4:$N$4</cx:f>
        <cx:lvl ptCount="8" formatCode="General">
          <cx:pt idx="0">1</cx:pt>
          <cx:pt idx="1">2</cx:pt>
          <cx:pt idx="2">11</cx:pt>
          <cx:pt idx="3">37</cx:pt>
          <cx:pt idx="4">22</cx:pt>
          <cx:pt idx="5">0</cx:pt>
          <cx:pt idx="6">2</cx:pt>
        </cx:lvl>
      </cx:numDim>
    </cx:data>
  </cx:chartData>
  <cx:chart>
    <cx:title pos="t" align="ctr" overlay="0">
      <cx:tx>
        <cx:txData>
          <cx:v>Australian Commission on Safety and Quality in Health Care</cx:v>
        </cx:txData>
      </cx:tx>
      <cx:txPr>
        <a:bodyPr spcFirstLastPara="1" vertOverflow="ellipsis" horzOverflow="overflow" wrap="square" lIns="0" tIns="0" rIns="0" bIns="0" anchor="ctr" anchorCtr="1"/>
        <a:lstStyle/>
        <a:p>
          <a:pPr algn="ctr" rtl="0">
            <a:defRPr/>
          </a:pPr>
          <a:r>
            <a:rPr lang="en-US" sz="1200" b="0" i="0" u="none" strike="noStrike" baseline="0">
              <a:solidFill>
                <a:sysClr val="windowText" lastClr="000000">
                  <a:lumMod val="65000"/>
                  <a:lumOff val="35000"/>
                </a:sysClr>
              </a:solidFill>
              <a:latin typeface="Calibri" panose="020F0502020204030204"/>
            </a:rPr>
            <a:t>Australian Commission on Safety and Quality in Health Care</a:t>
          </a:r>
        </a:p>
      </cx:txPr>
    </cx:title>
    <cx:plotArea>
      <cx:plotAreaRegion>
        <cx:series layoutId="funnel" uniqueId="{7AC1D539-02B7-46BE-8F6B-BA81979B5929}">
          <cx:tx>
            <cx:txData>
              <cx:f>Sheet1!$A$4:$F$4</cx:f>
              <cx:v>Australian Commission on Safety and Quality in Health Care . . . . .</cx:v>
            </cx:txData>
          </cx:tx>
          <cx:spPr>
            <a:solidFill>
              <a:schemeClr val="bg2">
                <a:lumMod val="50000"/>
              </a:schemeClr>
            </a:solidFill>
          </cx:spPr>
          <cx:dataId val="0"/>
        </cx:series>
      </cx:plotAreaRegion>
      <cx:axis id="0">
        <cx:catScaling gapWidth="0.0599999987"/>
        <cx:tickLabels/>
      </cx:axis>
    </cx:plotArea>
  </cx:chart>
  <cx:spPr>
    <a:ln>
      <a:solidFill>
        <a:schemeClr val="bg2">
          <a:lumMod val="90000"/>
        </a:schemeClr>
      </a:solid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Sheet1!$C$10:$N$10</cx:f>
        <cx:lvl ptCount="12">
          <cx:pt idx="0">Graduate</cx:pt>
          <cx:pt idx="1">APS 1</cx:pt>
          <cx:pt idx="2">APS 2</cx:pt>
          <cx:pt idx="3">APS 3</cx:pt>
          <cx:pt idx="4">APS 4</cx:pt>
          <cx:pt idx="5">APS 5</cx:pt>
          <cx:pt idx="6">APS 6</cx:pt>
          <cx:pt idx="7">EL 1</cx:pt>
          <cx:pt idx="8">EL 2</cx:pt>
          <cx:pt idx="9">SES 1</cx:pt>
          <cx:pt idx="10">SES 2</cx:pt>
        </cx:lvl>
      </cx:strDim>
      <cx:numDim type="val">
        <cx:f dir="row">Sheet1!$C$11:$N$11</cx:f>
        <cx:lvl ptCount="12" formatCode="General">
          <cx:pt idx="0">24</cx:pt>
          <cx:pt idx="1">0</cx:pt>
          <cx:pt idx="2">0</cx:pt>
          <cx:pt idx="3">3</cx:pt>
          <cx:pt idx="4">41</cx:pt>
          <cx:pt idx="5">197</cx:pt>
          <cx:pt idx="6">293</cx:pt>
          <cx:pt idx="7">393</cx:pt>
          <cx:pt idx="8">305</cx:pt>
          <cx:pt idx="9">44</cx:pt>
          <cx:pt idx="10">16</cx:pt>
        </cx:lvl>
      </cx:numDim>
    </cx:data>
  </cx:chartData>
  <cx:chart>
    <cx:title pos="t" align="ctr" overlay="0">
      <cx:tx>
        <cx:txData>
          <cx:v> Australian Competition and Consumer Commission</cx:v>
        </cx:txData>
      </cx:tx>
      <cx:txPr>
        <a:bodyPr spcFirstLastPara="1" vertOverflow="ellipsis" horzOverflow="overflow" wrap="square" lIns="0" tIns="0" rIns="0" bIns="0" anchor="ctr" anchorCtr="1"/>
        <a:lstStyle/>
        <a:p>
          <a:pPr algn="ctr" rtl="0">
            <a:defRPr/>
          </a:pPr>
          <a:r>
            <a:rPr lang="en-US" sz="1200" b="0" i="0" u="none" strike="noStrike" baseline="0">
              <a:solidFill>
                <a:sysClr val="windowText" lastClr="000000">
                  <a:lumMod val="65000"/>
                  <a:lumOff val="35000"/>
                </a:sysClr>
              </a:solidFill>
              <a:latin typeface="Calibri" panose="020F0502020204030204"/>
            </a:rPr>
            <a:t> Australian Competition and Consumer Commission</a:t>
          </a:r>
        </a:p>
      </cx:txPr>
    </cx:title>
    <cx:plotArea>
      <cx:plotAreaRegion>
        <cx:series layoutId="funnel" uniqueId="{DF9FD236-4BED-4EF0-81A5-68AA2A97FBB9}">
          <cx:tx>
            <cx:txData>
              <cx:f>Sheet1!$A$11:$B$11</cx:f>
              <cx:v>#NAME? .</cx:v>
            </cx:txData>
          </cx:tx>
          <cx:dataId val="0"/>
        </cx:series>
      </cx:plotAreaRegion>
      <cx:axis id="0">
        <cx:catScaling gapWidth="0.0599999987"/>
        <cx:tickLabels/>
      </cx:axis>
    </cx:plotArea>
  </cx:chart>
  <cx:spPr>
    <a:ln>
      <a:solidFill>
        <a:schemeClr val="bg2">
          <a:lumMod val="90000"/>
        </a:schemeClr>
      </a:solid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Sheet1!$D$65:$M$65</cx:f>
        <cx:lvl ptCount="10">
          <cx:pt idx="0">APS 1</cx:pt>
          <cx:pt idx="1">APS 2</cx:pt>
          <cx:pt idx="2">APS 3</cx:pt>
          <cx:pt idx="3">APS 4</cx:pt>
          <cx:pt idx="4">APS 5</cx:pt>
          <cx:pt idx="5">APS 6</cx:pt>
          <cx:pt idx="6">EL 1</cx:pt>
          <cx:pt idx="7">EL 2</cx:pt>
          <cx:pt idx="8">SES 1</cx:pt>
          <cx:pt idx="9">SES 2</cx:pt>
        </cx:lvl>
      </cx:strDim>
      <cx:numDim type="val">
        <cx:f dir="row">Sheet1!$D$66:$M$66</cx:f>
        <cx:lvl ptCount="10" formatCode="General">
          <cx:pt idx="0">0.29999999999999999</cx:pt>
          <cx:pt idx="1">0.29999999999999999</cx:pt>
          <cx:pt idx="2">1.1000000000000001</cx:pt>
          <cx:pt idx="3">8.5</cx:pt>
          <cx:pt idx="4">21</cx:pt>
          <cx:pt idx="5">34.200000000000003</cx:pt>
          <cx:pt idx="6">22</cx:pt>
          <cx:pt idx="7">10.300000000000001</cx:pt>
          <cx:pt idx="8">1.1000000000000001</cx:pt>
          <cx:pt idx="9">0.59999999999999998</cx:pt>
        </cx:lvl>
      </cx:numDim>
    </cx:data>
  </cx:chartData>
  <cx:chart>
    <cx:title pos="t" align="ctr" overlay="0">
      <cx:tx>
        <cx:txData>
          <cx:v>NDIS Quality and Safeguards Commission</cx:v>
        </cx:txData>
      </cx:tx>
      <cx:txPr>
        <a:bodyPr spcFirstLastPara="1" vertOverflow="ellipsis" horzOverflow="overflow" wrap="square" lIns="0" tIns="0" rIns="0" bIns="0" anchor="ctr" anchorCtr="1"/>
        <a:lstStyle/>
        <a:p>
          <a:pPr algn="ctr" rtl="0">
            <a:defRPr/>
          </a:pPr>
          <a:r>
            <a:rPr lang="en-US" sz="1200" b="0" i="0" u="none" strike="noStrike" baseline="0">
              <a:solidFill>
                <a:prstClr val="black">
                  <a:lumMod val="65000"/>
                  <a:lumOff val="35000"/>
                </a:prstClr>
              </a:solidFill>
              <a:latin typeface="Calibri" panose="020F0502020204030204"/>
            </a:rPr>
            <a:t>NDIS Quality and Safeguards Commission</a:t>
          </a:r>
        </a:p>
      </cx:txPr>
    </cx:title>
    <cx:plotArea>
      <cx:plotAreaRegion>
        <cx:series layoutId="funnel" uniqueId="{3BC5D1D9-E214-423B-8A41-8AA831206E0C}">
          <cx:tx>
            <cx:txData>
              <cx:f>Sheet1!$A$66:$C$66</cx:f>
              <cx:v>NDIS Quality and Safegaurds Commission . .</cx:v>
            </cx:txData>
          </cx:tx>
          <cx:spPr>
            <a:solidFill>
              <a:srgbClr val="93C572"/>
            </a:solidFill>
          </cx:spPr>
          <cx:dataId val="0"/>
        </cx:series>
      </cx:plotAreaRegion>
      <cx:axis id="0">
        <cx:catScaling gapWidth="0.0599999987"/>
        <cx:tickLabels/>
      </cx:axis>
    </cx:plotArea>
  </cx:chart>
  <cx:spPr>
    <a:ln>
      <a:solidFill>
        <a:schemeClr val="bg2">
          <a:lumMod val="90000"/>
        </a:schemeClr>
      </a:solidFill>
    </a:ln>
  </cx:spPr>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pPr algn="ctr"/>
            <a:endParaRPr lang="en-AU" b="1" dirty="0">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1099FA0D-40B4-4AF5-8F4D-FEB4A80D2A04}" type="datetimeFigureOut">
              <a:rPr lang="en-AU" smtClean="0"/>
              <a:t>10/02/2023</a:t>
            </a:fld>
            <a:endParaRPr lang="en-AU" dirty="0"/>
          </a:p>
        </p:txBody>
      </p:sp>
      <p:sp>
        <p:nvSpPr>
          <p:cNvPr id="4" name="Footer Placehold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pPr algn="ctr"/>
            <a:endParaRPr lang="en-AU" b="1" dirty="0">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CFFCEA10-29FD-4E9C-93BE-1F74D8ED3A0B}" type="slidenum">
              <a:rPr lang="en-AU" smtClean="0"/>
              <a:t>‹#›</a:t>
            </a:fld>
            <a:endParaRPr lang="en-AU" dirty="0"/>
          </a:p>
        </p:txBody>
      </p:sp>
    </p:spTree>
    <p:extLst>
      <p:ext uri="{BB962C8B-B14F-4D97-AF65-F5344CB8AC3E}">
        <p14:creationId xmlns:p14="http://schemas.microsoft.com/office/powerpoint/2010/main" val="4282147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FAD0CBC-2C98-44F9-A683-05E209A767FB}" type="datetimeFigureOut">
              <a:rPr lang="en-AU" smtClean="0"/>
              <a:t>10/02/2023</a:t>
            </a:fld>
            <a:endParaRPr lang="en-AU"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E76C03F-22F6-4E7A-BD9C-D0DC9F5ECC79}" type="slidenum">
              <a:rPr lang="en-AU" smtClean="0"/>
              <a:t>‹#›</a:t>
            </a:fld>
            <a:endParaRPr lang="en-AU" dirty="0"/>
          </a:p>
        </p:txBody>
      </p:sp>
    </p:spTree>
    <p:extLst>
      <p:ext uri="{BB962C8B-B14F-4D97-AF65-F5344CB8AC3E}">
        <p14:creationId xmlns:p14="http://schemas.microsoft.com/office/powerpoint/2010/main" val="40376711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67051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10</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91756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3949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12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7758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212529"/>
              </a:solidFill>
              <a:effectLst/>
              <a:latin typeface="Montserrat Regular" panose="00000500000000000000" pitchFamily="2" charset="0"/>
            </a:endParaRPr>
          </a:p>
        </p:txBody>
      </p:sp>
      <p:sp>
        <p:nvSpPr>
          <p:cNvPr id="4" name="Slide Number Placeholder 3"/>
          <p:cNvSpPr>
            <a:spLocks noGrp="1"/>
          </p:cNvSpPr>
          <p:nvPr>
            <p:ph type="sldNum" sz="quarter" idx="5"/>
          </p:nvPr>
        </p:nvSpPr>
        <p:spPr/>
        <p:txBody>
          <a:bodyPr/>
          <a:lstStyle/>
          <a:p>
            <a:fld id="{DE76C03F-22F6-4E7A-BD9C-D0DC9F5ECC79}" type="slidenum">
              <a:rPr lang="en-AU" smtClean="0"/>
              <a:t>13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67461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6070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57332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dirty="0">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22561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23481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90481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22800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01726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latin typeface="Calibri" panose="020F0502020204030204"/>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27944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38181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33963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23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56371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24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946590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25</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902053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26</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68347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27</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76087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latin typeface="Calibri" panose="020F0502020204030204"/>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664117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29</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78651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429010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59316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774330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477980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latin typeface="Calibri" panose="020F0502020204030204"/>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883947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26378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35</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195294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36</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744065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37</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995058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38</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203156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39</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14778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498425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40</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051181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04965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80734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43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8496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44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9967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49197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38605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7</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55278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8</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77887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361472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
        <p:nvSpPr>
          <p:cNvPr id="5" name="Footer Placeholder 4"/>
          <p:cNvSpPr>
            <a:spLocks noGrp="1"/>
          </p:cNvSpPr>
          <p:nvPr>
            <p:ph type="ftr" sz="quarter" idx="15"/>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79019153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7094520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_Blank">
    <p:spTree>
      <p:nvGrpSpPr>
        <p:cNvPr id="1" name=""/>
        <p:cNvGrpSpPr/>
        <p:nvPr/>
      </p:nvGrpSpPr>
      <p:grpSpPr>
        <a:xfrm>
          <a:off x="0" y="0"/>
          <a:ext cx="0" cy="0"/>
          <a:chOff x="0" y="0"/>
          <a:chExt cx="0" cy="0"/>
        </a:xfrm>
      </p:grpSpPr>
      <p:sp>
        <p:nvSpPr>
          <p:cNvPr id="18" name="Rectangle 17"/>
          <p:cNvSpPr/>
          <p:nvPr userDrawn="1"/>
        </p:nvSpPr>
        <p:spPr>
          <a:xfrm>
            <a:off x="-34772" y="-27022"/>
            <a:ext cx="12249227" cy="82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364" tIns="23683" rIns="47364" bIns="23683" rtlCol="0" anchor="ctr"/>
          <a:lstStyle/>
          <a:p>
            <a:pPr algn="ctr" defTabSz="663040"/>
            <a:endParaRPr lang="en-AU" sz="1316" dirty="0">
              <a:solidFill>
                <a:prstClr val="white"/>
              </a:solidFill>
            </a:endParaRPr>
          </a:p>
        </p:txBody>
      </p:sp>
      <p:pic>
        <p:nvPicPr>
          <p:cNvPr id="20" name="Picture 2" descr="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127"/>
          <a:stretch/>
        </p:blipFill>
        <p:spPr bwMode="auto">
          <a:xfrm>
            <a:off x="10515649" y="39505"/>
            <a:ext cx="1546728" cy="6531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4773" y="6763680"/>
            <a:ext cx="12288000" cy="9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7364" tIns="23683" rIns="47364" bIns="23683" rtlCol="0" anchor="ctr"/>
          <a:lstStyle/>
          <a:p>
            <a:pPr algn="ctr" defTabSz="663040"/>
            <a:endParaRPr lang="en-AU" sz="1316" dirty="0">
              <a:solidFill>
                <a:prstClr val="white"/>
              </a:solidFill>
            </a:endParaRPr>
          </a:p>
        </p:txBody>
      </p:sp>
      <p:pic>
        <p:nvPicPr>
          <p:cNvPr id="10" name="Picture 9"/>
          <p:cNvPicPr/>
          <p:nvPr userDrawn="1"/>
        </p:nvPicPr>
        <p:blipFill>
          <a:blip r:embed="rId3" cstate="print">
            <a:extLst>
              <a:ext uri="{28A0092B-C50C-407E-A947-70E740481C1C}">
                <a14:useLocalDpi xmlns:a14="http://schemas.microsoft.com/office/drawing/2010/main" val="0"/>
              </a:ext>
            </a:extLst>
          </a:blip>
          <a:stretch>
            <a:fillRect/>
          </a:stretch>
        </p:blipFill>
        <p:spPr>
          <a:xfrm>
            <a:off x="67261" y="6453336"/>
            <a:ext cx="1014921" cy="290250"/>
          </a:xfrm>
          <a:prstGeom prst="rect">
            <a:avLst/>
          </a:prstGeom>
        </p:spPr>
      </p:pic>
      <p:sp>
        <p:nvSpPr>
          <p:cNvPr id="6" name="Rectangle 5"/>
          <p:cNvSpPr/>
          <p:nvPr userDrawn="1"/>
        </p:nvSpPr>
        <p:spPr>
          <a:xfrm>
            <a:off x="7189983" y="6374254"/>
            <a:ext cx="3812903" cy="300082"/>
          </a:xfrm>
          <a:prstGeom prst="rect">
            <a:avLst/>
          </a:prstGeom>
        </p:spPr>
        <p:txBody>
          <a:bodyPr wrap="none">
            <a:spAutoFit/>
          </a:bodyPr>
          <a:lstStyle/>
          <a:p>
            <a:r>
              <a:rPr lang="en-AU" sz="1350" dirty="0">
                <a:solidFill>
                  <a:srgbClr val="FF0000"/>
                </a:solidFill>
                <a:latin typeface="Franklin Gothic Medium" panose="020B0603020102020204" pitchFamily="34" charset="0"/>
                <a:cs typeface="Arial" panose="020B0604020202020204" pitchFamily="34" charset="0"/>
              </a:rPr>
              <a:t>DRAFT ONLY – NOT FOR FURTHER DISTRIBUTION</a:t>
            </a:r>
          </a:p>
        </p:txBody>
      </p:sp>
      <p:sp>
        <p:nvSpPr>
          <p:cNvPr id="2" name="Footer Placeholder 1"/>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9115364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1435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8" name="Rectangle 7"/>
          <p:cNvSpPr/>
          <p:nvPr userDrawn="1"/>
        </p:nvSpPr>
        <p:spPr>
          <a:xfrm>
            <a:off x="8499893" y="-1"/>
            <a:ext cx="3692107" cy="867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6294" tIns="33148" rIns="66294" bIns="33148" rtlCol="0" anchor="ctr"/>
          <a:lstStyle/>
          <a:p>
            <a:pPr algn="ctr" defTabSz="663040"/>
            <a:endParaRPr lang="en-AU" sz="1316" dirty="0">
              <a:solidFill>
                <a:prstClr val="white"/>
              </a:solidFill>
            </a:endParaRPr>
          </a:p>
        </p:txBody>
      </p:sp>
      <p:cxnSp>
        <p:nvCxnSpPr>
          <p:cNvPr id="4" name="Straight Connector 3"/>
          <p:cNvCxnSpPr/>
          <p:nvPr userDrawn="1"/>
        </p:nvCxnSpPr>
        <p:spPr>
          <a:xfrm>
            <a:off x="678256" y="1114457"/>
            <a:ext cx="1090406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609299" y="274411"/>
            <a:ext cx="10973404" cy="840046"/>
          </a:xfrm>
          <a:prstGeom prst="rect">
            <a:avLst/>
          </a:prstGeom>
        </p:spPr>
        <p:txBody>
          <a:bodyPr lIns="68415" tIns="34208" rIns="68415" bIns="34208"/>
          <a:lstStyle>
            <a:lvl1pPr algn="l">
              <a:defRPr sz="1350" b="1" baseline="0">
                <a:solidFill>
                  <a:schemeClr val="tx1"/>
                </a:solidFill>
                <a:latin typeface="Franklin Gothic Heavy"/>
              </a:defRPr>
            </a:lvl1pPr>
          </a:lstStyle>
          <a:p>
            <a:r>
              <a:rPr lang="en-US"/>
              <a:t>Click to edit Master title style</a:t>
            </a:r>
            <a:br>
              <a:rPr lang="en-US"/>
            </a:br>
            <a:r>
              <a:rPr lang="en-US" b="0"/>
              <a:t>Subtitle style</a:t>
            </a:r>
            <a:endParaRPr lang="en-AU"/>
          </a:p>
        </p:txBody>
      </p:sp>
      <p:sp>
        <p:nvSpPr>
          <p:cNvPr id="13" name="Rectangle 12"/>
          <p:cNvSpPr/>
          <p:nvPr userDrawn="1"/>
        </p:nvSpPr>
        <p:spPr>
          <a:xfrm>
            <a:off x="-34773" y="6763680"/>
            <a:ext cx="12288000" cy="9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7364" tIns="23683" rIns="47364" bIns="23683" rtlCol="0" anchor="ctr"/>
          <a:lstStyle/>
          <a:p>
            <a:pPr algn="ctr" defTabSz="663040"/>
            <a:endParaRPr lang="en-AU" sz="1316" dirty="0">
              <a:solidFill>
                <a:prstClr val="white"/>
              </a:solidFill>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586" y="6453336"/>
            <a:ext cx="1014921" cy="290250"/>
          </a:xfrm>
          <a:prstGeom prst="rect">
            <a:avLst/>
          </a:prstGeom>
        </p:spPr>
      </p:pic>
      <p:sp>
        <p:nvSpPr>
          <p:cNvPr id="3" name="Footer Placeholder 2"/>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4393246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
        <p:nvSpPr>
          <p:cNvPr id="5" name="Footer Placeholder 4"/>
          <p:cNvSpPr>
            <a:spLocks noGrp="1"/>
          </p:cNvSpPr>
          <p:nvPr>
            <p:ph type="ftr" sz="quarter" idx="15"/>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1469734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
        <p:nvSpPr>
          <p:cNvPr id="4" name="Footer Placeholder 3"/>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8886748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
        <p:nvSpPr>
          <p:cNvPr id="6" name="Footer Placeholder 5"/>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8902561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4198420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dirty="0"/>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285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061741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dirty="0"/>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185271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
        <p:nvSpPr>
          <p:cNvPr id="4" name="Footer Placeholder 3"/>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88997408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12148645"/>
      </p:ext>
    </p:extLst>
  </p:cSld>
  <p:clrMapOvr>
    <a:masterClrMapping/>
  </p:clrMapOvr>
  <p:hf sldNum="0" hdr="0" ftr="0" dt="0"/>
  <p:extLst mod="1">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270683409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a:xfrm>
            <a:off x="359999" y="171366"/>
            <a:ext cx="9349609" cy="884435"/>
          </a:xfrm>
          <a:prstGeom prst="rect">
            <a:avLst/>
          </a:prstGeom>
        </p:spPr>
        <p:txBody>
          <a:bodyPr lIns="0" anchor="b"/>
          <a:lstStyle>
            <a:lvl1pPr>
              <a:lnSpc>
                <a:spcPct val="100000"/>
              </a:lnSpc>
              <a:defRPr/>
            </a:lvl1pPr>
          </a:lstStyle>
          <a:p>
            <a:r>
              <a:rPr lang="en-US"/>
              <a:t>Click to edit Master title style</a:t>
            </a:r>
            <a:endParaRPr lang="en-AU"/>
          </a:p>
        </p:txBody>
      </p:sp>
      <p:sp>
        <p:nvSpPr>
          <p:cNvPr id="8" name="Footer Placeholder 3">
            <a:extLst>
              <a:ext uri="{FF2B5EF4-FFF2-40B4-BE49-F238E27FC236}">
                <a16:creationId xmlns:a16="http://schemas.microsoft.com/office/drawing/2014/main" id="{984A9C9F-6930-4331-A41F-0BB8E1C12D59}"/>
              </a:ext>
            </a:extLst>
          </p:cNvPr>
          <p:cNvSpPr>
            <a:spLocks noGrp="1"/>
          </p:cNvSpPr>
          <p:nvPr>
            <p:ph type="ftr" sz="quarter" idx="3"/>
          </p:nvPr>
        </p:nvSpPr>
        <p:spPr>
          <a:xfrm>
            <a:off x="359999" y="6445921"/>
            <a:ext cx="7356000" cy="76944"/>
          </a:xfrm>
          <a:prstGeom prst="rect">
            <a:avLst/>
          </a:prstGeom>
        </p:spPr>
        <p:txBody>
          <a:bodyPr anchor="t"/>
          <a:lstStyle>
            <a:lvl1pPr algn="ctr">
              <a:defRPr sz="1200" b="1" i="0" u="none">
                <a:solidFill>
                  <a:srgbClr val="FF0000"/>
                </a:solidFill>
                <a:latin typeface="Arial" panose="020B0604020202020204" pitchFamily="34" charset="0"/>
                <a:cs typeface="Calibri Light" panose="020F0302020204030204" pitchFamily="34" charset="0"/>
              </a:defRPr>
            </a:lvl1pPr>
          </a:lstStyle>
          <a:p>
            <a:pPr>
              <a:defRPr/>
            </a:pPr>
            <a:endParaRPr lang="en-AU" dirty="0">
              <a:ea typeface="Open Sans" charset="0"/>
              <a:sym typeface="Frutiger Next Pro Light" charset="0"/>
            </a:endParaRPr>
          </a:p>
        </p:txBody>
      </p:sp>
      <p:sp>
        <p:nvSpPr>
          <p:cNvPr id="4" name="Rectangle 3">
            <a:extLst>
              <a:ext uri="{FF2B5EF4-FFF2-40B4-BE49-F238E27FC236}">
                <a16:creationId xmlns:a16="http://schemas.microsoft.com/office/drawing/2014/main" id="{61E956BB-60D7-4DFE-B7A7-AA17B509546D}"/>
              </a:ext>
            </a:extLst>
          </p:cNvPr>
          <p:cNvSpPr/>
          <p:nvPr userDrawn="1"/>
        </p:nvSpPr>
        <p:spPr>
          <a:xfrm>
            <a:off x="3820633" y="6497243"/>
            <a:ext cx="4550734" cy="224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CONFIDENTIAL - DRAFT FOR DISCUSSION ONLY</a:t>
            </a:r>
          </a:p>
        </p:txBody>
      </p:sp>
    </p:spTree>
    <p:extLst>
      <p:ext uri="{BB962C8B-B14F-4D97-AF65-F5344CB8AC3E}">
        <p14:creationId xmlns:p14="http://schemas.microsoft.com/office/powerpoint/2010/main" val="63538771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9"/>
        <p:cNvGrpSpPr/>
        <p:nvPr/>
      </p:nvGrpSpPr>
      <p:grpSpPr>
        <a:xfrm>
          <a:off x="0" y="0"/>
          <a:ext cx="0" cy="0"/>
          <a:chOff x="0" y="0"/>
          <a:chExt cx="0" cy="0"/>
        </a:xfrm>
      </p:grpSpPr>
      <p:sp>
        <p:nvSpPr>
          <p:cNvPr id="30" name="Google Shape;30;p3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9pPr>
          </a:lstStyle>
          <a:p>
            <a:fld id="{00000000-1234-1234-1234-123412341234}" type="slidenum">
              <a:rPr lang="en-AU" smtClean="0"/>
              <a:pPr/>
              <a:t>‹#›</a:t>
            </a:fld>
            <a:endParaRPr lang="en-AU" dirty="0"/>
          </a:p>
        </p:txBody>
      </p:sp>
      <p:pic>
        <p:nvPicPr>
          <p:cNvPr id="31" name="Google Shape;31;p33"/>
          <p:cNvPicPr preferRelativeResize="0"/>
          <p:nvPr/>
        </p:nvPicPr>
        <p:blipFill rotWithShape="1">
          <a:blip r:embed="rId2">
            <a:alphaModFix/>
          </a:blip>
          <a:srcRect/>
          <a:stretch/>
        </p:blipFill>
        <p:spPr>
          <a:xfrm>
            <a:off x="1007" y="1"/>
            <a:ext cx="9143245" cy="396207"/>
          </a:xfrm>
          <a:prstGeom prst="rect">
            <a:avLst/>
          </a:prstGeom>
          <a:noFill/>
          <a:ln>
            <a:noFill/>
          </a:ln>
        </p:spPr>
      </p:pic>
      <p:sp>
        <p:nvSpPr>
          <p:cNvPr id="32" name="Google Shape;32;p33"/>
          <p:cNvSpPr/>
          <p:nvPr/>
        </p:nvSpPr>
        <p:spPr>
          <a:xfrm>
            <a:off x="0" y="-1"/>
            <a:ext cx="12192000" cy="4436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Arial"/>
              <a:ea typeface="Arial"/>
              <a:cs typeface="Arial"/>
              <a:sym typeface="Arial"/>
            </a:endParaRPr>
          </a:p>
        </p:txBody>
      </p:sp>
      <p:sp>
        <p:nvSpPr>
          <p:cNvPr id="33" name="Google Shape;33;p33"/>
          <p:cNvSpPr/>
          <p:nvPr/>
        </p:nvSpPr>
        <p:spPr>
          <a:xfrm rot="10800000" flipH="1">
            <a:off x="1008" y="-109"/>
            <a:ext cx="558800" cy="443600"/>
          </a:xfrm>
          <a:prstGeom prst="triangle">
            <a:avLst>
              <a:gd name="adj" fmla="val 50000"/>
            </a:avLst>
          </a:prstGeom>
          <a:solidFill>
            <a:schemeClr val="accen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Arial"/>
              <a:ea typeface="Arial"/>
              <a:cs typeface="Arial"/>
              <a:sym typeface="Arial"/>
            </a:endParaRPr>
          </a:p>
        </p:txBody>
      </p:sp>
      <p:sp>
        <p:nvSpPr>
          <p:cNvPr id="34" name="Google Shape;34;p33"/>
          <p:cNvSpPr/>
          <p:nvPr/>
        </p:nvSpPr>
        <p:spPr>
          <a:xfrm flipH="1">
            <a:off x="280619" y="1"/>
            <a:ext cx="558800" cy="443600"/>
          </a:xfrm>
          <a:prstGeom prst="triangle">
            <a:avLst>
              <a:gd name="adj" fmla="val 50000"/>
            </a:avLst>
          </a:prstGeom>
          <a:solidFill>
            <a:schemeClr val="accent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Arial"/>
              <a:ea typeface="Arial"/>
              <a:cs typeface="Arial"/>
              <a:sym typeface="Arial"/>
            </a:endParaRPr>
          </a:p>
        </p:txBody>
      </p:sp>
      <p:sp>
        <p:nvSpPr>
          <p:cNvPr id="35" name="JS SlideHeader"/>
          <p:cNvSpPr txBox="1"/>
          <p:nvPr/>
        </p:nvSpPr>
        <p:spPr>
          <a:xfrm>
            <a:off x="8784299" y="6343601"/>
            <a:ext cx="2844800" cy="365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AU" sz="1200" b="1" i="0" u="none" strike="noStrike" cap="none">
                <a:solidFill>
                  <a:srgbClr val="FF0000"/>
                </a:solidFill>
                <a:latin typeface="Arial" panose="020B0604020202020204" pitchFamily="34" charset="0"/>
                <a:ea typeface="Arial"/>
                <a:cs typeface="Arial"/>
                <a:sym typeface="Arial"/>
              </a:rPr>
              <a:pPr marL="0" marR="0" lvl="0" indent="0" algn="ctr" rtl="0">
                <a:lnSpc>
                  <a:spcPct val="100000"/>
                </a:lnSpc>
                <a:spcBef>
                  <a:spcPts val="0"/>
                </a:spcBef>
                <a:spcAft>
                  <a:spcPts val="0"/>
                </a:spcAft>
                <a:buClr>
                  <a:srgbClr val="000000"/>
                </a:buClr>
                <a:buSzPts val="1200"/>
                <a:buFont typeface="Arial"/>
                <a:buNone/>
              </a:pPr>
              <a:t>‹#›</a:t>
            </a:fld>
            <a:endParaRPr sz="1200" b="1" i="0" u="none" strike="noStrike" cap="none" dirty="0">
              <a:solidFill>
                <a:srgbClr val="FF0000"/>
              </a:solidFill>
              <a:latin typeface="Arial" panose="020B0604020202020204" pitchFamily="34" charset="0"/>
              <a:ea typeface="Arial"/>
              <a:cs typeface="Arial"/>
              <a:sym typeface="Arial"/>
            </a:endParaRPr>
          </a:p>
        </p:txBody>
      </p:sp>
      <p:sp>
        <p:nvSpPr>
          <p:cNvPr id="36" name="Google Shape;36;p33"/>
          <p:cNvSpPr txBox="1">
            <a:spLocks noGrp="1"/>
          </p:cNvSpPr>
          <p:nvPr>
            <p:ph type="title"/>
          </p:nvPr>
        </p:nvSpPr>
        <p:spPr>
          <a:xfrm>
            <a:off x="1583499" y="548680"/>
            <a:ext cx="9998800" cy="71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2400"/>
              <a:buFont typeface="Arial"/>
              <a:buNone/>
              <a:defRPr sz="32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body" idx="1"/>
          </p:nvPr>
        </p:nvSpPr>
        <p:spPr>
          <a:xfrm>
            <a:off x="1583268" y="1484313"/>
            <a:ext cx="7297200" cy="47528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587"/>
              </a:spcBef>
              <a:spcAft>
                <a:spcPts val="0"/>
              </a:spcAft>
              <a:buClr>
                <a:schemeClr val="dk1"/>
              </a:buClr>
              <a:buSzPts val="2200"/>
              <a:buNone/>
              <a:defRPr sz="2933" b="1">
                <a:latin typeface="Arial"/>
                <a:ea typeface="Arial"/>
                <a:cs typeface="Arial"/>
                <a:sym typeface="Arial"/>
              </a:defRPr>
            </a:lvl1pPr>
            <a:lvl2pPr marL="1219170" lvl="1" indent="-304792" algn="l">
              <a:lnSpc>
                <a:spcPct val="100000"/>
              </a:lnSpc>
              <a:spcBef>
                <a:spcPts val="587"/>
              </a:spcBef>
              <a:spcAft>
                <a:spcPts val="0"/>
              </a:spcAft>
              <a:buClr>
                <a:schemeClr val="dk1"/>
              </a:buClr>
              <a:buSzPts val="2200"/>
              <a:buFont typeface="Arial"/>
              <a:buNone/>
              <a:defRPr sz="2933"/>
            </a:lvl2pPr>
            <a:lvl3pPr marL="1828754" lvl="2" indent="-491054" algn="l">
              <a:lnSpc>
                <a:spcPct val="100000"/>
              </a:lnSpc>
              <a:spcBef>
                <a:spcPts val="587"/>
              </a:spcBef>
              <a:spcAft>
                <a:spcPts val="0"/>
              </a:spcAft>
              <a:buClr>
                <a:schemeClr val="dk1"/>
              </a:buClr>
              <a:buSzPts val="2200"/>
              <a:buChar char="•"/>
              <a:defRPr sz="2933"/>
            </a:lvl3pPr>
            <a:lvl4pPr marL="2438339" lvl="3" indent="-491054" algn="l">
              <a:lnSpc>
                <a:spcPct val="100000"/>
              </a:lnSpc>
              <a:spcBef>
                <a:spcPts val="587"/>
              </a:spcBef>
              <a:spcAft>
                <a:spcPts val="0"/>
              </a:spcAft>
              <a:buClr>
                <a:schemeClr val="dk1"/>
              </a:buClr>
              <a:buSzPts val="2200"/>
              <a:buChar char="–"/>
              <a:defRPr sz="2933"/>
            </a:lvl4pPr>
            <a:lvl5pPr marL="3047924" lvl="4" indent="-474121" algn="l">
              <a:lnSpc>
                <a:spcPct val="100000"/>
              </a:lnSpc>
              <a:spcBef>
                <a:spcPts val="533"/>
              </a:spcBef>
              <a:spcAft>
                <a:spcPts val="0"/>
              </a:spcAft>
              <a:buClr>
                <a:schemeClr val="dk1"/>
              </a:buClr>
              <a:buSzPts val="2000"/>
              <a:buChar char="»"/>
              <a:defRPr/>
            </a:lvl5pPr>
            <a:lvl6pPr marL="3657509" lvl="5" indent="-304792" algn="l">
              <a:lnSpc>
                <a:spcPct val="100000"/>
              </a:lnSpc>
              <a:spcBef>
                <a:spcPts val="480"/>
              </a:spcBef>
              <a:spcAft>
                <a:spcPts val="0"/>
              </a:spcAft>
              <a:buClr>
                <a:schemeClr val="dk1"/>
              </a:buClr>
              <a:buSzPts val="1800"/>
              <a:buNone/>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304792" algn="l">
              <a:lnSpc>
                <a:spcPct val="100000"/>
              </a:lnSpc>
              <a:spcBef>
                <a:spcPts val="480"/>
              </a:spcBef>
              <a:spcAft>
                <a:spcPts val="0"/>
              </a:spcAft>
              <a:buClr>
                <a:schemeClr val="dk1"/>
              </a:buClr>
              <a:buSzPts val="1800"/>
              <a:buNone/>
              <a:defRPr sz="2400"/>
            </a:lvl8pPr>
            <a:lvl9pPr marL="5486263" lvl="8" indent="-304792" algn="l">
              <a:lnSpc>
                <a:spcPct val="100000"/>
              </a:lnSpc>
              <a:spcBef>
                <a:spcPts val="427"/>
              </a:spcBef>
              <a:spcAft>
                <a:spcPts val="0"/>
              </a:spcAft>
              <a:buClr>
                <a:schemeClr val="dk1"/>
              </a:buClr>
              <a:buSzPts val="1600"/>
              <a:buNone/>
              <a:defRPr sz="2133"/>
            </a:lvl9pPr>
          </a:lstStyle>
          <a:p>
            <a:endParaRPr/>
          </a:p>
        </p:txBody>
      </p:sp>
      <p:sp>
        <p:nvSpPr>
          <p:cNvPr id="38" name="Google Shape;38;p33"/>
          <p:cNvSpPr txBox="1">
            <a:spLocks noGrp="1"/>
          </p:cNvSpPr>
          <p:nvPr>
            <p:ph type="body" idx="2"/>
          </p:nvPr>
        </p:nvSpPr>
        <p:spPr>
          <a:xfrm>
            <a:off x="9752424" y="3321967"/>
            <a:ext cx="1867600" cy="2915200"/>
          </a:xfrm>
          <a:prstGeom prst="rect">
            <a:avLst/>
          </a:prstGeom>
          <a:noFill/>
          <a:ln>
            <a:noFill/>
          </a:ln>
        </p:spPr>
        <p:txBody>
          <a:bodyPr spcFirstLastPara="1" wrap="square" lIns="91425" tIns="45700" rIns="91425" bIns="45700" anchor="t" anchorCtr="0">
            <a:noAutofit/>
          </a:bodyPr>
          <a:lstStyle>
            <a:lvl1pPr marL="609585" lvl="0" indent="-304792" algn="l">
              <a:lnSpc>
                <a:spcPct val="97000"/>
              </a:lnSpc>
              <a:spcBef>
                <a:spcPts val="240"/>
              </a:spcBef>
              <a:spcAft>
                <a:spcPts val="0"/>
              </a:spcAft>
              <a:buClr>
                <a:schemeClr val="dk2"/>
              </a:buClr>
              <a:buSzPts val="900"/>
              <a:buNone/>
              <a:defRPr sz="1200">
                <a:solidFill>
                  <a:schemeClr val="dk2"/>
                </a:solidFill>
                <a:latin typeface="Arial"/>
                <a:ea typeface="Arial"/>
                <a:cs typeface="Arial"/>
                <a:sym typeface="Arial"/>
              </a:defRPr>
            </a:lvl1pPr>
            <a:lvl2pPr marL="1219170" lvl="1" indent="-380990" algn="l">
              <a:lnSpc>
                <a:spcPct val="97000"/>
              </a:lnSpc>
              <a:spcBef>
                <a:spcPts val="400"/>
              </a:spcBef>
              <a:spcAft>
                <a:spcPts val="0"/>
              </a:spcAft>
              <a:buClr>
                <a:schemeClr val="dk2"/>
              </a:buClr>
              <a:buSzPts val="900"/>
              <a:buChar char="–"/>
              <a:defRPr sz="1200">
                <a:solidFill>
                  <a:schemeClr val="dk2"/>
                </a:solidFill>
              </a:defRPr>
            </a:lvl2pPr>
            <a:lvl3pPr marL="1828754" lvl="2" indent="-304792" algn="l">
              <a:lnSpc>
                <a:spcPct val="97000"/>
              </a:lnSpc>
              <a:spcBef>
                <a:spcPts val="400"/>
              </a:spcBef>
              <a:spcAft>
                <a:spcPts val="0"/>
              </a:spcAft>
              <a:buClr>
                <a:schemeClr val="dk2"/>
              </a:buClr>
              <a:buSzPts val="900"/>
              <a:buNone/>
              <a:defRPr sz="1200">
                <a:solidFill>
                  <a:schemeClr val="dk2"/>
                </a:solidFill>
              </a:defRPr>
            </a:lvl3pPr>
            <a:lvl4pPr marL="2438339" lvl="3" indent="-304792" algn="l">
              <a:lnSpc>
                <a:spcPct val="97000"/>
              </a:lnSpc>
              <a:spcBef>
                <a:spcPts val="400"/>
              </a:spcBef>
              <a:spcAft>
                <a:spcPts val="0"/>
              </a:spcAft>
              <a:buClr>
                <a:schemeClr val="dk2"/>
              </a:buClr>
              <a:buSzPts val="900"/>
              <a:buNone/>
              <a:defRPr sz="1200">
                <a:solidFill>
                  <a:schemeClr val="dk2"/>
                </a:solidFill>
                <a:latin typeface="Arial"/>
                <a:ea typeface="Arial"/>
                <a:cs typeface="Arial"/>
                <a:sym typeface="Arial"/>
              </a:defRPr>
            </a:lvl4pPr>
            <a:lvl5pPr marL="3047924" lvl="4" indent="-304792" algn="l">
              <a:lnSpc>
                <a:spcPct val="97000"/>
              </a:lnSpc>
              <a:spcBef>
                <a:spcPts val="400"/>
              </a:spcBef>
              <a:spcAft>
                <a:spcPts val="0"/>
              </a:spcAft>
              <a:buClr>
                <a:schemeClr val="dk2"/>
              </a:buClr>
              <a:buSzPts val="900"/>
              <a:buNone/>
              <a:defRPr sz="1200">
                <a:solidFill>
                  <a:schemeClr val="dk2"/>
                </a:solidFill>
              </a:defRPr>
            </a:lvl5pPr>
            <a:lvl6pPr marL="3657509" lvl="5" indent="-380990" algn="l">
              <a:lnSpc>
                <a:spcPct val="97000"/>
              </a:lnSpc>
              <a:spcBef>
                <a:spcPts val="400"/>
              </a:spcBef>
              <a:spcAft>
                <a:spcPts val="0"/>
              </a:spcAft>
              <a:buClr>
                <a:schemeClr val="dk2"/>
              </a:buClr>
              <a:buSzPts val="900"/>
              <a:buChar char="•"/>
              <a:defRPr sz="1200">
                <a:solidFill>
                  <a:schemeClr val="dk2"/>
                </a:solidFill>
                <a:latin typeface="Arial"/>
                <a:ea typeface="Arial"/>
                <a:cs typeface="Arial"/>
                <a:sym typeface="Arial"/>
              </a:defRPr>
            </a:lvl6pPr>
            <a:lvl7pPr marL="4267093" lvl="6" indent="-380990" algn="l">
              <a:lnSpc>
                <a:spcPct val="97000"/>
              </a:lnSpc>
              <a:spcBef>
                <a:spcPts val="400"/>
              </a:spcBef>
              <a:spcAft>
                <a:spcPts val="0"/>
              </a:spcAft>
              <a:buClr>
                <a:schemeClr val="dk2"/>
              </a:buClr>
              <a:buSzPts val="900"/>
              <a:buChar char="•"/>
              <a:defRPr sz="1200">
                <a:solidFill>
                  <a:schemeClr val="dk2"/>
                </a:solidFill>
              </a:defRPr>
            </a:lvl7pPr>
            <a:lvl8pPr marL="4876678" lvl="7" indent="-304792" algn="l">
              <a:lnSpc>
                <a:spcPct val="97000"/>
              </a:lnSpc>
              <a:spcBef>
                <a:spcPts val="400"/>
              </a:spcBef>
              <a:spcAft>
                <a:spcPts val="0"/>
              </a:spcAft>
              <a:buClr>
                <a:schemeClr val="dk2"/>
              </a:buClr>
              <a:buSzPts val="900"/>
              <a:buNone/>
              <a:defRPr sz="1200">
                <a:solidFill>
                  <a:schemeClr val="dk2"/>
                </a:solidFill>
              </a:defRPr>
            </a:lvl8pPr>
            <a:lvl9pPr marL="5486263" lvl="8" indent="-380990" algn="l">
              <a:lnSpc>
                <a:spcPct val="97000"/>
              </a:lnSpc>
              <a:spcBef>
                <a:spcPts val="400"/>
              </a:spcBef>
              <a:spcAft>
                <a:spcPts val="400"/>
              </a:spcAft>
              <a:buClr>
                <a:schemeClr val="dk2"/>
              </a:buClr>
              <a:buSzPts val="900"/>
              <a:buChar char="•"/>
              <a:defRPr sz="1200">
                <a:solidFill>
                  <a:schemeClr val="dk2"/>
                </a:solidFill>
              </a:defRPr>
            </a:lvl9pPr>
          </a:lstStyle>
          <a:p>
            <a:endParaRPr/>
          </a:p>
        </p:txBody>
      </p:sp>
    </p:spTree>
    <p:extLst>
      <p:ext uri="{BB962C8B-B14F-4D97-AF65-F5344CB8AC3E}">
        <p14:creationId xmlns:p14="http://schemas.microsoft.com/office/powerpoint/2010/main" val="27152837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
        <p:nvSpPr>
          <p:cNvPr id="6" name="Footer Placeholder 5"/>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5848891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dirty="0"/>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6064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dirty="0"/>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3624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55129713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76953105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dirty="0"/>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72128222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10/02/2023</a:t>
            </a:fld>
            <a:endParaRPr lang="en-AU" dirty="0"/>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491886388"/>
      </p:ext>
    </p:extLst>
  </p:cSld>
  <p:clrMapOvr>
    <a:masterClrMapping/>
  </p:clrMapOvr>
  <p:hf hdr="0" dt="0"/>
  <p:extLst mod="1">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10/02/2023</a:t>
            </a:fld>
            <a:endParaRPr lang="en-AU" dirty="0"/>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ctr">
              <a:defRPr sz="1200" b="1" i="0" u="none">
                <a:solidFill>
                  <a:srgbClr val="FF0000"/>
                </a:solidFill>
                <a:latin typeface="Arial" panose="020B0604020202020204" pitchFamily="34" charset="0"/>
              </a:defRPr>
            </a:lvl1pPr>
          </a:lstStyle>
          <a:p>
            <a:r>
              <a:rPr lang="en-AU" smtClean="0"/>
              <a:t>NDIS Commission Workforce Strategy 2022-2027</a:t>
            </a:r>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640548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2" r:id="rId5"/>
    <p:sldLayoutId id="2147483668" r:id="rId6"/>
    <p:sldLayoutId id="2147483650" r:id="rId7"/>
    <p:sldLayoutId id="2147483663" r:id="rId8"/>
    <p:sldLayoutId id="2147483652" r:id="rId9"/>
    <p:sldLayoutId id="2147483653" r:id="rId10"/>
  </p:sldLayoutIdLst>
  <p:hf hd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userDrawn="1">
          <p15:clr>
            <a:srgbClr val="F26B43"/>
          </p15:clr>
        </p15:guide>
        <p15:guide id="2" pos="7061" userDrawn="1">
          <p15:clr>
            <a:srgbClr val="F26B43"/>
          </p15:clr>
        </p15:guide>
        <p15:guide id="3" orient="horz" pos="3906" userDrawn="1">
          <p15:clr>
            <a:srgbClr val="F26B43"/>
          </p15:clr>
        </p15:guide>
        <p15:guide id="4" orient="horz" pos="1275" userDrawn="1">
          <p15:clr>
            <a:srgbClr val="F26B43"/>
          </p15:clr>
        </p15:guide>
        <p15:guide id="5"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12309"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957" y="1592"/>
                        <a:ext cx="1953" cy="1587"/>
                      </a:xfrm>
                      <a:prstGeom prst="rect">
                        <a:avLst/>
                      </a:prstGeom>
                    </p:spPr>
                  </p:pic>
                </p:oleObj>
              </mc:Fallback>
            </mc:AlternateContent>
          </a:graphicData>
        </a:graphic>
      </p:graphicFrame>
      <p:sp>
        <p:nvSpPr>
          <p:cNvPr id="3" name="Text Placeholder 2"/>
          <p:cNvSpPr>
            <a:spLocks noGrp="1"/>
          </p:cNvSpPr>
          <p:nvPr>
            <p:ph type="body" idx="1"/>
          </p:nvPr>
        </p:nvSpPr>
        <p:spPr>
          <a:xfrm>
            <a:off x="609299" y="1599974"/>
            <a:ext cx="10973404" cy="4526643"/>
          </a:xfrm>
          <a:prstGeom prst="rect">
            <a:avLst/>
          </a:prstGeom>
        </p:spPr>
        <p:txBody>
          <a:bodyPr vert="horz" lIns="68415" tIns="34208" rIns="68415" bIns="342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p:cNvSpPr txBox="1"/>
          <p:nvPr userDrawn="1"/>
        </p:nvSpPr>
        <p:spPr>
          <a:xfrm>
            <a:off x="1219200" y="63500"/>
            <a:ext cx="9753600" cy="276999"/>
          </a:xfrm>
          <a:prstGeom prst="rect">
            <a:avLst/>
          </a:prstGeom>
          <a:noFill/>
        </p:spPr>
        <p:txBody>
          <a:bodyPr vert="horz" wrap="square" rtlCol="0">
            <a:spAutoFit/>
          </a:bodyPr>
          <a:lstStyle/>
          <a:p>
            <a:pPr algn="ctr"/>
            <a:endParaRPr lang="en-AU" sz="1200" b="1" i="0" u="none"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211693003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73657" rtl="0" eaLnBrk="1" latinLnBrk="0" hangingPunct="1">
        <a:spcBef>
          <a:spcPct val="0"/>
        </a:spcBef>
        <a:buNone/>
        <a:defRPr sz="2285" kern="1200">
          <a:solidFill>
            <a:schemeClr val="tx1"/>
          </a:solidFill>
          <a:latin typeface="+mj-lt"/>
          <a:ea typeface="+mj-ea"/>
          <a:cs typeface="+mj-cs"/>
        </a:defRPr>
      </a:lvl1pPr>
    </p:titleStyle>
    <p:bodyStyle>
      <a:lvl1pPr marL="177622" indent="-177622"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84846" indent="-148018"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92072" indent="-118415"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28900" indent="-118415"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065728" indent="-118415"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302557"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6pPr>
      <a:lvl7pPr marL="1539386"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7pPr>
      <a:lvl8pPr marL="1776214"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8pPr>
      <a:lvl9pPr marL="2013042"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9pPr>
    </p:bodyStyle>
    <p:otherStyle>
      <a:defPPr>
        <a:defRPr lang="en-US"/>
      </a:defPPr>
      <a:lvl1pPr marL="0" algn="l" defTabSz="473657" rtl="0" eaLnBrk="1" latinLnBrk="0" hangingPunct="1">
        <a:defRPr sz="900" kern="1200">
          <a:solidFill>
            <a:schemeClr val="tx1"/>
          </a:solidFill>
          <a:latin typeface="+mn-lt"/>
          <a:ea typeface="+mn-ea"/>
          <a:cs typeface="+mn-cs"/>
        </a:defRPr>
      </a:lvl1pPr>
      <a:lvl2pPr marL="236828" algn="l" defTabSz="473657" rtl="0" eaLnBrk="1" latinLnBrk="0" hangingPunct="1">
        <a:defRPr sz="900" kern="1200">
          <a:solidFill>
            <a:schemeClr val="tx1"/>
          </a:solidFill>
          <a:latin typeface="+mn-lt"/>
          <a:ea typeface="+mn-ea"/>
          <a:cs typeface="+mn-cs"/>
        </a:defRPr>
      </a:lvl2pPr>
      <a:lvl3pPr marL="473657" algn="l" defTabSz="473657" rtl="0" eaLnBrk="1" latinLnBrk="0" hangingPunct="1">
        <a:defRPr sz="900" kern="1200">
          <a:solidFill>
            <a:schemeClr val="tx1"/>
          </a:solidFill>
          <a:latin typeface="+mn-lt"/>
          <a:ea typeface="+mn-ea"/>
          <a:cs typeface="+mn-cs"/>
        </a:defRPr>
      </a:lvl3pPr>
      <a:lvl4pPr marL="710486" algn="l" defTabSz="473657" rtl="0" eaLnBrk="1" latinLnBrk="0" hangingPunct="1">
        <a:defRPr sz="900" kern="1200">
          <a:solidFill>
            <a:schemeClr val="tx1"/>
          </a:solidFill>
          <a:latin typeface="+mn-lt"/>
          <a:ea typeface="+mn-ea"/>
          <a:cs typeface="+mn-cs"/>
        </a:defRPr>
      </a:lvl4pPr>
      <a:lvl5pPr marL="947314" algn="l" defTabSz="473657" rtl="0" eaLnBrk="1" latinLnBrk="0" hangingPunct="1">
        <a:defRPr sz="900" kern="1200">
          <a:solidFill>
            <a:schemeClr val="tx1"/>
          </a:solidFill>
          <a:latin typeface="+mn-lt"/>
          <a:ea typeface="+mn-ea"/>
          <a:cs typeface="+mn-cs"/>
        </a:defRPr>
      </a:lvl5pPr>
      <a:lvl6pPr marL="1184142" algn="l" defTabSz="473657" rtl="0" eaLnBrk="1" latinLnBrk="0" hangingPunct="1">
        <a:defRPr sz="900" kern="1200">
          <a:solidFill>
            <a:schemeClr val="tx1"/>
          </a:solidFill>
          <a:latin typeface="+mn-lt"/>
          <a:ea typeface="+mn-ea"/>
          <a:cs typeface="+mn-cs"/>
        </a:defRPr>
      </a:lvl6pPr>
      <a:lvl7pPr marL="1420971" algn="l" defTabSz="473657" rtl="0" eaLnBrk="1" latinLnBrk="0" hangingPunct="1">
        <a:defRPr sz="900" kern="1200">
          <a:solidFill>
            <a:schemeClr val="tx1"/>
          </a:solidFill>
          <a:latin typeface="+mn-lt"/>
          <a:ea typeface="+mn-ea"/>
          <a:cs typeface="+mn-cs"/>
        </a:defRPr>
      </a:lvl7pPr>
      <a:lvl8pPr marL="1657799" algn="l" defTabSz="473657" rtl="0" eaLnBrk="1" latinLnBrk="0" hangingPunct="1">
        <a:defRPr sz="900" kern="1200">
          <a:solidFill>
            <a:schemeClr val="tx1"/>
          </a:solidFill>
          <a:latin typeface="+mn-lt"/>
          <a:ea typeface="+mn-ea"/>
          <a:cs typeface="+mn-cs"/>
        </a:defRPr>
      </a:lvl8pPr>
      <a:lvl9pPr marL="1894628" algn="l" defTabSz="473657"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10/02/2023</a:t>
            </a:fld>
            <a:endParaRPr lang="en-AU" dirty="0"/>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81955832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p15:clr>
            <a:srgbClr val="F26B43"/>
          </p15:clr>
        </p15:guide>
        <p15:guide id="2" pos="7061">
          <p15:clr>
            <a:srgbClr val="F26B43"/>
          </p15:clr>
        </p15:guide>
        <p15:guide id="3" orient="horz" pos="3906">
          <p15:clr>
            <a:srgbClr val="F26B43"/>
          </p15:clr>
        </p15:guide>
        <p15:guide id="4" orient="horz" pos="1275">
          <p15:clr>
            <a:srgbClr val="F26B43"/>
          </p15:clr>
        </p15:guide>
        <p15:guide id="5" orient="horz" pos="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pwc.com.au/health/reimagining-australias-care-workforc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3.svg"/><Relationship Id="rId3" Type="http://schemas.openxmlformats.org/officeDocument/2006/relationships/image" Target="../media/image30.png"/><Relationship Id="rId7" Type="http://schemas.openxmlformats.org/officeDocument/2006/relationships/image" Target="../media/image47.svg"/><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9.sv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sv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90.sv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40.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sv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4.svg"/><Relationship Id="rId11" Type="http://schemas.openxmlformats.org/officeDocument/2006/relationships/image" Target="../media/image99.svg"/><Relationship Id="rId5" Type="http://schemas.openxmlformats.org/officeDocument/2006/relationships/image" Target="../media/image45.png"/><Relationship Id="rId15" Type="http://schemas.openxmlformats.org/officeDocument/2006/relationships/image" Target="../media/image103.svg"/><Relationship Id="rId10" Type="http://schemas.openxmlformats.org/officeDocument/2006/relationships/image" Target="../media/image48.png"/><Relationship Id="rId4" Type="http://schemas.openxmlformats.org/officeDocument/2006/relationships/image" Target="../media/image92.svg"/><Relationship Id="rId9" Type="http://schemas.openxmlformats.org/officeDocument/2006/relationships/image" Target="../media/image47.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26.sv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7.svg"/><Relationship Id="rId11" Type="http://schemas.openxmlformats.org/officeDocument/2006/relationships/image" Target="../media/image88.svg"/><Relationship Id="rId5" Type="http://schemas.openxmlformats.org/officeDocument/2006/relationships/image" Target="../media/image52.png"/><Relationship Id="rId15" Type="http://schemas.openxmlformats.org/officeDocument/2006/relationships/image" Target="../media/image112.svg"/><Relationship Id="rId10" Type="http://schemas.openxmlformats.org/officeDocument/2006/relationships/image" Target="../media/image42.png"/><Relationship Id="rId4" Type="http://schemas.openxmlformats.org/officeDocument/2006/relationships/image" Target="../media/image105.svg"/><Relationship Id="rId9" Type="http://schemas.openxmlformats.org/officeDocument/2006/relationships/image" Target="../media/image54.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image" Target="../media/image119.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4.svg"/><Relationship Id="rId11" Type="http://schemas.openxmlformats.org/officeDocument/2006/relationships/image" Target="../media/image20.svg"/><Relationship Id="rId5" Type="http://schemas.openxmlformats.org/officeDocument/2006/relationships/image" Target="../media/image57.png"/><Relationship Id="rId15" Type="http://schemas.openxmlformats.org/officeDocument/2006/relationships/image" Target="../media/image59.svg"/><Relationship Id="rId10" Type="http://schemas.openxmlformats.org/officeDocument/2006/relationships/image" Target="../media/image16.png"/><Relationship Id="rId4" Type="http://schemas.openxmlformats.org/officeDocument/2006/relationships/image" Target="../media/image57.svg"/><Relationship Id="rId9" Type="http://schemas.openxmlformats.org/officeDocument/2006/relationships/image" Target="../media/image59.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apsc.gov.au/initiatives-and-programs/aps-workforce-strategy-2025/workforce-planning-resources/aps-job-family-framework#:~:text=The%20APS%20Job%20Family%20Framework,occupational%20grouping%20for%20the%20AP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apsacademy.gov.au/aps-craft/leadership-management#programs-scholarships-and-secondments" TargetMode="External"/><Relationship Id="rId4" Type="http://schemas.openxmlformats.org/officeDocument/2006/relationships/hyperlink" Target="https://www.apsacademy.gov.au/sites/default/files/2022-01/APS_Academy_2022_course_calendar.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accessandinclusionindex.com.a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3.png"/><Relationship Id="rId5" Type="http://schemas.microsoft.com/office/2014/relationships/chartEx" Target="../charts/chartEx2.xml"/><Relationship Id="rId10" Type="http://schemas.openxmlformats.org/officeDocument/2006/relationships/image" Target="../media/image65.png"/><Relationship Id="rId4" Type="http://schemas.openxmlformats.org/officeDocument/2006/relationships/image" Target="../media/image62.png"/><Relationship Id="rId9" Type="http://schemas.microsoft.com/office/2014/relationships/chartEx" Target="../charts/chartEx4.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61.png"/><Relationship Id="rId4" Type="http://schemas.openxmlformats.org/officeDocument/2006/relationships/image" Target="../media/image5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70.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40.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hyperlink" Target="https://www.flexcareers.com.au/" TargetMode="External"/><Relationship Id="rId9" Type="http://schemas.openxmlformats.org/officeDocument/2006/relationships/image" Target="../media/image75.png"/><Relationship Id="rId14" Type="http://schemas.openxmlformats.org/officeDocument/2006/relationships/image" Target="../media/image8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38322B-9AF7-4F4E-A186-DC99114671AE}"/>
              </a:ext>
            </a:extLst>
          </p:cNvPr>
          <p:cNvPicPr>
            <a:picLocks noChangeAspect="1"/>
          </p:cNvPicPr>
          <p:nvPr/>
        </p:nvPicPr>
        <p:blipFill rotWithShape="1">
          <a:blip r:embed="rId3">
            <a:extLst>
              <a:ext uri="{28A0092B-C50C-407E-A947-70E740481C1C}">
                <a14:useLocalDpi xmlns:a14="http://schemas.microsoft.com/office/drawing/2010/main" val="0"/>
              </a:ext>
            </a:extLst>
          </a:blip>
          <a:srcRect l="48317" r="-1"/>
          <a:stretch/>
        </p:blipFill>
        <p:spPr>
          <a:xfrm>
            <a:off x="5918415" y="0"/>
            <a:ext cx="6301338" cy="6858000"/>
          </a:xfrm>
          <a:prstGeom prst="rect">
            <a:avLst/>
          </a:prstGeom>
        </p:spPr>
      </p:pic>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a:xfrm>
            <a:off x="982663" y="2052000"/>
            <a:ext cx="6611670" cy="2736000"/>
          </a:xfrm>
        </p:spPr>
        <p:txBody>
          <a:bodyPr>
            <a:normAutofit/>
          </a:bodyPr>
          <a:lstStyle/>
          <a:p>
            <a:pPr>
              <a:lnSpc>
                <a:spcPct val="100000"/>
              </a:lnSpc>
            </a:pPr>
            <a:r>
              <a:rPr lang="en-US" sz="4000" dirty="0"/>
              <a:t>Workforce </a:t>
            </a:r>
            <a:r>
              <a:rPr lang="en-US" sz="4000" dirty="0" smtClean="0"/>
              <a:t>Plan 2023-2028</a:t>
            </a:r>
            <a:endParaRPr lang="en-AU" sz="4400" b="0"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vert="horz" lIns="0" tIns="0" rIns="0" bIns="0" rtlCol="0" anchor="t">
            <a:normAutofit/>
          </a:bodyPr>
          <a:lstStyle/>
          <a:p>
            <a:r>
              <a:rPr lang="en-US" sz="1600" b="1" dirty="0" smtClean="0"/>
              <a:t>Final </a:t>
            </a:r>
            <a:r>
              <a:rPr lang="en-US" sz="1600" b="1" dirty="0"/>
              <a:t>report</a:t>
            </a:r>
          </a:p>
          <a:p>
            <a:r>
              <a:rPr lang="en-US" sz="1600" dirty="0" smtClean="0"/>
              <a:t>February 2023</a:t>
            </a:r>
            <a:endParaRPr lang="en-AU" sz="1600" dirty="0"/>
          </a:p>
        </p:txBody>
      </p:sp>
      <p:sp>
        <p:nvSpPr>
          <p:cNvPr id="7" name="TextBox 6">
            <a:extLst>
              <a:ext uri="{FF2B5EF4-FFF2-40B4-BE49-F238E27FC236}">
                <a16:creationId xmlns:a16="http://schemas.microsoft.com/office/drawing/2014/main" id="{855BB788-942C-4465-B124-B131F4DCA7B4}"/>
              </a:ext>
            </a:extLst>
          </p:cNvPr>
          <p:cNvSpPr txBox="1"/>
          <p:nvPr/>
        </p:nvSpPr>
        <p:spPr>
          <a:xfrm>
            <a:off x="4207644" y="5159654"/>
            <a:ext cx="1372253" cy="630942"/>
          </a:xfrm>
          <a:prstGeom prst="rect">
            <a:avLst/>
          </a:prstGeom>
          <a:noFill/>
        </p:spPr>
        <p:txBody>
          <a:bodyPr wrap="square">
            <a:spAutoFit/>
          </a:bodyPr>
          <a:lstStyle/>
          <a:p>
            <a:r>
              <a:rPr lang="en-AU" sz="1400" b="1" dirty="0">
                <a:solidFill>
                  <a:schemeClr val="bg1"/>
                </a:solidFill>
                <a:latin typeface="Calibri" panose="020F0502020204030204" pitchFamily="34" charset="0"/>
              </a:rPr>
              <a:t>Senior Leaders</a:t>
            </a:r>
          </a:p>
          <a:p>
            <a:r>
              <a:rPr lang="en-AU" sz="1050" b="0" i="0" dirty="0">
                <a:solidFill>
                  <a:schemeClr val="bg1"/>
                </a:solidFill>
                <a:effectLst/>
                <a:latin typeface="Calibri" panose="020F0502020204030204" pitchFamily="34" charset="0"/>
              </a:rPr>
              <a:t>XXXXX</a:t>
            </a:r>
          </a:p>
          <a:p>
            <a:r>
              <a:rPr lang="en-AU" sz="1050" dirty="0">
                <a:solidFill>
                  <a:schemeClr val="bg1"/>
                </a:solidFill>
                <a:latin typeface="Calibri" panose="020F0502020204030204" pitchFamily="34" charset="0"/>
              </a:rPr>
              <a:t>XXXXX</a:t>
            </a:r>
            <a:endParaRPr lang="en-US" sz="1050" b="0" i="0" dirty="0">
              <a:solidFill>
                <a:schemeClr val="bg1"/>
              </a:solidFill>
              <a:effectLst/>
              <a:latin typeface="Calibri" panose="020F0502020204030204" pitchFamily="34" charset="0"/>
            </a:endParaRPr>
          </a:p>
        </p:txBody>
      </p:sp>
      <p:sp>
        <p:nvSpPr>
          <p:cNvPr id="8" name="Google Shape;821;g12f1bb89dac_0_297">
            <a:extLst>
              <a:ext uri="{FF2B5EF4-FFF2-40B4-BE49-F238E27FC236}">
                <a16:creationId xmlns:a16="http://schemas.microsoft.com/office/drawing/2014/main" id="{D9840D46-4EF2-4639-9031-3DC44BB55FD5}"/>
              </a:ext>
            </a:extLst>
          </p:cNvPr>
          <p:cNvSpPr txBox="1"/>
          <p:nvPr/>
        </p:nvSpPr>
        <p:spPr>
          <a:xfrm>
            <a:off x="6552003" y="4340343"/>
            <a:ext cx="360581"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AU" sz="1600" b="0" i="0" u="none" strike="noStrike" cap="none" dirty="0">
                <a:solidFill>
                  <a:schemeClr val="lt1"/>
                </a:solidFill>
                <a:ea typeface="Public Sans"/>
                <a:cs typeface="Public Sans"/>
                <a:sym typeface="Public Sans"/>
              </a:rPr>
              <a:t>7</a:t>
            </a:r>
            <a:endParaRPr sz="1600" b="0" i="0" u="none" strike="noStrike" cap="none" dirty="0">
              <a:solidFill>
                <a:schemeClr val="lt1"/>
              </a:solidFill>
              <a:ea typeface="Public Sans"/>
              <a:cs typeface="Public Sans"/>
              <a:sym typeface="Public Sans"/>
            </a:endParaRPr>
          </a:p>
        </p:txBody>
      </p:sp>
      <p:sp>
        <p:nvSpPr>
          <p:cNvPr id="26" name="Subtitle 2">
            <a:extLst>
              <a:ext uri="{FF2B5EF4-FFF2-40B4-BE49-F238E27FC236}">
                <a16:creationId xmlns:a16="http://schemas.microsoft.com/office/drawing/2014/main" id="{7769C908-E31C-4777-B766-5F8201B1A48A}"/>
              </a:ext>
            </a:extLst>
          </p:cNvPr>
          <p:cNvSpPr>
            <a:spLocks noGrp="1"/>
          </p:cNvSpPr>
          <p:nvPr>
            <p:ph type="subTitle" idx="1"/>
          </p:nvPr>
        </p:nvSpPr>
        <p:spPr>
          <a:xfrm>
            <a:off x="982663" y="3820400"/>
            <a:ext cx="6323012" cy="648000"/>
          </a:xfrm>
        </p:spPr>
        <p:txBody>
          <a:bodyPr>
            <a:noAutofit/>
          </a:bodyPr>
          <a:lstStyle/>
          <a:p>
            <a:pPr>
              <a:lnSpc>
                <a:spcPct val="100000"/>
              </a:lnSpc>
            </a:pPr>
            <a:r>
              <a:rPr lang="en-AU" sz="1600" b="0" dirty="0"/>
              <a:t>Our Workforce Vision: A highly capable and diverse workforce with a clear understanding of our organisation's purpose and the confidence to meaningfully engage with participants and providers. </a:t>
            </a:r>
          </a:p>
        </p:txBody>
      </p:sp>
    </p:spTree>
    <p:extLst>
      <p:ext uri="{BB962C8B-B14F-4D97-AF65-F5344CB8AC3E}">
        <p14:creationId xmlns:p14="http://schemas.microsoft.com/office/powerpoint/2010/main" val="359883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Connector: Elbow 92">
            <a:extLst>
              <a:ext uri="{FF2B5EF4-FFF2-40B4-BE49-F238E27FC236}">
                <a16:creationId xmlns:a16="http://schemas.microsoft.com/office/drawing/2014/main" id="{AEC8584D-811A-46AF-B3BF-9EDE6F2186B1}"/>
              </a:ext>
            </a:extLst>
          </p:cNvPr>
          <p:cNvCxnSpPr>
            <a:cxnSpLocks/>
            <a:stCxn id="92" idx="1"/>
          </p:cNvCxnSpPr>
          <p:nvPr/>
        </p:nvCxnSpPr>
        <p:spPr>
          <a:xfrm rot="10800000" flipV="1">
            <a:off x="2665182" y="4630395"/>
            <a:ext cx="1600201" cy="853160"/>
          </a:xfrm>
          <a:prstGeom prst="bentConnector3">
            <a:avLst>
              <a:gd name="adj1" fmla="val 50000"/>
            </a:avLst>
          </a:prstGeom>
          <a:ln w="28575" cap="sq">
            <a:solidFill>
              <a:schemeClr val="accent6"/>
            </a:solidFill>
          </a:ln>
        </p:spPr>
        <p:style>
          <a:lnRef idx="1">
            <a:schemeClr val="accent1"/>
          </a:lnRef>
          <a:fillRef idx="0">
            <a:schemeClr val="accent1"/>
          </a:fillRef>
          <a:effectRef idx="0">
            <a:schemeClr val="dk1"/>
          </a:effectRef>
          <a:fontRef idx="minor">
            <a:schemeClr val="lt1"/>
          </a:fontRef>
        </p:style>
      </p:cxnSp>
      <p:cxnSp>
        <p:nvCxnSpPr>
          <p:cNvPr id="94" name="Connector: Elbow 93">
            <a:extLst>
              <a:ext uri="{FF2B5EF4-FFF2-40B4-BE49-F238E27FC236}">
                <a16:creationId xmlns:a16="http://schemas.microsoft.com/office/drawing/2014/main" id="{F6CABF20-3257-4349-ADA9-467EEBEDA3B7}"/>
              </a:ext>
            </a:extLst>
          </p:cNvPr>
          <p:cNvCxnSpPr>
            <a:cxnSpLocks/>
            <a:stCxn id="92" idx="3"/>
          </p:cNvCxnSpPr>
          <p:nvPr/>
        </p:nvCxnSpPr>
        <p:spPr>
          <a:xfrm>
            <a:off x="7762644" y="4630395"/>
            <a:ext cx="1878677" cy="874151"/>
          </a:xfrm>
          <a:prstGeom prst="bentConnector3">
            <a:avLst>
              <a:gd name="adj1" fmla="val 50000"/>
            </a:avLst>
          </a:prstGeom>
          <a:ln w="28575" cap="sq">
            <a:solidFill>
              <a:schemeClr val="accent6"/>
            </a:solidFill>
          </a:ln>
        </p:spPr>
        <p:style>
          <a:lnRef idx="1">
            <a:schemeClr val="accent1"/>
          </a:lnRef>
          <a:fillRef idx="0">
            <a:schemeClr val="accent1"/>
          </a:fillRef>
          <a:effectRef idx="0">
            <a:schemeClr val="dk1"/>
          </a:effectRef>
          <a:fontRef idx="minor">
            <a:schemeClr val="lt1"/>
          </a:fontRef>
        </p:style>
      </p:cxnSp>
      <p:sp>
        <p:nvSpPr>
          <p:cNvPr id="14" name="Rectangle 13">
            <a:extLst>
              <a:ext uri="{FF2B5EF4-FFF2-40B4-BE49-F238E27FC236}">
                <a16:creationId xmlns:a16="http://schemas.microsoft.com/office/drawing/2014/main" id="{EAFA138F-BA91-40B7-8A7F-45CB4879AF0B}"/>
              </a:ext>
            </a:extLst>
          </p:cNvPr>
          <p:cNvSpPr/>
          <p:nvPr/>
        </p:nvSpPr>
        <p:spPr>
          <a:xfrm>
            <a:off x="4174837" y="4204198"/>
            <a:ext cx="3760928" cy="665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Google Shape;493;p44">
            <a:extLst>
              <a:ext uri="{FF2B5EF4-FFF2-40B4-BE49-F238E27FC236}">
                <a16:creationId xmlns:a16="http://schemas.microsoft.com/office/drawing/2014/main" id="{09F83F71-2CA6-48FA-8614-7309BCF28396}"/>
              </a:ext>
            </a:extLst>
          </p:cNvPr>
          <p:cNvSpPr txBox="1"/>
          <p:nvPr/>
        </p:nvSpPr>
        <p:spPr>
          <a:xfrm>
            <a:off x="503686" y="2295518"/>
            <a:ext cx="3671151" cy="1270011"/>
          </a:xfrm>
          <a:prstGeom prst="rect">
            <a:avLst/>
          </a:prstGeom>
          <a:solidFill>
            <a:schemeClr val="bg2"/>
          </a:solidFill>
          <a:ln>
            <a:noFill/>
          </a:ln>
        </p:spPr>
        <p:txBody>
          <a:bodyPr spcFirstLastPara="1" wrap="square" lIns="72000" tIns="72000" rIns="72000" bIns="72000" anchor="t" anchorCtr="0">
            <a:noAutofit/>
          </a:bodyPr>
          <a:lstStyle/>
          <a:p>
            <a:pPr>
              <a:spcBef>
                <a:spcPts val="200"/>
              </a:spcBef>
              <a:spcAft>
                <a:spcPts val="600"/>
              </a:spcAft>
              <a:buClr>
                <a:schemeClr val="dk1"/>
              </a:buClr>
              <a:buSzPts val="1100"/>
            </a:pPr>
            <a:r>
              <a:rPr lang="en-US" sz="1000" dirty="0"/>
              <a:t>Our workforce individually and collectively </a:t>
            </a:r>
            <a:r>
              <a:rPr lang="en-US" sz="1000" dirty="0" smtClean="0"/>
              <a:t>has </a:t>
            </a:r>
            <a:r>
              <a:rPr lang="en-US" sz="1000" dirty="0"/>
              <a:t>a strong belief in the Commission’s purpose and vision. The workforce is deeply committed and passionate about enabling people with disability to achieve their aspirations by keeping people with disability at the heart of what we do and every decision we make. Day to day, this means that we regularly go above and beyond in trying to meet the needs of participants and working with service providers. </a:t>
            </a:r>
          </a:p>
          <a:p>
            <a:pPr>
              <a:spcBef>
                <a:spcPts val="200"/>
              </a:spcBef>
              <a:spcAft>
                <a:spcPts val="600"/>
              </a:spcAft>
              <a:buClr>
                <a:schemeClr val="dk1"/>
              </a:buClr>
              <a:buSzPts val="1100"/>
            </a:pPr>
            <a:r>
              <a:rPr lang="en-US" sz="1000" dirty="0"/>
              <a:t> </a:t>
            </a:r>
            <a:endParaRPr lang="en-AU" sz="1000" dirty="0"/>
          </a:p>
        </p:txBody>
      </p:sp>
      <p:sp>
        <p:nvSpPr>
          <p:cNvPr id="133" name="TextBox 132">
            <a:extLst>
              <a:ext uri="{FF2B5EF4-FFF2-40B4-BE49-F238E27FC236}">
                <a16:creationId xmlns:a16="http://schemas.microsoft.com/office/drawing/2014/main" id="{D9807B97-35C1-4EFD-9D56-01ACF64103B7}"/>
              </a:ext>
            </a:extLst>
          </p:cNvPr>
          <p:cNvSpPr txBox="1"/>
          <p:nvPr/>
        </p:nvSpPr>
        <p:spPr>
          <a:xfrm rot="5400000">
            <a:off x="5106477" y="-396897"/>
            <a:ext cx="2088194" cy="11193009"/>
          </a:xfrm>
          <a:prstGeom prst="rect">
            <a:avLst/>
          </a:prstGeom>
          <a:noFill/>
          <a:ln>
            <a:solidFill>
              <a:schemeClr val="bg2">
                <a:lumMod val="90000"/>
              </a:schemeClr>
            </a:solidFill>
          </a:ln>
        </p:spPr>
        <p:txBody>
          <a:bodyPr wrap="square" tIns="90000" bIns="90000" anchor="t">
            <a:noAutofit/>
          </a:bodyPr>
          <a:lstStyle>
            <a:defPPr>
              <a:defRPr lang="en-US"/>
            </a:defPPr>
            <a:lvl1pPr algn="ctr">
              <a:spcAft>
                <a:spcPts val="600"/>
              </a:spcAft>
              <a:defRPr sz="1400" b="1">
                <a:solidFill>
                  <a:schemeClr val="bg1"/>
                </a:solidFill>
              </a:defRPr>
            </a:lvl1pPr>
          </a:lstStyle>
          <a:p>
            <a:pPr algn="l"/>
            <a:endParaRPr lang="en-AU" sz="1050" dirty="0">
              <a:solidFill>
                <a:schemeClr val="tx1"/>
              </a:solidFill>
            </a:endParaRPr>
          </a:p>
        </p:txBody>
      </p:sp>
      <p:sp>
        <p:nvSpPr>
          <p:cNvPr id="16" name="Rectangle 15">
            <a:extLst>
              <a:ext uri="{FF2B5EF4-FFF2-40B4-BE49-F238E27FC236}">
                <a16:creationId xmlns:a16="http://schemas.microsoft.com/office/drawing/2014/main" id="{7008C5DE-3CDF-468F-938D-A6E26F5D5E60}"/>
              </a:ext>
            </a:extLst>
          </p:cNvPr>
          <p:cNvSpPr/>
          <p:nvPr/>
        </p:nvSpPr>
        <p:spPr>
          <a:xfrm>
            <a:off x="4493773" y="4301231"/>
            <a:ext cx="3330874" cy="58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5" name="Straight Connector 94">
            <a:extLst>
              <a:ext uri="{FF2B5EF4-FFF2-40B4-BE49-F238E27FC236}">
                <a16:creationId xmlns:a16="http://schemas.microsoft.com/office/drawing/2014/main" id="{9183C37F-FD00-4D4D-B6F0-CEBE270BFC35}"/>
              </a:ext>
            </a:extLst>
          </p:cNvPr>
          <p:cNvCxnSpPr>
            <a:cxnSpLocks/>
          </p:cNvCxnSpPr>
          <p:nvPr/>
        </p:nvCxnSpPr>
        <p:spPr>
          <a:xfrm>
            <a:off x="6095040" y="4863323"/>
            <a:ext cx="1" cy="181052"/>
          </a:xfrm>
          <a:prstGeom prst="line">
            <a:avLst/>
          </a:prstGeom>
          <a:ln w="28575" cap="sq">
            <a:solidFill>
              <a:schemeClr val="accent6"/>
            </a:solidFill>
          </a:ln>
        </p:spPr>
        <p:style>
          <a:lnRef idx="1">
            <a:schemeClr val="accent1"/>
          </a:lnRef>
          <a:fillRef idx="0">
            <a:schemeClr val="accent1"/>
          </a:fillRef>
          <a:effectRef idx="0">
            <a:schemeClr val="dk1"/>
          </a:effectRef>
          <a:fontRef idx="minor">
            <a:schemeClr val="lt1"/>
          </a:fontRef>
        </p:style>
      </p:cxn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120544" cy="992778"/>
          </a:xfrm>
        </p:spPr>
        <p:txBody>
          <a:bodyPr>
            <a:normAutofit/>
          </a:bodyPr>
          <a:lstStyle/>
          <a:p>
            <a:pPr>
              <a:lnSpc>
                <a:spcPct val="100000"/>
              </a:lnSpc>
            </a:pPr>
            <a:r>
              <a:rPr lang="en-US" sz="2400" dirty="0">
                <a:solidFill>
                  <a:schemeClr val="tx2"/>
                </a:solidFill>
              </a:rPr>
              <a:t>This </a:t>
            </a:r>
            <a:r>
              <a:rPr lang="en-US" sz="2400" dirty="0" smtClean="0">
                <a:solidFill>
                  <a:schemeClr val="tx2"/>
                </a:solidFill>
              </a:rPr>
              <a:t>Plan </a:t>
            </a:r>
            <a:r>
              <a:rPr lang="en-US" sz="2400" dirty="0">
                <a:solidFill>
                  <a:schemeClr val="tx2"/>
                </a:solidFill>
              </a:rPr>
              <a:t>builds on the existing strengths of our workforce and the work already underway across the Commission </a:t>
            </a:r>
            <a:endParaRPr lang="en-AU" sz="2400" dirty="0">
              <a:solidFill>
                <a:schemeClr val="tx2"/>
              </a:solidFill>
            </a:endParaRPr>
          </a:p>
        </p:txBody>
      </p:sp>
      <p:sp>
        <p:nvSpPr>
          <p:cNvPr id="72" name="Google Shape;1079;gc03bc37692_1_32">
            <a:extLst>
              <a:ext uri="{FF2B5EF4-FFF2-40B4-BE49-F238E27FC236}">
                <a16:creationId xmlns:a16="http://schemas.microsoft.com/office/drawing/2014/main" id="{6BE6A21A-824F-463C-8AF3-3D2BAAD72004}"/>
              </a:ext>
            </a:extLst>
          </p:cNvPr>
          <p:cNvSpPr/>
          <p:nvPr/>
        </p:nvSpPr>
        <p:spPr>
          <a:xfrm>
            <a:off x="504452" y="1549295"/>
            <a:ext cx="3670388" cy="785169"/>
          </a:xfrm>
          <a:prstGeom prst="rect">
            <a:avLst/>
          </a:prstGeom>
          <a:solidFill>
            <a:schemeClr val="accent1"/>
          </a:solidFill>
          <a:ln>
            <a:noFill/>
          </a:ln>
        </p:spPr>
        <p:txBody>
          <a:bodyPr spcFirstLastPara="1" wrap="square" lIns="36567" tIns="60933" rIns="121900" bIns="60933" anchor="ctr" anchorCtr="0">
            <a:noAutofit/>
          </a:bodyPr>
          <a:lstStyle/>
          <a:p>
            <a:pPr marL="628650">
              <a:buClr>
                <a:srgbClr val="000000"/>
              </a:buClr>
              <a:buSzPts val="1000"/>
            </a:pPr>
            <a:r>
              <a:rPr lang="en-AU" sz="1200" b="1" dirty="0">
                <a:solidFill>
                  <a:schemeClr val="lt1"/>
                </a:solidFill>
                <a:latin typeface="+mj-lt"/>
                <a:ea typeface="Arial"/>
                <a:cs typeface="Arial"/>
                <a:sym typeface="Arial"/>
              </a:rPr>
              <a:t>We are passionate and committed with a strong belief in our purpose</a:t>
            </a:r>
          </a:p>
        </p:txBody>
      </p:sp>
      <p:sp>
        <p:nvSpPr>
          <p:cNvPr id="8" name="Slide Number Placeholder 7">
            <a:extLst>
              <a:ext uri="{FF2B5EF4-FFF2-40B4-BE49-F238E27FC236}">
                <a16:creationId xmlns:a16="http://schemas.microsoft.com/office/drawing/2014/main" id="{AEB3DB4E-C6DD-E8D9-A1E6-D8EA4A134B39}"/>
              </a:ext>
            </a:extLst>
          </p:cNvPr>
          <p:cNvSpPr>
            <a:spLocks noGrp="1"/>
          </p:cNvSpPr>
          <p:nvPr>
            <p:ph type="sldNum" sz="quarter" idx="12"/>
          </p:nvPr>
        </p:nvSpPr>
        <p:spPr>
          <a:xfrm>
            <a:off x="10967668" y="6355784"/>
            <a:ext cx="362274" cy="180000"/>
          </a:xfrm>
        </p:spPr>
        <p:txBody>
          <a:bodyPr/>
          <a:lstStyle/>
          <a:p>
            <a:fld id="{C0F55C17-AF72-40D4-ADBD-B5505DEBF9BA}" type="slidenum">
              <a:rPr lang="en-AU" smtClean="0"/>
              <a:t>10</a:t>
            </a:fld>
            <a:endParaRPr lang="en-US" dirty="0"/>
          </a:p>
        </p:txBody>
      </p:sp>
      <p:sp>
        <p:nvSpPr>
          <p:cNvPr id="2" name="Footer Placeholder 1">
            <a:extLst>
              <a:ext uri="{FF2B5EF4-FFF2-40B4-BE49-F238E27FC236}">
                <a16:creationId xmlns:a16="http://schemas.microsoft.com/office/drawing/2014/main" id="{682EB032-3362-30F6-C0B0-B4C10FE25755}"/>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68" name="Google Shape;1079;gc03bc37692_1_32">
            <a:extLst>
              <a:ext uri="{FF2B5EF4-FFF2-40B4-BE49-F238E27FC236}">
                <a16:creationId xmlns:a16="http://schemas.microsoft.com/office/drawing/2014/main" id="{3635FCBE-F318-4DD4-B583-18868CF0A752}"/>
              </a:ext>
            </a:extLst>
          </p:cNvPr>
          <p:cNvSpPr/>
          <p:nvPr/>
        </p:nvSpPr>
        <p:spPr>
          <a:xfrm>
            <a:off x="7966044" y="5008050"/>
            <a:ext cx="3390732" cy="1005037"/>
          </a:xfrm>
          <a:prstGeom prst="rect">
            <a:avLst/>
          </a:prstGeom>
          <a:solidFill>
            <a:schemeClr val="tx2"/>
          </a:solidFill>
          <a:ln>
            <a:noFill/>
          </a:ln>
        </p:spPr>
        <p:txBody>
          <a:bodyPr spcFirstLastPara="1" wrap="square" lIns="36567" tIns="60933" rIns="121900" bIns="60933" anchor="ctr" anchorCtr="0">
            <a:noAutofit/>
          </a:bodyPr>
          <a:lstStyle/>
          <a:p>
            <a:pPr marL="898525">
              <a:buClr>
                <a:srgbClr val="000000"/>
              </a:buClr>
              <a:buSzPts val="1000"/>
            </a:pPr>
            <a:r>
              <a:rPr lang="en-AU" sz="900" dirty="0">
                <a:solidFill>
                  <a:schemeClr val="lt1"/>
                </a:solidFill>
                <a:latin typeface="+mj-lt"/>
                <a:cs typeface="Arial"/>
                <a:sym typeface="Arial"/>
              </a:rPr>
              <a:t>Strategic Initiatives Oversight (SIO) Group </a:t>
            </a:r>
            <a:r>
              <a:rPr lang="en-AU" sz="900" dirty="0">
                <a:solidFill>
                  <a:schemeClr val="lt1"/>
                </a:solidFill>
                <a:latin typeface="+mj-lt"/>
                <a:cs typeface="Arial"/>
              </a:rPr>
              <a:t>to drive cross-functional clarity across three strategic engagements* that will operationalise the strategic ambition of the Commission</a:t>
            </a:r>
            <a:endParaRPr lang="en-AU" sz="900" dirty="0">
              <a:solidFill>
                <a:schemeClr val="lt1"/>
              </a:solidFill>
              <a:latin typeface="+mj-lt"/>
              <a:cs typeface="Arial"/>
              <a:sym typeface="Arial"/>
            </a:endParaRPr>
          </a:p>
        </p:txBody>
      </p:sp>
      <p:sp>
        <p:nvSpPr>
          <p:cNvPr id="70" name="Google Shape;1079;gc03bc37692_1_32">
            <a:extLst>
              <a:ext uri="{FF2B5EF4-FFF2-40B4-BE49-F238E27FC236}">
                <a16:creationId xmlns:a16="http://schemas.microsoft.com/office/drawing/2014/main" id="{85A66BAB-6F03-4053-83AA-2862373AF92D}"/>
              </a:ext>
            </a:extLst>
          </p:cNvPr>
          <p:cNvSpPr/>
          <p:nvPr/>
        </p:nvSpPr>
        <p:spPr>
          <a:xfrm>
            <a:off x="4477962" y="5008052"/>
            <a:ext cx="3390732" cy="1005037"/>
          </a:xfrm>
          <a:prstGeom prst="rect">
            <a:avLst/>
          </a:prstGeom>
          <a:solidFill>
            <a:schemeClr val="tx2"/>
          </a:solidFill>
          <a:ln>
            <a:noFill/>
          </a:ln>
        </p:spPr>
        <p:txBody>
          <a:bodyPr spcFirstLastPara="1" wrap="square" lIns="36567" tIns="60933" rIns="121900" bIns="60933" anchor="ctr" anchorCtr="0">
            <a:noAutofit/>
          </a:bodyPr>
          <a:lstStyle/>
          <a:p>
            <a:pPr marL="895350" indent="3175">
              <a:buClr>
                <a:srgbClr val="000000"/>
              </a:buClr>
              <a:buSzPts val="1000"/>
            </a:pPr>
            <a:r>
              <a:rPr lang="en-AU" sz="900" dirty="0">
                <a:solidFill>
                  <a:schemeClr val="lt1"/>
                </a:solidFill>
                <a:latin typeface="+mj-lt"/>
                <a:ea typeface="Arial"/>
                <a:cs typeface="Arial"/>
                <a:sym typeface="Arial"/>
              </a:rPr>
              <a:t>Employee Census Working Group to  drive activity and future actions arising out of the recent APS Census </a:t>
            </a:r>
          </a:p>
        </p:txBody>
      </p:sp>
      <p:sp>
        <p:nvSpPr>
          <p:cNvPr id="73" name="Google Shape;1079;gc03bc37692_1_32">
            <a:extLst>
              <a:ext uri="{FF2B5EF4-FFF2-40B4-BE49-F238E27FC236}">
                <a16:creationId xmlns:a16="http://schemas.microsoft.com/office/drawing/2014/main" id="{4ED7EF59-C316-4D65-B5B2-9814FE5B7500}"/>
              </a:ext>
            </a:extLst>
          </p:cNvPr>
          <p:cNvSpPr/>
          <p:nvPr/>
        </p:nvSpPr>
        <p:spPr>
          <a:xfrm>
            <a:off x="989880" y="5008049"/>
            <a:ext cx="3390732" cy="1005037"/>
          </a:xfrm>
          <a:prstGeom prst="rect">
            <a:avLst/>
          </a:prstGeom>
          <a:solidFill>
            <a:schemeClr val="tx2"/>
          </a:solidFill>
          <a:ln>
            <a:noFill/>
          </a:ln>
        </p:spPr>
        <p:txBody>
          <a:bodyPr spcFirstLastPara="1" wrap="square" lIns="36567" tIns="60933" rIns="121900" bIns="60933" anchor="ctr" anchorCtr="0">
            <a:noAutofit/>
          </a:bodyPr>
          <a:lstStyle/>
          <a:p>
            <a:pPr marL="898525">
              <a:buClr>
                <a:srgbClr val="000000"/>
              </a:buClr>
              <a:buSzPts val="1000"/>
            </a:pPr>
            <a:r>
              <a:rPr lang="en-AU" sz="900" dirty="0">
                <a:solidFill>
                  <a:schemeClr val="lt1"/>
                </a:solidFill>
                <a:latin typeface="+mj-lt"/>
                <a:cs typeface="Arial"/>
                <a:sym typeface="Arial"/>
              </a:rPr>
              <a:t>Existing workforce initiatives contained within the Strategic Plan 2022-2027, Corporate Plan 2022-2027 and Staff feedback to the Commissioner such as a Rewards and Recognition Awards Program and Induction Program.  </a:t>
            </a:r>
            <a:endParaRPr lang="en-AU" sz="900" dirty="0">
              <a:solidFill>
                <a:schemeClr val="lt1"/>
              </a:solidFill>
              <a:latin typeface="+mj-lt"/>
              <a:cs typeface="Arial"/>
            </a:endParaRPr>
          </a:p>
        </p:txBody>
      </p:sp>
      <p:sp>
        <p:nvSpPr>
          <p:cNvPr id="66" name="Google Shape;492;p44">
            <a:extLst>
              <a:ext uri="{FF2B5EF4-FFF2-40B4-BE49-F238E27FC236}">
                <a16:creationId xmlns:a16="http://schemas.microsoft.com/office/drawing/2014/main" id="{B97826B5-97F2-42EB-BAB3-6EC0392F7668}"/>
              </a:ext>
            </a:extLst>
          </p:cNvPr>
          <p:cNvSpPr txBox="1"/>
          <p:nvPr/>
        </p:nvSpPr>
        <p:spPr>
          <a:xfrm>
            <a:off x="8031161" y="2295518"/>
            <a:ext cx="3665535" cy="1270011"/>
          </a:xfrm>
          <a:prstGeom prst="rect">
            <a:avLst/>
          </a:prstGeom>
          <a:solidFill>
            <a:schemeClr val="bg2"/>
          </a:solidFill>
          <a:ln>
            <a:noFill/>
          </a:ln>
        </p:spPr>
        <p:txBody>
          <a:bodyPr spcFirstLastPara="1" wrap="square" lIns="72000" tIns="72000" rIns="72000" bIns="72000" anchor="t" anchorCtr="0">
            <a:noAutofit/>
          </a:bodyPr>
          <a:lstStyle/>
          <a:p>
            <a:pPr>
              <a:spcBef>
                <a:spcPts val="200"/>
              </a:spcBef>
              <a:spcAft>
                <a:spcPts val="200"/>
              </a:spcAft>
              <a:buClr>
                <a:schemeClr val="dk1"/>
              </a:buClr>
              <a:buSzPts val="1100"/>
            </a:pPr>
            <a:r>
              <a:rPr lang="en-AU" sz="1000" dirty="0"/>
              <a:t>Showing empathy and care is in our DNA.</a:t>
            </a:r>
            <a:r>
              <a:rPr lang="en-AU" sz="1000" b="1" dirty="0">
                <a:latin typeface="+mj-lt"/>
                <a:ea typeface="Arial"/>
                <a:cs typeface="Arial"/>
                <a:sym typeface="Arial"/>
              </a:rPr>
              <a:t> </a:t>
            </a:r>
            <a:r>
              <a:rPr lang="en-AU" sz="1000" dirty="0">
                <a:latin typeface="+mj-lt"/>
                <a:ea typeface="Arial"/>
                <a:cs typeface="Arial"/>
                <a:sym typeface="Arial"/>
              </a:rPr>
              <a:t>We celebrate and draw upon our lived experiences, knowledge and passion to deliver quality consumer experiences everyday. We aim to always deliver positive experiences to participants, providers and colleagues across all roles and functions whether it be customer service, complaints, registrations or investigations.</a:t>
            </a:r>
            <a:endParaRPr lang="en-AU" sz="1000" dirty="0"/>
          </a:p>
        </p:txBody>
      </p:sp>
      <p:sp>
        <p:nvSpPr>
          <p:cNvPr id="75" name="Google Shape;495;p44">
            <a:extLst>
              <a:ext uri="{FF2B5EF4-FFF2-40B4-BE49-F238E27FC236}">
                <a16:creationId xmlns:a16="http://schemas.microsoft.com/office/drawing/2014/main" id="{27693808-6DF9-4890-AA3D-ECC69BF8EEAC}"/>
              </a:ext>
            </a:extLst>
          </p:cNvPr>
          <p:cNvSpPr txBox="1"/>
          <p:nvPr/>
        </p:nvSpPr>
        <p:spPr>
          <a:xfrm>
            <a:off x="4270230" y="2295520"/>
            <a:ext cx="3665535" cy="1270208"/>
          </a:xfrm>
          <a:prstGeom prst="rect">
            <a:avLst/>
          </a:prstGeom>
          <a:solidFill>
            <a:schemeClr val="bg2"/>
          </a:solidFill>
          <a:ln>
            <a:noFill/>
          </a:ln>
        </p:spPr>
        <p:txBody>
          <a:bodyPr spcFirstLastPara="1" wrap="square" lIns="72000" tIns="72000" rIns="72000" bIns="72000" anchor="t" anchorCtr="0">
            <a:noAutofit/>
          </a:bodyPr>
          <a:lstStyle/>
          <a:p>
            <a:pPr>
              <a:spcBef>
                <a:spcPts val="200"/>
              </a:spcBef>
              <a:spcAft>
                <a:spcPts val="200"/>
              </a:spcAft>
            </a:pPr>
            <a:r>
              <a:rPr lang="en-AU" sz="1000" dirty="0"/>
              <a:t>Our workforce joined the Commission to be a part of our important </a:t>
            </a:r>
            <a:r>
              <a:rPr lang="en-AU" sz="1000" dirty="0" smtClean="0"/>
              <a:t>work, </a:t>
            </a:r>
            <a:r>
              <a:rPr lang="en-AU" sz="1000" dirty="0"/>
              <a:t>bringing diverse experience and knowledge across the disability and related sectors. </a:t>
            </a:r>
            <a:r>
              <a:rPr lang="en-AU" sz="1000" dirty="0" smtClean="0"/>
              <a:t>The Commission </a:t>
            </a:r>
            <a:r>
              <a:rPr lang="en-AU" sz="1000" dirty="0"/>
              <a:t>has the ability to tap into and access the collective workforce knowledge, skills and experience across the sector ecosystem. We must continue to foster, harness and diversify this experience within the regulatory context.</a:t>
            </a:r>
          </a:p>
          <a:p>
            <a:pPr>
              <a:spcBef>
                <a:spcPts val="200"/>
              </a:spcBef>
              <a:spcAft>
                <a:spcPts val="200"/>
              </a:spcAft>
            </a:pPr>
            <a:endParaRPr lang="en-AU" sz="1000" dirty="0"/>
          </a:p>
        </p:txBody>
      </p:sp>
      <p:sp>
        <p:nvSpPr>
          <p:cNvPr id="92" name="TextBox 91">
            <a:extLst>
              <a:ext uri="{FF2B5EF4-FFF2-40B4-BE49-F238E27FC236}">
                <a16:creationId xmlns:a16="http://schemas.microsoft.com/office/drawing/2014/main" id="{233CCC11-1D8C-4350-ABA9-DD00A977036F}"/>
              </a:ext>
            </a:extLst>
          </p:cNvPr>
          <p:cNvSpPr txBox="1"/>
          <p:nvPr/>
        </p:nvSpPr>
        <p:spPr>
          <a:xfrm>
            <a:off x="4265382" y="4204891"/>
            <a:ext cx="3497262" cy="619913"/>
          </a:xfrm>
          <a:prstGeom prst="rect">
            <a:avLst/>
          </a:prstGeom>
          <a:noFill/>
        </p:spPr>
        <p:txBody>
          <a:bodyPr wrap="square" lIns="0" tIns="0" rIns="0" bIns="0" rtlCol="0">
            <a:noAutofit/>
          </a:bodyPr>
          <a:lstStyle/>
          <a:p>
            <a:pPr algn="ctr">
              <a:spcAft>
                <a:spcPts val="600"/>
              </a:spcAft>
              <a:buSzPct val="100000"/>
            </a:pPr>
            <a:r>
              <a:rPr lang="en-US" sz="1000" dirty="0">
                <a:latin typeface="+mj-lt"/>
              </a:rPr>
              <a:t>We already have work underway in areas such as employee recognition, induction and onboarding, leadership development, organisational capability analysis and wellbeing through existing initiatives and working groups.</a:t>
            </a:r>
          </a:p>
          <a:p>
            <a:pPr algn="ctr">
              <a:spcAft>
                <a:spcPts val="600"/>
              </a:spcAft>
              <a:buSzPct val="100000"/>
            </a:pPr>
            <a:endParaRPr lang="en-AU" sz="1050" b="1" dirty="0">
              <a:solidFill>
                <a:schemeClr val="tx2"/>
              </a:solidFill>
              <a:latin typeface="+mj-lt"/>
            </a:endParaRPr>
          </a:p>
        </p:txBody>
      </p:sp>
      <p:sp>
        <p:nvSpPr>
          <p:cNvPr id="113" name="Google Shape;1079;gc03bc37692_1_32">
            <a:extLst>
              <a:ext uri="{FF2B5EF4-FFF2-40B4-BE49-F238E27FC236}">
                <a16:creationId xmlns:a16="http://schemas.microsoft.com/office/drawing/2014/main" id="{FFB0A398-DC47-402B-B446-39BA37381A8E}"/>
              </a:ext>
            </a:extLst>
          </p:cNvPr>
          <p:cNvSpPr/>
          <p:nvPr/>
        </p:nvSpPr>
        <p:spPr>
          <a:xfrm>
            <a:off x="8026311" y="1547131"/>
            <a:ext cx="3670388" cy="787333"/>
          </a:xfrm>
          <a:prstGeom prst="rect">
            <a:avLst/>
          </a:prstGeom>
          <a:solidFill>
            <a:schemeClr val="accent1"/>
          </a:solidFill>
          <a:ln>
            <a:noFill/>
          </a:ln>
        </p:spPr>
        <p:txBody>
          <a:bodyPr spcFirstLastPara="1" wrap="square" lIns="36567" tIns="60933" rIns="121900" bIns="60933" anchor="ctr" anchorCtr="0">
            <a:noAutofit/>
          </a:bodyPr>
          <a:lstStyle/>
          <a:p>
            <a:pPr marL="625475" indent="3175">
              <a:buClr>
                <a:srgbClr val="000000"/>
              </a:buClr>
              <a:buSzPts val="1000"/>
            </a:pPr>
            <a:r>
              <a:rPr lang="en-AU" sz="1200" b="1" dirty="0">
                <a:solidFill>
                  <a:schemeClr val="lt1"/>
                </a:solidFill>
                <a:latin typeface="+mj-lt"/>
                <a:ea typeface="Arial"/>
                <a:cs typeface="Arial"/>
                <a:sym typeface="Arial"/>
              </a:rPr>
              <a:t>We show empathy and care in working with participants, providers and the disability sector</a:t>
            </a:r>
          </a:p>
        </p:txBody>
      </p:sp>
      <p:sp>
        <p:nvSpPr>
          <p:cNvPr id="112" name="Google Shape;1079;gc03bc37692_1_32">
            <a:extLst>
              <a:ext uri="{FF2B5EF4-FFF2-40B4-BE49-F238E27FC236}">
                <a16:creationId xmlns:a16="http://schemas.microsoft.com/office/drawing/2014/main" id="{64DDEE93-C7FF-43AD-AC34-14280F01545D}"/>
              </a:ext>
            </a:extLst>
          </p:cNvPr>
          <p:cNvSpPr/>
          <p:nvPr/>
        </p:nvSpPr>
        <p:spPr>
          <a:xfrm>
            <a:off x="4265382" y="1549293"/>
            <a:ext cx="3670388" cy="787333"/>
          </a:xfrm>
          <a:prstGeom prst="rect">
            <a:avLst/>
          </a:prstGeom>
          <a:solidFill>
            <a:schemeClr val="accent1"/>
          </a:solidFill>
          <a:ln>
            <a:noFill/>
          </a:ln>
        </p:spPr>
        <p:txBody>
          <a:bodyPr spcFirstLastPara="1" wrap="square" lIns="36567" tIns="60933" rIns="121900" bIns="60933" anchor="ctr" anchorCtr="0">
            <a:noAutofit/>
          </a:bodyPr>
          <a:lstStyle/>
          <a:p>
            <a:pPr marL="628650">
              <a:buClr>
                <a:srgbClr val="000000"/>
              </a:buClr>
              <a:buSzPts val="1000"/>
            </a:pPr>
            <a:r>
              <a:rPr lang="en-AU" sz="1200" b="1" dirty="0">
                <a:solidFill>
                  <a:schemeClr val="lt1"/>
                </a:solidFill>
                <a:latin typeface="+mj-lt"/>
                <a:ea typeface="Arial"/>
                <a:cs typeface="Arial"/>
                <a:sym typeface="Arial"/>
              </a:rPr>
              <a:t>We bring diverse knowledge, expertise and experience working in disability and related sectors </a:t>
            </a:r>
          </a:p>
        </p:txBody>
      </p:sp>
      <p:sp>
        <p:nvSpPr>
          <p:cNvPr id="111" name="Google Shape;162;p4">
            <a:extLst>
              <a:ext uri="{FF2B5EF4-FFF2-40B4-BE49-F238E27FC236}">
                <a16:creationId xmlns:a16="http://schemas.microsoft.com/office/drawing/2014/main" id="{F296DF83-4D1E-4C9F-9D4E-52DC0014780C}"/>
              </a:ext>
            </a:extLst>
          </p:cNvPr>
          <p:cNvSpPr/>
          <p:nvPr/>
        </p:nvSpPr>
        <p:spPr>
          <a:xfrm>
            <a:off x="8119182" y="1740817"/>
            <a:ext cx="468000" cy="468000"/>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130" name="Freeform 37">
            <a:extLst>
              <a:ext uri="{FF2B5EF4-FFF2-40B4-BE49-F238E27FC236}">
                <a16:creationId xmlns:a16="http://schemas.microsoft.com/office/drawing/2014/main" id="{3AAD0555-FC5D-4F5B-94B4-E69AA8735F64}"/>
              </a:ext>
            </a:extLst>
          </p:cNvPr>
          <p:cNvSpPr>
            <a:spLocks noEditPoints="1"/>
          </p:cNvSpPr>
          <p:nvPr/>
        </p:nvSpPr>
        <p:spPr bwMode="auto">
          <a:xfrm>
            <a:off x="4365964" y="1728521"/>
            <a:ext cx="468000" cy="468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142" name="TextBox 141">
            <a:extLst>
              <a:ext uri="{FF2B5EF4-FFF2-40B4-BE49-F238E27FC236}">
                <a16:creationId xmlns:a16="http://schemas.microsoft.com/office/drawing/2014/main" id="{9DC54781-F7BB-4116-84A6-A075A70ED33A}"/>
              </a:ext>
            </a:extLst>
          </p:cNvPr>
          <p:cNvSpPr txBox="1"/>
          <p:nvPr/>
        </p:nvSpPr>
        <p:spPr>
          <a:xfrm>
            <a:off x="914604" y="6028261"/>
            <a:ext cx="7298720" cy="215444"/>
          </a:xfrm>
          <a:prstGeom prst="rect">
            <a:avLst/>
          </a:prstGeom>
          <a:noFill/>
        </p:spPr>
        <p:txBody>
          <a:bodyPr wrap="square">
            <a:spAutoFit/>
          </a:bodyPr>
          <a:lstStyle/>
          <a:p>
            <a:pPr algn="l"/>
            <a:r>
              <a:rPr lang="en-US" sz="800" dirty="0">
                <a:solidFill>
                  <a:schemeClr val="tx1"/>
                </a:solidFill>
              </a:rPr>
              <a:t>* Regulatory </a:t>
            </a:r>
            <a:r>
              <a:rPr lang="en-US" sz="800" dirty="0" smtClean="0">
                <a:solidFill>
                  <a:schemeClr val="tx1"/>
                </a:solidFill>
              </a:rPr>
              <a:t>Approach </a:t>
            </a:r>
            <a:r>
              <a:rPr lang="en-US" sz="800" dirty="0">
                <a:solidFill>
                  <a:schemeClr val="tx1"/>
                </a:solidFill>
              </a:rPr>
              <a:t>and Operating Model, Data and Digital </a:t>
            </a:r>
            <a:r>
              <a:rPr lang="en-US" sz="800" dirty="0" smtClean="0"/>
              <a:t>Roadmap</a:t>
            </a:r>
            <a:r>
              <a:rPr lang="en-US" sz="800" dirty="0" smtClean="0">
                <a:solidFill>
                  <a:schemeClr val="tx1"/>
                </a:solidFill>
              </a:rPr>
              <a:t> </a:t>
            </a:r>
            <a:r>
              <a:rPr lang="en-US" sz="800" dirty="0">
                <a:solidFill>
                  <a:schemeClr val="tx1"/>
                </a:solidFill>
              </a:rPr>
              <a:t>and Workforce </a:t>
            </a:r>
            <a:r>
              <a:rPr lang="en-US" sz="800" dirty="0" smtClean="0"/>
              <a:t>Plan</a:t>
            </a:r>
            <a:r>
              <a:rPr lang="en-US" sz="800" dirty="0" smtClean="0">
                <a:solidFill>
                  <a:schemeClr val="tx1"/>
                </a:solidFill>
              </a:rPr>
              <a:t> </a:t>
            </a:r>
            <a:endParaRPr lang="en-US" sz="800" dirty="0">
              <a:solidFill>
                <a:schemeClr val="tx1"/>
              </a:solidFill>
            </a:endParaRPr>
          </a:p>
        </p:txBody>
      </p:sp>
      <p:sp>
        <p:nvSpPr>
          <p:cNvPr id="19" name="Rectangle 18">
            <a:extLst>
              <a:ext uri="{FF2B5EF4-FFF2-40B4-BE49-F238E27FC236}">
                <a16:creationId xmlns:a16="http://schemas.microsoft.com/office/drawing/2014/main" id="{85565C0D-798E-486B-84DF-CAA8A367E0EB}"/>
              </a:ext>
            </a:extLst>
          </p:cNvPr>
          <p:cNvSpPr/>
          <p:nvPr/>
        </p:nvSpPr>
        <p:spPr>
          <a:xfrm>
            <a:off x="8072094" y="5185104"/>
            <a:ext cx="750490" cy="68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0" name="Graphic 20" descr="decorative">
            <a:extLst>
              <a:ext uri="{FF2B5EF4-FFF2-40B4-BE49-F238E27FC236}">
                <a16:creationId xmlns:a16="http://schemas.microsoft.com/office/drawing/2014/main" id="{05C5D084-DBB2-43BB-BE48-AE62F3D7F85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107593" y="5221373"/>
            <a:ext cx="618083" cy="597818"/>
          </a:xfrm>
          <a:prstGeom prst="rect">
            <a:avLst/>
          </a:prstGeom>
        </p:spPr>
      </p:pic>
      <p:sp>
        <p:nvSpPr>
          <p:cNvPr id="63" name="Rectangle 62">
            <a:extLst>
              <a:ext uri="{FF2B5EF4-FFF2-40B4-BE49-F238E27FC236}">
                <a16:creationId xmlns:a16="http://schemas.microsoft.com/office/drawing/2014/main" id="{5CB54E0A-3D32-4A01-9EC4-155F0E47C142}"/>
              </a:ext>
            </a:extLst>
          </p:cNvPr>
          <p:cNvSpPr/>
          <p:nvPr/>
        </p:nvSpPr>
        <p:spPr>
          <a:xfrm>
            <a:off x="1085784" y="5172303"/>
            <a:ext cx="750490" cy="68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id="{9BE034C2-0290-4B1C-B587-68B73EB9E1E6}"/>
              </a:ext>
            </a:extLst>
          </p:cNvPr>
          <p:cNvSpPr/>
          <p:nvPr/>
        </p:nvSpPr>
        <p:spPr>
          <a:xfrm>
            <a:off x="4599751" y="5168034"/>
            <a:ext cx="750490" cy="68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5" name="Graphic 22" descr="decorative">
            <a:extLst>
              <a:ext uri="{FF2B5EF4-FFF2-40B4-BE49-F238E27FC236}">
                <a16:creationId xmlns:a16="http://schemas.microsoft.com/office/drawing/2014/main" id="{ED81888A-EFB3-440C-84F1-E0004202B3D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52963" y="5215855"/>
            <a:ext cx="585394" cy="585394"/>
          </a:xfrm>
          <a:prstGeom prst="rect">
            <a:avLst/>
          </a:prstGeom>
        </p:spPr>
      </p:pic>
      <p:pic>
        <p:nvPicPr>
          <p:cNvPr id="59" name="Graphic 58" descr="decorative">
            <a:extLst>
              <a:ext uri="{FF2B5EF4-FFF2-40B4-BE49-F238E27FC236}">
                <a16:creationId xmlns:a16="http://schemas.microsoft.com/office/drawing/2014/main" id="{EEC92F1D-7A32-44C2-BB24-0A45F3760E9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14411" y="5245113"/>
            <a:ext cx="697288" cy="500617"/>
          </a:xfrm>
          <a:prstGeom prst="rect">
            <a:avLst/>
          </a:prstGeom>
        </p:spPr>
      </p:pic>
      <p:sp>
        <p:nvSpPr>
          <p:cNvPr id="120" name="Speech Bubble: Rectangle 119">
            <a:extLst>
              <a:ext uri="{FF2B5EF4-FFF2-40B4-BE49-F238E27FC236}">
                <a16:creationId xmlns:a16="http://schemas.microsoft.com/office/drawing/2014/main" id="{66A72DB5-08E3-4E90-AA3F-B550D0F37BF9}"/>
              </a:ext>
            </a:extLst>
          </p:cNvPr>
          <p:cNvSpPr/>
          <p:nvPr/>
        </p:nvSpPr>
        <p:spPr>
          <a:xfrm>
            <a:off x="9738671" y="4063696"/>
            <a:ext cx="2199938" cy="983712"/>
          </a:xfrm>
          <a:prstGeom prst="wedgeRectCallout">
            <a:avLst>
              <a:gd name="adj1" fmla="val -53171"/>
              <a:gd name="adj2" fmla="val -27491"/>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r>
              <a:rPr lang="en-AU" sz="900" dirty="0">
                <a:solidFill>
                  <a:schemeClr val="bg1"/>
                </a:solidFill>
                <a:highlight>
                  <a:srgbClr val="9DC44D"/>
                </a:highlight>
                <a:latin typeface="+mj-lt"/>
                <a:ea typeface="Helvetica Neue"/>
                <a:cs typeface="Helvetica Neue" panose="020B0604020202020204" charset="0"/>
                <a:sym typeface="Helvetica Neue"/>
              </a:rPr>
              <a:t>Throughout this </a:t>
            </a:r>
            <a:r>
              <a:rPr lang="en-AU" sz="900" dirty="0" smtClean="0">
                <a:solidFill>
                  <a:schemeClr val="bg1"/>
                </a:solidFill>
                <a:highlight>
                  <a:srgbClr val="9DC44D"/>
                </a:highlight>
                <a:latin typeface="+mj-lt"/>
                <a:ea typeface="Helvetica Neue"/>
                <a:cs typeface="Helvetica Neue" panose="020B0604020202020204" charset="0"/>
                <a:sym typeface="Helvetica Neue"/>
              </a:rPr>
              <a:t>Plan </a:t>
            </a:r>
            <a:r>
              <a:rPr lang="en-AU" sz="900" dirty="0">
                <a:solidFill>
                  <a:schemeClr val="bg1"/>
                </a:solidFill>
                <a:highlight>
                  <a:srgbClr val="9DC44D"/>
                </a:highlight>
                <a:latin typeface="+mj-lt"/>
                <a:ea typeface="Helvetica Neue"/>
                <a:cs typeface="Helvetica Neue" panose="020B0604020202020204" charset="0"/>
                <a:sym typeface="Helvetica Neue"/>
              </a:rPr>
              <a:t>you will find references to the workforce strength icons  shown here, linking our work to our people.</a:t>
            </a:r>
            <a:endParaRPr lang="en-AU" sz="9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96" name="Group 95">
            <a:extLst>
              <a:ext uri="{FF2B5EF4-FFF2-40B4-BE49-F238E27FC236}">
                <a16:creationId xmlns:a16="http://schemas.microsoft.com/office/drawing/2014/main" id="{E439B05B-DDFE-441F-B949-4EFE2859BAA7}"/>
              </a:ext>
            </a:extLst>
          </p:cNvPr>
          <p:cNvGrpSpPr/>
          <p:nvPr/>
        </p:nvGrpSpPr>
        <p:grpSpPr>
          <a:xfrm>
            <a:off x="10142013" y="4601450"/>
            <a:ext cx="396000" cy="396000"/>
            <a:chOff x="627146" y="1619763"/>
            <a:chExt cx="396000" cy="396000"/>
          </a:xfrm>
        </p:grpSpPr>
        <p:sp>
          <p:nvSpPr>
            <p:cNvPr id="97" name="Rectangle 96">
              <a:extLst>
                <a:ext uri="{FF2B5EF4-FFF2-40B4-BE49-F238E27FC236}">
                  <a16:creationId xmlns:a16="http://schemas.microsoft.com/office/drawing/2014/main" id="{39C44444-B0FA-4CFC-BED9-02856E4653E4}"/>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Freeform 118">
              <a:extLst>
                <a:ext uri="{FF2B5EF4-FFF2-40B4-BE49-F238E27FC236}">
                  <a16:creationId xmlns:a16="http://schemas.microsoft.com/office/drawing/2014/main" id="{50B4DEFD-588B-4C49-A098-208C490A82DB}"/>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99" name="Freeform 119">
              <a:extLst>
                <a:ext uri="{FF2B5EF4-FFF2-40B4-BE49-F238E27FC236}">
                  <a16:creationId xmlns:a16="http://schemas.microsoft.com/office/drawing/2014/main" id="{6C9580DB-A795-4883-A0DC-81226CA701AD}"/>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0" name="Freeform 120">
              <a:extLst>
                <a:ext uri="{FF2B5EF4-FFF2-40B4-BE49-F238E27FC236}">
                  <a16:creationId xmlns:a16="http://schemas.microsoft.com/office/drawing/2014/main" id="{A6311232-1896-42E5-B581-99D9B804E377}"/>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1" name="Freeform 121">
              <a:extLst>
                <a:ext uri="{FF2B5EF4-FFF2-40B4-BE49-F238E27FC236}">
                  <a16:creationId xmlns:a16="http://schemas.microsoft.com/office/drawing/2014/main" id="{4963C2BA-E824-4EB2-B9DC-DC0CF1D183E2}"/>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2" name="Freeform 122">
              <a:extLst>
                <a:ext uri="{FF2B5EF4-FFF2-40B4-BE49-F238E27FC236}">
                  <a16:creationId xmlns:a16="http://schemas.microsoft.com/office/drawing/2014/main" id="{8B526DE0-7964-4F4F-AE1F-5331917DCA09}"/>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3" name="Freeform 124">
              <a:extLst>
                <a:ext uri="{FF2B5EF4-FFF2-40B4-BE49-F238E27FC236}">
                  <a16:creationId xmlns:a16="http://schemas.microsoft.com/office/drawing/2014/main" id="{99C09ACF-1258-4982-9D80-E56BA88AA4AD}"/>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4" name="Freeform 128">
              <a:extLst>
                <a:ext uri="{FF2B5EF4-FFF2-40B4-BE49-F238E27FC236}">
                  <a16:creationId xmlns:a16="http://schemas.microsoft.com/office/drawing/2014/main" id="{BF9E08A2-3B98-4D4D-937C-16FD0C562625}"/>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5" name="Freeform 129">
              <a:extLst>
                <a:ext uri="{FF2B5EF4-FFF2-40B4-BE49-F238E27FC236}">
                  <a16:creationId xmlns:a16="http://schemas.microsoft.com/office/drawing/2014/main" id="{D2552E6F-3E87-4F72-8181-99146C096A8E}"/>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6" name="Freeform 130">
              <a:extLst>
                <a:ext uri="{FF2B5EF4-FFF2-40B4-BE49-F238E27FC236}">
                  <a16:creationId xmlns:a16="http://schemas.microsoft.com/office/drawing/2014/main" id="{5496E564-AFF6-4F1A-9089-32EE4FC19193}"/>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7" name="Freeform 131">
              <a:extLst>
                <a:ext uri="{FF2B5EF4-FFF2-40B4-BE49-F238E27FC236}">
                  <a16:creationId xmlns:a16="http://schemas.microsoft.com/office/drawing/2014/main" id="{9174FB26-EFBF-4DD5-8363-815ABBE0AEF4}"/>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8" name="Freeform 133">
              <a:extLst>
                <a:ext uri="{FF2B5EF4-FFF2-40B4-BE49-F238E27FC236}">
                  <a16:creationId xmlns:a16="http://schemas.microsoft.com/office/drawing/2014/main" id="{C937072B-4312-41FA-B93C-65B15AFFEE52}"/>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9" name="Freeform 134">
              <a:extLst>
                <a:ext uri="{FF2B5EF4-FFF2-40B4-BE49-F238E27FC236}">
                  <a16:creationId xmlns:a16="http://schemas.microsoft.com/office/drawing/2014/main" id="{9E4CEE8A-3640-4A05-ACB2-1AC1480D8FFF}"/>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10" name="Freeform 135">
              <a:extLst>
                <a:ext uri="{FF2B5EF4-FFF2-40B4-BE49-F238E27FC236}">
                  <a16:creationId xmlns:a16="http://schemas.microsoft.com/office/drawing/2014/main" id="{E023DB99-54DB-4475-A3AD-A3C31D155250}"/>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114" name="Google Shape;162;p4">
            <a:extLst>
              <a:ext uri="{FF2B5EF4-FFF2-40B4-BE49-F238E27FC236}">
                <a16:creationId xmlns:a16="http://schemas.microsoft.com/office/drawing/2014/main" id="{BFA9D991-CBED-400E-B299-FFA6E0B41941}"/>
              </a:ext>
            </a:extLst>
          </p:cNvPr>
          <p:cNvSpPr/>
          <p:nvPr/>
        </p:nvSpPr>
        <p:spPr>
          <a:xfrm>
            <a:off x="11082601" y="4601450"/>
            <a:ext cx="396000" cy="396000"/>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115" name="Freeform 37">
            <a:extLst>
              <a:ext uri="{FF2B5EF4-FFF2-40B4-BE49-F238E27FC236}">
                <a16:creationId xmlns:a16="http://schemas.microsoft.com/office/drawing/2014/main" id="{7F84F9D5-4206-4C3B-B25C-040BE6FF9DED}"/>
              </a:ext>
            </a:extLst>
          </p:cNvPr>
          <p:cNvSpPr>
            <a:spLocks noEditPoints="1"/>
          </p:cNvSpPr>
          <p:nvPr/>
        </p:nvSpPr>
        <p:spPr bwMode="auto">
          <a:xfrm>
            <a:off x="10612307" y="460145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69" name="TextBox 68">
            <a:extLst>
              <a:ext uri="{FF2B5EF4-FFF2-40B4-BE49-F238E27FC236}">
                <a16:creationId xmlns:a16="http://schemas.microsoft.com/office/drawing/2014/main" id="{BE700528-C767-4553-ADE5-7837EEFC79D2}"/>
              </a:ext>
            </a:extLst>
          </p:cNvPr>
          <p:cNvSpPr txBox="1"/>
          <p:nvPr/>
        </p:nvSpPr>
        <p:spPr>
          <a:xfrm>
            <a:off x="377578" y="3668299"/>
            <a:ext cx="11434924" cy="400110"/>
          </a:xfrm>
          <a:prstGeom prst="rect">
            <a:avLst/>
          </a:prstGeom>
          <a:noFill/>
        </p:spPr>
        <p:txBody>
          <a:bodyPr wrap="square">
            <a:spAutoFit/>
          </a:bodyPr>
          <a:lstStyle/>
          <a:p>
            <a:pPr algn="ctr">
              <a:spcBef>
                <a:spcPts val="500"/>
              </a:spcBef>
            </a:pPr>
            <a:r>
              <a:rPr lang="en-US" sz="1000" b="0" dirty="0">
                <a:solidFill>
                  <a:schemeClr val="bg1"/>
                </a:solidFill>
                <a:highlight>
                  <a:srgbClr val="9DC44D"/>
                </a:highlight>
              </a:rPr>
              <a:t>In discussions with staff and leaders it </a:t>
            </a:r>
            <a:r>
              <a:rPr lang="en-US" sz="1000" b="0" dirty="0" smtClean="0">
                <a:solidFill>
                  <a:schemeClr val="bg1"/>
                </a:solidFill>
                <a:highlight>
                  <a:srgbClr val="9DC44D"/>
                </a:highlight>
              </a:rPr>
              <a:t>was apparent </a:t>
            </a:r>
            <a:r>
              <a:rPr lang="en-US" sz="1000" b="0" dirty="0">
                <a:solidFill>
                  <a:schemeClr val="bg1"/>
                </a:solidFill>
                <a:highlight>
                  <a:srgbClr val="9DC44D"/>
                </a:highlight>
              </a:rPr>
              <a:t>that </a:t>
            </a:r>
            <a:r>
              <a:rPr lang="en-US" sz="1000" b="0" dirty="0" smtClean="0">
                <a:solidFill>
                  <a:schemeClr val="bg1"/>
                </a:solidFill>
                <a:highlight>
                  <a:srgbClr val="9DC44D"/>
                </a:highlight>
              </a:rPr>
              <a:t>a </a:t>
            </a:r>
            <a:r>
              <a:rPr lang="en-US" sz="1000" b="0" dirty="0">
                <a:solidFill>
                  <a:schemeClr val="bg1"/>
                </a:solidFill>
                <a:highlight>
                  <a:srgbClr val="9DC44D"/>
                </a:highlight>
              </a:rPr>
              <a:t>fulfilling </a:t>
            </a:r>
            <a:r>
              <a:rPr lang="en-US" sz="1000" b="1" dirty="0">
                <a:solidFill>
                  <a:schemeClr val="bg1"/>
                </a:solidFill>
                <a:highlight>
                  <a:srgbClr val="9DC44D"/>
                </a:highlight>
              </a:rPr>
              <a:t>career</a:t>
            </a:r>
            <a:r>
              <a:rPr lang="en-US" sz="1000" b="0" dirty="0">
                <a:solidFill>
                  <a:schemeClr val="bg1"/>
                </a:solidFill>
                <a:highlight>
                  <a:srgbClr val="9DC44D"/>
                </a:highlight>
              </a:rPr>
              <a:t>, </a:t>
            </a:r>
            <a:r>
              <a:rPr lang="en-US" sz="1000" b="0" dirty="0" smtClean="0">
                <a:solidFill>
                  <a:schemeClr val="bg1"/>
                </a:solidFill>
                <a:highlight>
                  <a:srgbClr val="9DC44D"/>
                </a:highlight>
              </a:rPr>
              <a:t>feeling </a:t>
            </a:r>
            <a:r>
              <a:rPr lang="en-US" sz="1000" b="0" dirty="0">
                <a:solidFill>
                  <a:schemeClr val="bg1"/>
                </a:solidFill>
                <a:highlight>
                  <a:srgbClr val="9DC44D"/>
                </a:highlight>
              </a:rPr>
              <a:t>connected to </a:t>
            </a:r>
            <a:r>
              <a:rPr lang="en-US" sz="1000" b="1" dirty="0">
                <a:solidFill>
                  <a:schemeClr val="bg1"/>
                </a:solidFill>
                <a:highlight>
                  <a:srgbClr val="9DC44D"/>
                </a:highlight>
              </a:rPr>
              <a:t>community</a:t>
            </a:r>
            <a:r>
              <a:rPr lang="en-US" sz="1000" dirty="0">
                <a:solidFill>
                  <a:schemeClr val="bg1"/>
                </a:solidFill>
                <a:highlight>
                  <a:srgbClr val="9DC44D"/>
                </a:highlight>
              </a:rPr>
              <a:t> </a:t>
            </a:r>
            <a:r>
              <a:rPr lang="en-US" sz="1000" b="0" dirty="0">
                <a:solidFill>
                  <a:schemeClr val="bg1"/>
                </a:solidFill>
                <a:highlight>
                  <a:srgbClr val="9DC44D"/>
                </a:highlight>
              </a:rPr>
              <a:t>and a </a:t>
            </a:r>
            <a:r>
              <a:rPr lang="en-US" sz="1000" b="0" dirty="0" smtClean="0">
                <a:solidFill>
                  <a:schemeClr val="bg1"/>
                </a:solidFill>
                <a:highlight>
                  <a:srgbClr val="9DC44D"/>
                </a:highlight>
              </a:rPr>
              <a:t>having a sense </a:t>
            </a:r>
            <a:r>
              <a:rPr lang="en-US" sz="1000" b="0" dirty="0">
                <a:solidFill>
                  <a:schemeClr val="bg1"/>
                </a:solidFill>
                <a:highlight>
                  <a:srgbClr val="9DC44D"/>
                </a:highlight>
              </a:rPr>
              <a:t>of pride and meaningful impact toward a </a:t>
            </a:r>
            <a:r>
              <a:rPr lang="en-US" sz="1000" b="1" dirty="0">
                <a:solidFill>
                  <a:schemeClr val="bg1"/>
                </a:solidFill>
                <a:highlight>
                  <a:srgbClr val="9DC44D"/>
                </a:highlight>
              </a:rPr>
              <a:t>cause</a:t>
            </a:r>
            <a:r>
              <a:rPr lang="en-US" sz="1000" b="0" dirty="0">
                <a:solidFill>
                  <a:schemeClr val="bg1"/>
                </a:solidFill>
                <a:highlight>
                  <a:srgbClr val="9DC44D"/>
                </a:highlight>
              </a:rPr>
              <a:t> are clear motivators for the workforce. Together, with our core strengths, these represent a key differentiator and central value proposition for the Commission to continue harnessing and celebrating into the future. </a:t>
            </a:r>
          </a:p>
        </p:txBody>
      </p:sp>
      <p:grpSp>
        <p:nvGrpSpPr>
          <p:cNvPr id="4" name="Group 3">
            <a:extLst>
              <a:ext uri="{FF2B5EF4-FFF2-40B4-BE49-F238E27FC236}">
                <a16:creationId xmlns:a16="http://schemas.microsoft.com/office/drawing/2014/main" id="{BA85ED35-83A3-4F2E-AC9A-83339D6AAC5E}"/>
              </a:ext>
            </a:extLst>
          </p:cNvPr>
          <p:cNvGrpSpPr/>
          <p:nvPr/>
        </p:nvGrpSpPr>
        <p:grpSpPr>
          <a:xfrm>
            <a:off x="627146" y="1706388"/>
            <a:ext cx="468000" cy="468000"/>
            <a:chOff x="627146" y="1619763"/>
            <a:chExt cx="396000" cy="396000"/>
          </a:xfrm>
        </p:grpSpPr>
        <p:sp>
          <p:nvSpPr>
            <p:cNvPr id="3" name="Rectangle 2">
              <a:extLst>
                <a:ext uri="{FF2B5EF4-FFF2-40B4-BE49-F238E27FC236}">
                  <a16:creationId xmlns:a16="http://schemas.microsoft.com/office/drawing/2014/main" id="{1459257E-3C70-4D7B-BF62-302BEC382FD7}"/>
                </a:ext>
              </a:extLst>
            </p:cNvPr>
            <p:cNvSpPr/>
            <p:nvPr/>
          </p:nvSpPr>
          <p:spPr>
            <a:xfrm>
              <a:off x="627146" y="1619763"/>
              <a:ext cx="396000" cy="396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Freeform 118">
              <a:extLst>
                <a:ext uri="{FF2B5EF4-FFF2-40B4-BE49-F238E27FC236}">
                  <a16:creationId xmlns:a16="http://schemas.microsoft.com/office/drawing/2014/main" id="{08B2D416-7AA1-4D20-BF7B-9A695281A392}"/>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9" name="Freeform 119">
              <a:extLst>
                <a:ext uri="{FF2B5EF4-FFF2-40B4-BE49-F238E27FC236}">
                  <a16:creationId xmlns:a16="http://schemas.microsoft.com/office/drawing/2014/main" id="{9F0EE762-AD22-4C64-A7FF-85C7D2DE2AC3}"/>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0" name="Freeform 120">
              <a:extLst>
                <a:ext uri="{FF2B5EF4-FFF2-40B4-BE49-F238E27FC236}">
                  <a16:creationId xmlns:a16="http://schemas.microsoft.com/office/drawing/2014/main" id="{2ECF20DE-9BBF-4ECD-841C-7217449CCCCA}"/>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1" name="Freeform 121">
              <a:extLst>
                <a:ext uri="{FF2B5EF4-FFF2-40B4-BE49-F238E27FC236}">
                  <a16:creationId xmlns:a16="http://schemas.microsoft.com/office/drawing/2014/main" id="{0843F229-5CCB-43AE-98D4-2F1B36147C8F}"/>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2" name="Freeform 122">
              <a:extLst>
                <a:ext uri="{FF2B5EF4-FFF2-40B4-BE49-F238E27FC236}">
                  <a16:creationId xmlns:a16="http://schemas.microsoft.com/office/drawing/2014/main" id="{C42475BD-C393-4437-8BBC-3EEDAC7B5FEC}"/>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3" name="Freeform 124">
              <a:extLst>
                <a:ext uri="{FF2B5EF4-FFF2-40B4-BE49-F238E27FC236}">
                  <a16:creationId xmlns:a16="http://schemas.microsoft.com/office/drawing/2014/main" id="{C5F492C3-C177-4279-BC98-C757E5471C8A}"/>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4" name="Freeform 128">
              <a:extLst>
                <a:ext uri="{FF2B5EF4-FFF2-40B4-BE49-F238E27FC236}">
                  <a16:creationId xmlns:a16="http://schemas.microsoft.com/office/drawing/2014/main" id="{E0FD72A2-5E5A-43F3-BAB7-2E1CCC3BEA4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5" name="Freeform 129">
              <a:extLst>
                <a:ext uri="{FF2B5EF4-FFF2-40B4-BE49-F238E27FC236}">
                  <a16:creationId xmlns:a16="http://schemas.microsoft.com/office/drawing/2014/main" id="{1BD37B30-FC21-4A36-B43B-3A314BFC43FF}"/>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6" name="Freeform 130">
              <a:extLst>
                <a:ext uri="{FF2B5EF4-FFF2-40B4-BE49-F238E27FC236}">
                  <a16:creationId xmlns:a16="http://schemas.microsoft.com/office/drawing/2014/main" id="{5495800A-5C20-4ED6-B2FB-E64008E7F363}"/>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7" name="Freeform 131">
              <a:extLst>
                <a:ext uri="{FF2B5EF4-FFF2-40B4-BE49-F238E27FC236}">
                  <a16:creationId xmlns:a16="http://schemas.microsoft.com/office/drawing/2014/main" id="{15B67216-661D-432A-8F8B-EF25F1CA8A45}"/>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9" name="Freeform 133">
              <a:extLst>
                <a:ext uri="{FF2B5EF4-FFF2-40B4-BE49-F238E27FC236}">
                  <a16:creationId xmlns:a16="http://schemas.microsoft.com/office/drawing/2014/main" id="{B7027D59-6E0D-49E6-A085-2298ACB266B3}"/>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90" name="Freeform 134">
              <a:extLst>
                <a:ext uri="{FF2B5EF4-FFF2-40B4-BE49-F238E27FC236}">
                  <a16:creationId xmlns:a16="http://schemas.microsoft.com/office/drawing/2014/main" id="{CFB541A1-73B4-4940-BFE9-6540452ED91B}"/>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91" name="Freeform 135">
              <a:extLst>
                <a:ext uri="{FF2B5EF4-FFF2-40B4-BE49-F238E27FC236}">
                  <a16:creationId xmlns:a16="http://schemas.microsoft.com/office/drawing/2014/main" id="{656D7A27-D3CC-4B58-8261-6B28313513B9}"/>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Tree>
    <p:extLst>
      <p:ext uri="{BB962C8B-B14F-4D97-AF65-F5344CB8AC3E}">
        <p14:creationId xmlns:p14="http://schemas.microsoft.com/office/powerpoint/2010/main" val="223980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noAutofit/>
          </a:bodyPr>
          <a:lstStyle/>
          <a:p>
            <a:pPr>
              <a:lnSpc>
                <a:spcPct val="100000"/>
              </a:lnSpc>
            </a:pPr>
            <a:r>
              <a:rPr lang="en-AU" dirty="0"/>
              <a:t>3. Current State View </a:t>
            </a:r>
            <a:br>
              <a:rPr lang="en-AU" dirty="0"/>
            </a:br>
            <a:endParaRPr lang="en-AU" dirty="0"/>
          </a:p>
        </p:txBody>
      </p:sp>
      <p:sp>
        <p:nvSpPr>
          <p:cNvPr id="5" name="Slide Number Placeholder 4">
            <a:extLst>
              <a:ext uri="{FF2B5EF4-FFF2-40B4-BE49-F238E27FC236}">
                <a16:creationId xmlns:a16="http://schemas.microsoft.com/office/drawing/2014/main" id="{418092A4-1D1A-86CC-B5DD-88F9E6FAFEAA}"/>
              </a:ext>
            </a:extLst>
          </p:cNvPr>
          <p:cNvSpPr>
            <a:spLocks noGrp="1"/>
          </p:cNvSpPr>
          <p:nvPr>
            <p:ph type="sldNum" sz="quarter" idx="12"/>
          </p:nvPr>
        </p:nvSpPr>
        <p:spPr/>
        <p:txBody>
          <a:bodyPr/>
          <a:lstStyle/>
          <a:p>
            <a:fld id="{C0F55C17-AF72-40D4-ADBD-B5505DEBF9BA}" type="slidenum">
              <a:rPr lang="en-AU" smtClean="0"/>
              <a:pPr/>
              <a:t>11</a:t>
            </a:fld>
            <a:endParaRPr lang="en-US" dirty="0"/>
          </a:p>
        </p:txBody>
      </p:sp>
    </p:spTree>
    <p:extLst>
      <p:ext uri="{BB962C8B-B14F-4D97-AF65-F5344CB8AC3E}">
        <p14:creationId xmlns:p14="http://schemas.microsoft.com/office/powerpoint/2010/main" val="68746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575;p424">
            <a:extLst>
              <a:ext uri="{FF2B5EF4-FFF2-40B4-BE49-F238E27FC236}">
                <a16:creationId xmlns:a16="http://schemas.microsoft.com/office/drawing/2014/main" id="{2B821862-7EDB-4D19-9CAF-F0E31032EC40}"/>
              </a:ext>
            </a:extLst>
          </p:cNvPr>
          <p:cNvSpPr/>
          <p:nvPr/>
        </p:nvSpPr>
        <p:spPr>
          <a:xfrm>
            <a:off x="484442" y="1578031"/>
            <a:ext cx="5438034" cy="4775180"/>
          </a:xfrm>
          <a:prstGeom prst="rect">
            <a:avLst/>
          </a:prstGeom>
          <a:noFill/>
          <a:ln>
            <a:noFill/>
          </a:ln>
        </p:spPr>
        <p:txBody>
          <a:bodyPr spcFirstLastPara="1" wrap="square" lIns="120000" tIns="96000" rIns="48000" bIns="121900" anchor="t" anchorCtr="0">
            <a:noAutofit/>
          </a:bodyPr>
          <a:lstStyle/>
          <a:p>
            <a:pPr>
              <a:spcBef>
                <a:spcPts val="300"/>
              </a:spcBef>
              <a:buClr>
                <a:srgbClr val="000000"/>
              </a:buClr>
              <a:defRPr/>
            </a:pPr>
            <a:endParaRPr lang="en-US" sz="1000" kern="0" dirty="0">
              <a:solidFill>
                <a:srgbClr val="000000"/>
              </a:solidFill>
              <a:highlight>
                <a:srgbClr val="FFFF00"/>
              </a:highlight>
              <a:cs typeface="Helvetica Neue"/>
              <a:sym typeface="Helvetica Neue"/>
            </a:endParaRPr>
          </a:p>
          <a:p>
            <a:pPr marL="628650">
              <a:spcBef>
                <a:spcPts val="300"/>
              </a:spcBef>
              <a:buClr>
                <a:srgbClr val="000000"/>
              </a:buClr>
              <a:defRPr/>
            </a:pPr>
            <a:r>
              <a:rPr lang="en-US" sz="1000" kern="0" dirty="0">
                <a:solidFill>
                  <a:srgbClr val="000000"/>
                </a:solidFill>
                <a:ea typeface="Helvetica Neue"/>
                <a:cs typeface="Helvetica Neue"/>
                <a:sym typeface="Helvetica Neue"/>
              </a:rPr>
              <a:t>The </a:t>
            </a:r>
            <a:r>
              <a:rPr lang="en-US" sz="1000" b="1" kern="0" dirty="0">
                <a:solidFill>
                  <a:srgbClr val="000000"/>
                </a:solidFill>
                <a:ea typeface="Helvetica Neue"/>
                <a:cs typeface="Helvetica Neue"/>
                <a:sym typeface="Helvetica Neue"/>
              </a:rPr>
              <a:t>COVID-19 pandemic </a:t>
            </a:r>
            <a:r>
              <a:rPr lang="en-US" sz="1000" kern="0" dirty="0">
                <a:solidFill>
                  <a:srgbClr val="000000"/>
                </a:solidFill>
                <a:ea typeface="Helvetica Neue"/>
                <a:cs typeface="Helvetica Neue"/>
                <a:sym typeface="Helvetica Neue"/>
              </a:rPr>
              <a:t>exacerbated operating challenges across all sectors, with the care and support sector particularly affected. The pandemic has had far reaching impacts in how the Commission manages and interacts with its workforce as well as its partners, providers and participants. The pandemic accelerated change for businesses and workers alike, with new ways of working being adopted and an increase in the use of digital technology, automation and artificial intelligence. As the endemic continues and becomes a more recognisable part of daily life, a new normal is being redefined across society and in the </a:t>
            </a:r>
            <a:r>
              <a:rPr lang="en-US" sz="1000" kern="0" dirty="0">
                <a:solidFill>
                  <a:srgbClr val="000000"/>
                </a:solidFill>
                <a:sym typeface="Helvetica Neue"/>
              </a:rPr>
              <a:t>workplace. Managing the balancing act of the new hybrid work era, ongoing investment in digital technology and capability as well as an increasing focus on the general health and well-being of the workforce continues to be a core focus.</a:t>
            </a:r>
            <a:endParaRPr lang="en-US" sz="1000" kern="0" dirty="0">
              <a:solidFill>
                <a:srgbClr val="000000"/>
              </a:solidFill>
            </a:endParaRPr>
          </a:p>
          <a:p>
            <a:pPr marL="628650">
              <a:spcBef>
                <a:spcPts val="300"/>
              </a:spcBef>
              <a:buClr>
                <a:srgbClr val="000000"/>
              </a:buClr>
              <a:defRPr/>
            </a:pPr>
            <a:endParaRPr lang="en-US" sz="1000" kern="0" dirty="0">
              <a:solidFill>
                <a:srgbClr val="000000"/>
              </a:solidFill>
              <a:highlight>
                <a:srgbClr val="FFFF00"/>
              </a:highlight>
              <a:ea typeface="Helvetica Neue"/>
              <a:cs typeface="Arial"/>
              <a:sym typeface="Helvetica Neue"/>
            </a:endParaRPr>
          </a:p>
          <a:p>
            <a:pPr marL="628650">
              <a:spcBef>
                <a:spcPts val="300"/>
              </a:spcBef>
              <a:buClr>
                <a:srgbClr val="000000"/>
              </a:buClr>
              <a:defRPr/>
            </a:pPr>
            <a:r>
              <a:rPr lang="en-US" sz="1000" kern="0" dirty="0">
                <a:solidFill>
                  <a:srgbClr val="000000"/>
                </a:solidFill>
                <a:ea typeface="Helvetica Neue"/>
                <a:cs typeface="Arial"/>
                <a:sym typeface="Helvetica Neue"/>
              </a:rPr>
              <a:t>The </a:t>
            </a:r>
            <a:r>
              <a:rPr lang="en-US" sz="1000" b="1" kern="0" dirty="0">
                <a:solidFill>
                  <a:srgbClr val="000000"/>
                </a:solidFill>
                <a:ea typeface="Helvetica Neue"/>
                <a:cs typeface="Arial"/>
                <a:sym typeface="Helvetica Neue"/>
              </a:rPr>
              <a:t>level of national awareness and maturity across the disability sector and the NDIS has evolved rapidly in the last five years</a:t>
            </a:r>
            <a:r>
              <a:rPr lang="en-US" sz="1000" kern="0" dirty="0">
                <a:solidFill>
                  <a:srgbClr val="000000"/>
                </a:solidFill>
                <a:ea typeface="Helvetica Neue"/>
                <a:cs typeface="Arial"/>
                <a:sym typeface="Helvetica Neue"/>
              </a:rPr>
              <a:t>. This is alongside the increase in demand for services, </a:t>
            </a:r>
            <a:r>
              <a:rPr lang="en-US" sz="1000" kern="0" dirty="0" smtClean="0">
                <a:solidFill>
                  <a:srgbClr val="000000"/>
                </a:solidFill>
                <a:ea typeface="Helvetica Neue"/>
                <a:cs typeface="Arial"/>
                <a:sym typeface="Helvetica Neue"/>
              </a:rPr>
              <a:t>and changing consumer preferences. </a:t>
            </a:r>
            <a:r>
              <a:rPr lang="en-US" sz="1000" kern="0" dirty="0">
                <a:solidFill>
                  <a:srgbClr val="000000"/>
                </a:solidFill>
                <a:ea typeface="Helvetica Neue"/>
                <a:cs typeface="Arial"/>
                <a:sym typeface="Helvetica Neue"/>
              </a:rPr>
              <a:t>It is estimated that the number of NDIS participants will increase by 84% by 2030</a:t>
            </a:r>
            <a:r>
              <a:rPr lang="en-US" sz="1000" kern="0" dirty="0">
                <a:solidFill>
                  <a:srgbClr val="000000"/>
                </a:solidFill>
                <a:latin typeface="Arial" panose="020B0604020202020204" pitchFamily="34" charset="0"/>
                <a:ea typeface="MS Gothic" panose="020B0609070205080204" pitchFamily="49" charset="-128"/>
                <a:cs typeface="Arial"/>
                <a:sym typeface="Helvetica Neue"/>
              </a:rPr>
              <a:t>¹</a:t>
            </a:r>
            <a:r>
              <a:rPr lang="en-US" sz="1000" kern="0" dirty="0">
                <a:solidFill>
                  <a:srgbClr val="000000"/>
                </a:solidFill>
                <a:ea typeface="Helvetica Neue"/>
                <a:cs typeface="Arial"/>
                <a:sym typeface="Helvetica Neue"/>
              </a:rPr>
              <a:t>. Together these challenges have exacerbated workforce shortages within the disability sector and challenged the way in which the Commission collaborates with participants and providers. </a:t>
            </a:r>
            <a:r>
              <a:rPr lang="en-US" sz="1000" dirty="0"/>
              <a:t>The </a:t>
            </a:r>
            <a:r>
              <a:rPr lang="en-US" sz="1000" b="1" dirty="0"/>
              <a:t>Royal Commission</a:t>
            </a:r>
            <a:r>
              <a:rPr lang="en-US" sz="1000" dirty="0"/>
              <a:t> </a:t>
            </a:r>
            <a:r>
              <a:rPr lang="en-US" sz="1000" dirty="0">
                <a:cs typeface="Arial"/>
              </a:rPr>
              <a:t>into Violence, Abuse, Neglect and Exploitation of People with Disability </a:t>
            </a:r>
            <a:r>
              <a:rPr lang="en-US" sz="1000" dirty="0"/>
              <a:t>has put significant focus on the regulation of quality within the scheme, meaning a workforce strategy is critical to enabling the Commission’s ‘future state’. </a:t>
            </a:r>
          </a:p>
          <a:p>
            <a:pPr marL="628650">
              <a:spcBef>
                <a:spcPts val="1200"/>
              </a:spcBef>
              <a:buClr>
                <a:srgbClr val="000000"/>
              </a:buClr>
              <a:defRPr/>
            </a:pPr>
            <a:r>
              <a:rPr lang="en-US" sz="1000" dirty="0"/>
              <a:t>The </a:t>
            </a:r>
            <a:r>
              <a:rPr lang="en-US" sz="1000" b="1" dirty="0"/>
              <a:t>Future of Work </a:t>
            </a:r>
            <a:r>
              <a:rPr lang="en-US" sz="1000" dirty="0"/>
              <a:t>is changing the way that people want to engage with their employers and how work is conducted is fundamentally being challenged. There has been a shift in employee expectations around ways of working; with working preferences evolving from traditional office based environments to remote and hybrid ways of working becoming the new normal. </a:t>
            </a:r>
            <a:r>
              <a:rPr lang="en-US" sz="1000" dirty="0">
                <a:sym typeface="Arial"/>
              </a:rPr>
              <a:t>Connectivity in and across the physical and digital workplaces </a:t>
            </a:r>
            <a:r>
              <a:rPr lang="en-US" sz="1000" dirty="0" smtClean="0">
                <a:sym typeface="Arial"/>
              </a:rPr>
              <a:t>requires </a:t>
            </a:r>
            <a:r>
              <a:rPr lang="en-US" sz="1000" dirty="0">
                <a:sym typeface="Arial"/>
              </a:rPr>
              <a:t>significant transformation for all organisations to ensure fairness and equality in the workplace. </a:t>
            </a:r>
          </a:p>
          <a:p>
            <a:pPr marL="628650">
              <a:spcBef>
                <a:spcPts val="1200"/>
              </a:spcBef>
              <a:buClr>
                <a:srgbClr val="000000"/>
              </a:buClr>
              <a:defRPr/>
            </a:pPr>
            <a:endParaRPr lang="en-US" sz="1000" dirty="0"/>
          </a:p>
          <a:p>
            <a:pPr marL="628650">
              <a:spcBef>
                <a:spcPts val="1200"/>
              </a:spcBef>
              <a:buClr>
                <a:srgbClr val="000000"/>
              </a:buClr>
              <a:defRPr/>
            </a:pPr>
            <a:endParaRPr lang="en-US" sz="1000" b="1" dirty="0">
              <a:cs typeface="Arial"/>
              <a:sym typeface="Helvetica Neue"/>
            </a:endParaRPr>
          </a:p>
          <a:p>
            <a:pPr>
              <a:spcBef>
                <a:spcPts val="300"/>
              </a:spcBef>
              <a:defRPr/>
            </a:pPr>
            <a:endParaRPr lang="en-US" sz="1000" kern="0" dirty="0">
              <a:solidFill>
                <a:srgbClr val="000000"/>
              </a:solidFill>
            </a:endParaRPr>
          </a:p>
          <a:p>
            <a:pPr>
              <a:spcBef>
                <a:spcPts val="300"/>
              </a:spcBef>
              <a:defRPr/>
            </a:pPr>
            <a:endParaRPr lang="en-US" sz="1000" kern="0" dirty="0">
              <a:solidFill>
                <a:srgbClr val="000000"/>
              </a:solidFill>
              <a:highlight>
                <a:srgbClr val="FFFF00"/>
              </a:highlight>
              <a:ea typeface="Helvetica Neue"/>
              <a:cs typeface="Arial"/>
              <a:sym typeface="Helvetica Neue"/>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120544" cy="992778"/>
          </a:xfrm>
        </p:spPr>
        <p:txBody>
          <a:bodyPr>
            <a:normAutofit/>
          </a:bodyPr>
          <a:lstStyle/>
          <a:p>
            <a:pPr>
              <a:lnSpc>
                <a:spcPct val="100000"/>
              </a:lnSpc>
            </a:pPr>
            <a:r>
              <a:rPr lang="en-US" sz="2400" dirty="0">
                <a:solidFill>
                  <a:schemeClr val="tx2"/>
                </a:solidFill>
              </a:rPr>
              <a:t>The </a:t>
            </a:r>
            <a:r>
              <a:rPr lang="en-US" sz="2400" dirty="0" smtClean="0">
                <a:solidFill>
                  <a:schemeClr val="tx2"/>
                </a:solidFill>
              </a:rPr>
              <a:t>Commission’s </a:t>
            </a:r>
            <a:r>
              <a:rPr lang="en-US" sz="2400" dirty="0">
                <a:solidFill>
                  <a:schemeClr val="tx2"/>
                </a:solidFill>
              </a:rPr>
              <a:t>context is changing which has implications for current and future workforce decisions</a:t>
            </a:r>
            <a:endParaRPr lang="en-AU" sz="2400" dirty="0">
              <a:solidFill>
                <a:schemeClr val="tx2"/>
              </a:solidFill>
            </a:endParaRPr>
          </a:p>
        </p:txBody>
      </p:sp>
      <p:sp>
        <p:nvSpPr>
          <p:cNvPr id="6" name="TextBox 5">
            <a:extLst>
              <a:ext uri="{FF2B5EF4-FFF2-40B4-BE49-F238E27FC236}">
                <a16:creationId xmlns:a16="http://schemas.microsoft.com/office/drawing/2014/main" id="{0ABB230B-C519-4967-99C6-C0B6B6E89B46}"/>
              </a:ext>
            </a:extLst>
          </p:cNvPr>
          <p:cNvSpPr txBox="1"/>
          <p:nvPr/>
        </p:nvSpPr>
        <p:spPr>
          <a:xfrm>
            <a:off x="521640" y="1538571"/>
            <a:ext cx="2840454"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External drivers of change </a:t>
            </a:r>
          </a:p>
        </p:txBody>
      </p:sp>
      <p:sp>
        <p:nvSpPr>
          <p:cNvPr id="14" name="Google Shape;6575;p424">
            <a:extLst>
              <a:ext uri="{FF2B5EF4-FFF2-40B4-BE49-F238E27FC236}">
                <a16:creationId xmlns:a16="http://schemas.microsoft.com/office/drawing/2014/main" id="{9E3093E5-7122-45E7-A839-B40CF16F8202}"/>
              </a:ext>
            </a:extLst>
          </p:cNvPr>
          <p:cNvSpPr/>
          <p:nvPr/>
        </p:nvSpPr>
        <p:spPr>
          <a:xfrm>
            <a:off x="6269525" y="1650234"/>
            <a:ext cx="5386701" cy="4431678"/>
          </a:xfrm>
          <a:prstGeom prst="rect">
            <a:avLst/>
          </a:prstGeom>
          <a:noFill/>
          <a:ln>
            <a:noFill/>
          </a:ln>
        </p:spPr>
        <p:txBody>
          <a:bodyPr spcFirstLastPara="1" wrap="square" lIns="120000" tIns="96000" rIns="48000" bIns="121900" anchor="t" anchorCtr="0">
            <a:noAutofit/>
          </a:bodyPr>
          <a:lstStyle/>
          <a:p>
            <a:pPr marL="714375">
              <a:spcBef>
                <a:spcPts val="1200"/>
              </a:spcBef>
              <a:defRPr/>
            </a:pPr>
            <a:r>
              <a:rPr lang="en-US" sz="1000" b="1" dirty="0">
                <a:cs typeface="Arial"/>
                <a:sym typeface="Helvetica Neue"/>
              </a:rPr>
              <a:t>Labour supply and skills shortages continue </a:t>
            </a:r>
            <a:r>
              <a:rPr lang="en-US" sz="1000" dirty="0" smtClean="0">
                <a:cs typeface="Arial"/>
                <a:sym typeface="Helvetica Neue"/>
              </a:rPr>
              <a:t>in </a:t>
            </a:r>
            <a:r>
              <a:rPr lang="en-US" sz="1000" dirty="0">
                <a:cs typeface="Arial"/>
                <a:sym typeface="Helvetica Neue"/>
              </a:rPr>
              <a:t>a highly competitive, </a:t>
            </a:r>
            <a:r>
              <a:rPr lang="en-US" sz="1000" dirty="0" smtClean="0">
                <a:cs typeface="Arial"/>
                <a:sym typeface="Helvetica Neue"/>
              </a:rPr>
              <a:t>and tight labour </a:t>
            </a:r>
            <a:r>
              <a:rPr lang="en-US" sz="1000" dirty="0">
                <a:cs typeface="Arial"/>
                <a:sym typeface="Helvetica Neue"/>
              </a:rPr>
              <a:t>market. The war for talent and skills remains very real, there are currently 470,000 job vacancies across Australia, and of those 45,000 are vacancies within the public sector</a:t>
            </a:r>
            <a:r>
              <a:rPr lang="en-US" sz="1000" kern="0" dirty="0">
                <a:solidFill>
                  <a:srgbClr val="000000"/>
                </a:solidFill>
                <a:cs typeface="Arial"/>
                <a:sym typeface="Helvetica Neue"/>
              </a:rPr>
              <a:t>²</a:t>
            </a:r>
            <a:r>
              <a:rPr lang="en-US" sz="1000" dirty="0">
                <a:cs typeface="Arial"/>
                <a:sym typeface="Helvetica Neue"/>
              </a:rPr>
              <a:t>. </a:t>
            </a:r>
            <a:r>
              <a:rPr lang="en-US" sz="1000" dirty="0"/>
              <a:t>Organisations that are open to change and view their digital workspace as an extension of the physical workplace, are attracting talent and have better access to labour markets outside of capital cities. </a:t>
            </a:r>
          </a:p>
          <a:p>
            <a:pPr marL="714375">
              <a:spcBef>
                <a:spcPts val="1200"/>
              </a:spcBef>
              <a:defRPr/>
            </a:pPr>
            <a:r>
              <a:rPr lang="en-US" sz="1000" kern="0" dirty="0">
                <a:solidFill>
                  <a:srgbClr val="000000"/>
                </a:solidFill>
                <a:cs typeface="Arial"/>
              </a:rPr>
              <a:t>Australia is experiencing a </a:t>
            </a:r>
            <a:r>
              <a:rPr lang="en-US" sz="1000" b="1" kern="0" dirty="0">
                <a:solidFill>
                  <a:srgbClr val="000000"/>
                </a:solidFill>
                <a:cs typeface="Arial"/>
              </a:rPr>
              <a:t>tight fiscal environment </a:t>
            </a:r>
            <a:r>
              <a:rPr lang="en-US" sz="1000" kern="0" dirty="0">
                <a:solidFill>
                  <a:srgbClr val="000000"/>
                </a:solidFill>
                <a:cs typeface="Arial"/>
              </a:rPr>
              <a:t>with substantial pressure on inflation and interest rates as part of the post pandemic recovery. A focus on budget repair and quality spending </a:t>
            </a:r>
            <a:r>
              <a:rPr lang="en-US" sz="1000" kern="0" dirty="0" smtClean="0">
                <a:solidFill>
                  <a:srgbClr val="000000"/>
                </a:solidFill>
                <a:cs typeface="Arial"/>
              </a:rPr>
              <a:t>is </a:t>
            </a:r>
            <a:r>
              <a:rPr lang="en-US" sz="1000" kern="0" dirty="0">
                <a:solidFill>
                  <a:srgbClr val="000000"/>
                </a:solidFill>
                <a:cs typeface="Arial"/>
              </a:rPr>
              <a:t>expected to continue. </a:t>
            </a:r>
          </a:p>
          <a:p>
            <a:pPr marL="714375">
              <a:spcBef>
                <a:spcPts val="600"/>
              </a:spcBef>
              <a:defRPr/>
            </a:pPr>
            <a:endParaRPr lang="en-US" sz="900" dirty="0">
              <a:sym typeface="Helvetica Neue"/>
            </a:endParaRPr>
          </a:p>
          <a:p>
            <a:pPr marL="714375">
              <a:spcBef>
                <a:spcPts val="300"/>
              </a:spcBef>
              <a:defRPr/>
            </a:pPr>
            <a:r>
              <a:rPr lang="en-US" sz="1000" b="1" kern="0" dirty="0">
                <a:solidFill>
                  <a:srgbClr val="000000"/>
                </a:solidFill>
                <a:ea typeface="Helvetica Neue"/>
                <a:cs typeface="Arial"/>
                <a:sym typeface="Helvetica Neue"/>
              </a:rPr>
              <a:t>New and emerging technologies </a:t>
            </a:r>
            <a:r>
              <a:rPr lang="en-US" sz="1000" kern="0" dirty="0">
                <a:solidFill>
                  <a:srgbClr val="000000"/>
                </a:solidFill>
                <a:ea typeface="Helvetica Neue"/>
                <a:cs typeface="Arial"/>
                <a:sym typeface="Helvetica Neue"/>
              </a:rPr>
              <a:t>are</a:t>
            </a:r>
            <a:r>
              <a:rPr lang="en-US" sz="1000" b="1" kern="0" dirty="0">
                <a:solidFill>
                  <a:srgbClr val="000000"/>
                </a:solidFill>
                <a:ea typeface="Helvetica Neue"/>
                <a:cs typeface="Arial"/>
                <a:sym typeface="Helvetica Neue"/>
              </a:rPr>
              <a:t> </a:t>
            </a:r>
            <a:r>
              <a:rPr lang="en-US" sz="1000" kern="0" dirty="0">
                <a:solidFill>
                  <a:srgbClr val="000000"/>
                </a:solidFill>
                <a:ea typeface="Helvetica Neue"/>
                <a:cs typeface="Arial"/>
                <a:sym typeface="Helvetica Neue"/>
              </a:rPr>
              <a:t>rapidly redefining </a:t>
            </a:r>
            <a:r>
              <a:rPr lang="en-US" sz="1000" kern="0" dirty="0">
                <a:solidFill>
                  <a:srgbClr val="000000"/>
                </a:solidFill>
                <a:cs typeface="Arial"/>
              </a:rPr>
              <a:t>how we interact and collaborate with </a:t>
            </a:r>
            <a:r>
              <a:rPr lang="en-US" sz="1000" kern="0" dirty="0" smtClean="0">
                <a:solidFill>
                  <a:srgbClr val="000000"/>
                </a:solidFill>
                <a:cs typeface="Arial"/>
              </a:rPr>
              <a:t>our stakeholders, the </a:t>
            </a:r>
            <a:r>
              <a:rPr lang="en-US" sz="1000" kern="0" dirty="0">
                <a:solidFill>
                  <a:srgbClr val="000000"/>
                </a:solidFill>
                <a:cs typeface="Arial"/>
              </a:rPr>
              <a:t>workplace and each other. Society is an ever increasing digitally enabled and connected place. </a:t>
            </a:r>
            <a:r>
              <a:rPr lang="en-US" sz="1000" b="1" kern="0" dirty="0">
                <a:solidFill>
                  <a:srgbClr val="000000"/>
                </a:solidFill>
                <a:cs typeface="Arial"/>
                <a:sym typeface="Helvetica Neue"/>
              </a:rPr>
              <a:t>Consumer expectations and preferences are also rapid changing. </a:t>
            </a:r>
            <a:r>
              <a:rPr lang="en-US" sz="1000" kern="0" dirty="0">
                <a:solidFill>
                  <a:srgbClr val="000000"/>
                </a:solidFill>
                <a:cs typeface="Arial"/>
                <a:sym typeface="Helvetica Neue"/>
              </a:rPr>
              <a:t>Personalised, digitally enabled, multi-channel service offerings that can happen anytime-anywhere is also the ‘new norm’. Capability and mindset shifts will be key alongside advancing technology.</a:t>
            </a:r>
            <a:endParaRPr lang="en-US" sz="1000" kern="0" dirty="0">
              <a:solidFill>
                <a:srgbClr val="000000"/>
              </a:solidFill>
              <a:cs typeface="Arial"/>
            </a:endParaRPr>
          </a:p>
          <a:p>
            <a:pPr marL="714375">
              <a:spcBef>
                <a:spcPts val="300"/>
              </a:spcBef>
              <a:defRPr/>
            </a:pPr>
            <a:r>
              <a:rPr lang="en-US" sz="1000" kern="0" dirty="0">
                <a:cs typeface="Arial"/>
              </a:rPr>
              <a:t/>
            </a:r>
            <a:br>
              <a:rPr lang="en-US" sz="1000" kern="0" dirty="0">
                <a:cs typeface="Arial"/>
              </a:rPr>
            </a:br>
            <a:r>
              <a:rPr lang="en-US" sz="1000" b="1" kern="0" dirty="0">
                <a:solidFill>
                  <a:srgbClr val="000000"/>
                </a:solidFill>
                <a:ea typeface="Helvetica Neue"/>
                <a:cs typeface="Arial"/>
                <a:sym typeface="Helvetica Neue"/>
              </a:rPr>
              <a:t>Public trust levels are declining </a:t>
            </a:r>
            <a:r>
              <a:rPr lang="en-US" sz="1000" kern="0" dirty="0" smtClean="0">
                <a:solidFill>
                  <a:srgbClr val="000000"/>
                </a:solidFill>
                <a:ea typeface="Helvetica Neue"/>
                <a:cs typeface="Arial"/>
                <a:sym typeface="Helvetica Neue"/>
              </a:rPr>
              <a:t>and there is an increasing </a:t>
            </a:r>
            <a:r>
              <a:rPr lang="en-US" sz="1000" kern="0" dirty="0">
                <a:solidFill>
                  <a:srgbClr val="000000"/>
                </a:solidFill>
                <a:ea typeface="Helvetica Neue"/>
                <a:cs typeface="Arial"/>
                <a:sym typeface="Helvetica Neue"/>
              </a:rPr>
              <a:t>focus on how to engage with the community in design and delivery of public </a:t>
            </a:r>
            <a:r>
              <a:rPr lang="en-US" sz="1000" kern="0" dirty="0">
                <a:solidFill>
                  <a:srgbClr val="000000"/>
                </a:solidFill>
                <a:cs typeface="Arial"/>
                <a:sym typeface="Helvetica Neue"/>
              </a:rPr>
              <a:t>policy. </a:t>
            </a:r>
            <a:r>
              <a:rPr lang="en-US" sz="1000" kern="0" dirty="0">
                <a:solidFill>
                  <a:srgbClr val="000000"/>
                </a:solidFill>
                <a:cs typeface="Arial"/>
              </a:rPr>
              <a:t>The 2022 Edelman Trust Barometer also reveals sharp declines in trust across all Australian institutions, eroding the record-high levels of public trust recorded in 2021. Only 52% of Australians say they trust government to do the right thing (-9 points year-on-year) and 58% trusting each business (-5 points) and NGOs (-4 points)</a:t>
            </a:r>
            <a:r>
              <a:rPr lang="en-US" sz="1000" kern="0" dirty="0">
                <a:solidFill>
                  <a:srgbClr val="000000"/>
                </a:solidFill>
                <a:cs typeface="Arial"/>
                <a:sym typeface="Helvetica Neue"/>
              </a:rPr>
              <a:t>³.  Rebuilding trust and trustworthy perceptions with community requires designing and delivering the customer </a:t>
            </a:r>
            <a:r>
              <a:rPr lang="en-US" sz="1000" kern="0" dirty="0">
                <a:solidFill>
                  <a:srgbClr val="000000"/>
                </a:solidFill>
                <a:ea typeface="Helvetica Neue"/>
                <a:cs typeface="Arial"/>
                <a:sym typeface="Helvetica Neue"/>
              </a:rPr>
              <a:t>experience with trust in mind. </a:t>
            </a:r>
            <a:r>
              <a:rPr lang="en-US" sz="1000" kern="0" dirty="0" smtClean="0">
                <a:solidFill>
                  <a:srgbClr val="000000"/>
                </a:solidFill>
                <a:cs typeface="Arial"/>
                <a:sym typeface="Helvetica Neue"/>
              </a:rPr>
              <a:t>The </a:t>
            </a:r>
            <a:r>
              <a:rPr lang="en-US" sz="1000" kern="0" dirty="0">
                <a:solidFill>
                  <a:srgbClr val="000000"/>
                </a:solidFill>
                <a:cs typeface="Arial"/>
                <a:sym typeface="Helvetica Neue"/>
              </a:rPr>
              <a:t>review of the NDIS has </a:t>
            </a:r>
            <a:r>
              <a:rPr lang="en-US" sz="1000" kern="0" dirty="0" smtClean="0">
                <a:solidFill>
                  <a:srgbClr val="000000"/>
                </a:solidFill>
                <a:cs typeface="Arial"/>
                <a:sym typeface="Helvetica Neue"/>
              </a:rPr>
              <a:t>been </a:t>
            </a:r>
            <a:r>
              <a:rPr lang="en-US" sz="1000" kern="0" dirty="0">
                <a:solidFill>
                  <a:srgbClr val="000000"/>
                </a:solidFill>
                <a:cs typeface="Arial"/>
                <a:sym typeface="Helvetica Neue"/>
              </a:rPr>
              <a:t>brought forward to restore trust with participants against a backdrop of an announcement that the scheme will cost $8.8 billion more over the next four years than previously forecast. </a:t>
            </a:r>
            <a:endParaRPr lang="en-US" sz="1000" dirty="0"/>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highlight>
                <a:srgbClr val="00FF00"/>
              </a:highlight>
              <a:ea typeface="Helvetica Neue"/>
              <a:cs typeface="Arial"/>
              <a:sym typeface="Helvetica Neue"/>
            </a:endParaRPr>
          </a:p>
          <a:p>
            <a:pPr>
              <a:spcBef>
                <a:spcPts val="300"/>
              </a:spcBef>
              <a:defRPr/>
            </a:pPr>
            <a:endParaRPr lang="en-US" sz="1000" kern="0" dirty="0">
              <a:solidFill>
                <a:srgbClr val="000000"/>
              </a:solidFill>
              <a:highlight>
                <a:srgbClr val="FFFF00"/>
              </a:highlight>
              <a:ea typeface="Helvetica Neue"/>
              <a:cs typeface="Arial"/>
              <a:sym typeface="Helvetica Neue"/>
            </a:endParaRPr>
          </a:p>
        </p:txBody>
      </p:sp>
      <p:sp>
        <p:nvSpPr>
          <p:cNvPr id="20" name="Google Shape;25153;p300">
            <a:extLst>
              <a:ext uri="{FF2B5EF4-FFF2-40B4-BE49-F238E27FC236}">
                <a16:creationId xmlns:a16="http://schemas.microsoft.com/office/drawing/2014/main" id="{3B6A40DC-C030-4917-AC2E-81F6F630CE98}"/>
              </a:ext>
            </a:extLst>
          </p:cNvPr>
          <p:cNvSpPr/>
          <p:nvPr/>
        </p:nvSpPr>
        <p:spPr>
          <a:xfrm>
            <a:off x="503692" y="5197901"/>
            <a:ext cx="571500" cy="537178"/>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47" y="169"/>
                </a:moveTo>
                <a:cubicBezTo>
                  <a:pt x="347" y="137"/>
                  <a:pt x="320" y="111"/>
                  <a:pt x="288" y="111"/>
                </a:cubicBezTo>
                <a:cubicBezTo>
                  <a:pt x="256" y="111"/>
                  <a:pt x="229" y="137"/>
                  <a:pt x="229" y="169"/>
                </a:cubicBezTo>
                <a:cubicBezTo>
                  <a:pt x="229" y="202"/>
                  <a:pt x="256" y="228"/>
                  <a:pt x="288" y="228"/>
                </a:cubicBezTo>
                <a:cubicBezTo>
                  <a:pt x="320" y="228"/>
                  <a:pt x="347" y="202"/>
                  <a:pt x="347" y="169"/>
                </a:cubicBezTo>
                <a:close/>
                <a:moveTo>
                  <a:pt x="288" y="204"/>
                </a:moveTo>
                <a:cubicBezTo>
                  <a:pt x="269" y="204"/>
                  <a:pt x="254" y="188"/>
                  <a:pt x="254" y="169"/>
                </a:cubicBezTo>
                <a:cubicBezTo>
                  <a:pt x="254" y="151"/>
                  <a:pt x="269" y="135"/>
                  <a:pt x="288" y="135"/>
                </a:cubicBezTo>
                <a:cubicBezTo>
                  <a:pt x="307" y="135"/>
                  <a:pt x="322" y="151"/>
                  <a:pt x="322" y="169"/>
                </a:cubicBezTo>
                <a:cubicBezTo>
                  <a:pt x="322" y="188"/>
                  <a:pt x="307" y="204"/>
                  <a:pt x="288" y="204"/>
                </a:cubicBezTo>
                <a:close/>
                <a:moveTo>
                  <a:pt x="288" y="475"/>
                </a:moveTo>
                <a:cubicBezTo>
                  <a:pt x="277" y="455"/>
                  <a:pt x="277" y="455"/>
                  <a:pt x="277" y="455"/>
                </a:cubicBezTo>
                <a:cubicBezTo>
                  <a:pt x="273" y="447"/>
                  <a:pt x="171" y="257"/>
                  <a:pt x="171" y="169"/>
                </a:cubicBezTo>
                <a:cubicBezTo>
                  <a:pt x="171" y="105"/>
                  <a:pt x="224" y="53"/>
                  <a:pt x="288" y="53"/>
                </a:cubicBezTo>
                <a:cubicBezTo>
                  <a:pt x="352" y="53"/>
                  <a:pt x="405" y="105"/>
                  <a:pt x="405" y="169"/>
                </a:cubicBezTo>
                <a:cubicBezTo>
                  <a:pt x="405" y="259"/>
                  <a:pt x="303" y="447"/>
                  <a:pt x="299" y="455"/>
                </a:cubicBezTo>
                <a:lnTo>
                  <a:pt x="288" y="475"/>
                </a:lnTo>
                <a:close/>
                <a:moveTo>
                  <a:pt x="288" y="77"/>
                </a:moveTo>
                <a:cubicBezTo>
                  <a:pt x="237" y="77"/>
                  <a:pt x="196" y="119"/>
                  <a:pt x="196" y="169"/>
                </a:cubicBezTo>
                <a:cubicBezTo>
                  <a:pt x="196" y="235"/>
                  <a:pt x="262" y="370"/>
                  <a:pt x="288" y="422"/>
                </a:cubicBezTo>
                <a:cubicBezTo>
                  <a:pt x="314" y="371"/>
                  <a:pt x="380" y="236"/>
                  <a:pt x="380" y="169"/>
                </a:cubicBezTo>
                <a:cubicBezTo>
                  <a:pt x="380" y="119"/>
                  <a:pt x="339" y="77"/>
                  <a:pt x="288" y="77"/>
                </a:cubicBezTo>
                <a:close/>
                <a:moveTo>
                  <a:pt x="445" y="449"/>
                </a:moveTo>
                <a:cubicBezTo>
                  <a:pt x="445" y="482"/>
                  <a:pt x="391" y="515"/>
                  <a:pt x="288" y="515"/>
                </a:cubicBezTo>
                <a:cubicBezTo>
                  <a:pt x="185" y="515"/>
                  <a:pt x="131" y="482"/>
                  <a:pt x="131" y="449"/>
                </a:cubicBezTo>
                <a:cubicBezTo>
                  <a:pt x="131" y="427"/>
                  <a:pt x="156" y="405"/>
                  <a:pt x="204" y="392"/>
                </a:cubicBezTo>
                <a:cubicBezTo>
                  <a:pt x="208" y="401"/>
                  <a:pt x="212" y="408"/>
                  <a:pt x="215" y="416"/>
                </a:cubicBezTo>
                <a:cubicBezTo>
                  <a:pt x="178" y="424"/>
                  <a:pt x="156" y="438"/>
                  <a:pt x="156" y="449"/>
                </a:cubicBezTo>
                <a:cubicBezTo>
                  <a:pt x="156" y="466"/>
                  <a:pt x="207" y="491"/>
                  <a:pt x="288" y="491"/>
                </a:cubicBezTo>
                <a:cubicBezTo>
                  <a:pt x="369" y="491"/>
                  <a:pt x="420" y="466"/>
                  <a:pt x="420" y="449"/>
                </a:cubicBezTo>
                <a:cubicBezTo>
                  <a:pt x="420" y="438"/>
                  <a:pt x="399" y="424"/>
                  <a:pt x="361" y="416"/>
                </a:cubicBezTo>
                <a:cubicBezTo>
                  <a:pt x="365" y="408"/>
                  <a:pt x="368" y="401"/>
                  <a:pt x="372" y="393"/>
                </a:cubicBezTo>
                <a:cubicBezTo>
                  <a:pt x="420" y="405"/>
                  <a:pt x="445" y="427"/>
                  <a:pt x="445" y="449"/>
                </a:cubicBezTo>
                <a:close/>
              </a:path>
            </a:pathLst>
          </a:custGeom>
          <a:solidFill>
            <a:schemeClr val="tx1"/>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25" name="Freeform 105">
            <a:extLst>
              <a:ext uri="{FF2B5EF4-FFF2-40B4-BE49-F238E27FC236}">
                <a16:creationId xmlns:a16="http://schemas.microsoft.com/office/drawing/2014/main" id="{56F91D3A-6CBC-4335-80B5-3005ECF86B82}"/>
              </a:ext>
            </a:extLst>
          </p:cNvPr>
          <p:cNvSpPr>
            <a:spLocks noChangeAspect="1" noEditPoints="1"/>
          </p:cNvSpPr>
          <p:nvPr/>
        </p:nvSpPr>
        <p:spPr bwMode="auto">
          <a:xfrm>
            <a:off x="521640" y="3693047"/>
            <a:ext cx="543603" cy="545147"/>
          </a:xfrm>
          <a:custGeom>
            <a:avLst/>
            <a:gdLst>
              <a:gd name="T0" fmla="*/ 0 w 704"/>
              <a:gd name="T1" fmla="*/ 706 h 706"/>
              <a:gd name="T2" fmla="*/ 704 w 704"/>
              <a:gd name="T3" fmla="*/ 0 h 706"/>
              <a:gd name="T4" fmla="*/ 675 w 704"/>
              <a:gd name="T5" fmla="*/ 675 h 706"/>
              <a:gd name="T6" fmla="*/ 31 w 704"/>
              <a:gd name="T7" fmla="*/ 29 h 706"/>
              <a:gd name="T8" fmla="*/ 675 w 704"/>
              <a:gd name="T9" fmla="*/ 675 h 706"/>
              <a:gd name="T10" fmla="*/ 94 w 704"/>
              <a:gd name="T11" fmla="*/ 246 h 706"/>
              <a:gd name="T12" fmla="*/ 352 w 704"/>
              <a:gd name="T13" fmla="*/ 67 h 706"/>
              <a:gd name="T14" fmla="*/ 515 w 704"/>
              <a:gd name="T15" fmla="*/ 217 h 706"/>
              <a:gd name="T16" fmla="*/ 352 w 704"/>
              <a:gd name="T17" fmla="*/ 104 h 706"/>
              <a:gd name="T18" fmla="*/ 178 w 704"/>
              <a:gd name="T19" fmla="*/ 300 h 706"/>
              <a:gd name="T20" fmla="*/ 145 w 704"/>
              <a:gd name="T21" fmla="*/ 270 h 706"/>
              <a:gd name="T22" fmla="*/ 242 w 704"/>
              <a:gd name="T23" fmla="*/ 300 h 706"/>
              <a:gd name="T24" fmla="*/ 209 w 704"/>
              <a:gd name="T25" fmla="*/ 499 h 706"/>
              <a:gd name="T26" fmla="*/ 242 w 704"/>
              <a:gd name="T27" fmla="*/ 528 h 706"/>
              <a:gd name="T28" fmla="*/ 145 w 704"/>
              <a:gd name="T29" fmla="*/ 499 h 706"/>
              <a:gd name="T30" fmla="*/ 337 w 704"/>
              <a:gd name="T31" fmla="*/ 499 h 706"/>
              <a:gd name="T32" fmla="*/ 303 w 704"/>
              <a:gd name="T33" fmla="*/ 300 h 706"/>
              <a:gd name="T34" fmla="*/ 401 w 704"/>
              <a:gd name="T35" fmla="*/ 270 h 706"/>
              <a:gd name="T36" fmla="*/ 367 w 704"/>
              <a:gd name="T37" fmla="*/ 300 h 706"/>
              <a:gd name="T38" fmla="*/ 401 w 704"/>
              <a:gd name="T39" fmla="*/ 499 h 706"/>
              <a:gd name="T40" fmla="*/ 303 w 704"/>
              <a:gd name="T41" fmla="*/ 528 h 706"/>
              <a:gd name="T42" fmla="*/ 337 w 704"/>
              <a:gd name="T43" fmla="*/ 499 h 706"/>
              <a:gd name="T44" fmla="*/ 495 w 704"/>
              <a:gd name="T45" fmla="*/ 300 h 706"/>
              <a:gd name="T46" fmla="*/ 461 w 704"/>
              <a:gd name="T47" fmla="*/ 270 h 706"/>
              <a:gd name="T48" fmla="*/ 559 w 704"/>
              <a:gd name="T49" fmla="*/ 300 h 706"/>
              <a:gd name="T50" fmla="*/ 524 w 704"/>
              <a:gd name="T51" fmla="*/ 499 h 706"/>
              <a:gd name="T52" fmla="*/ 559 w 704"/>
              <a:gd name="T53" fmla="*/ 528 h 706"/>
              <a:gd name="T54" fmla="*/ 461 w 704"/>
              <a:gd name="T55" fmla="*/ 499 h 706"/>
              <a:gd name="T56" fmla="*/ 612 w 704"/>
              <a:gd name="T57" fmla="*/ 635 h 706"/>
              <a:gd name="T58" fmla="*/ 92 w 704"/>
              <a:gd name="T59" fmla="*/ 604 h 706"/>
              <a:gd name="T60" fmla="*/ 612 w 704"/>
              <a:gd name="T61" fmla="*/ 635 h 706"/>
              <a:gd name="T62" fmla="*/ 585 w 704"/>
              <a:gd name="T63" fmla="*/ 552 h 706"/>
              <a:gd name="T64" fmla="*/ 119 w 704"/>
              <a:gd name="T65" fmla="*/ 58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706">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endParaRPr lang="ja-JP" altLang="en-US" sz="2250"/>
          </a:p>
        </p:txBody>
      </p:sp>
      <p:grpSp>
        <p:nvGrpSpPr>
          <p:cNvPr id="26" name="Google Shape;755;g12f6fb1d8b0_2_59">
            <a:extLst>
              <a:ext uri="{FF2B5EF4-FFF2-40B4-BE49-F238E27FC236}">
                <a16:creationId xmlns:a16="http://schemas.microsoft.com/office/drawing/2014/main" id="{7F72223D-BE40-46FB-93C9-8F40FF75EC59}"/>
              </a:ext>
            </a:extLst>
          </p:cNvPr>
          <p:cNvGrpSpPr/>
          <p:nvPr/>
        </p:nvGrpSpPr>
        <p:grpSpPr>
          <a:xfrm>
            <a:off x="6464703" y="4902611"/>
            <a:ext cx="359448" cy="357550"/>
            <a:chOff x="5565523" y="2637371"/>
            <a:chExt cx="398873" cy="401892"/>
          </a:xfrm>
          <a:solidFill>
            <a:schemeClr val="tx1"/>
          </a:solidFill>
        </p:grpSpPr>
        <p:sp>
          <p:nvSpPr>
            <p:cNvPr id="27" name="Google Shape;756;g12f6fb1d8b0_2_59">
              <a:extLst>
                <a:ext uri="{FF2B5EF4-FFF2-40B4-BE49-F238E27FC236}">
                  <a16:creationId xmlns:a16="http://schemas.microsoft.com/office/drawing/2014/main" id="{62FA18B9-FE39-4CF2-8794-7B5EF78E7F3D}"/>
                </a:ext>
              </a:extLst>
            </p:cNvPr>
            <p:cNvSpPr/>
            <p:nvPr/>
          </p:nvSpPr>
          <p:spPr>
            <a:xfrm>
              <a:off x="5565523" y="2850609"/>
              <a:ext cx="398873" cy="188654"/>
            </a:xfrm>
            <a:custGeom>
              <a:avLst/>
              <a:gdLst/>
              <a:ahLst/>
              <a:cxnLst/>
              <a:rect l="l" t="t" r="r" b="b"/>
              <a:pathLst>
                <a:path w="398873" h="188654" extrusionOk="0">
                  <a:moveTo>
                    <a:pt x="398417" y="105871"/>
                  </a:moveTo>
                  <a:cubicBezTo>
                    <a:pt x="396663" y="96323"/>
                    <a:pt x="394256" y="86905"/>
                    <a:pt x="391202" y="77693"/>
                  </a:cubicBezTo>
                  <a:lnTo>
                    <a:pt x="390704" y="76511"/>
                  </a:lnTo>
                  <a:lnTo>
                    <a:pt x="389771" y="75640"/>
                  </a:lnTo>
                  <a:cubicBezTo>
                    <a:pt x="384483" y="70788"/>
                    <a:pt x="384359" y="70664"/>
                    <a:pt x="274133" y="81860"/>
                  </a:cubicBezTo>
                  <a:cubicBezTo>
                    <a:pt x="273698" y="70365"/>
                    <a:pt x="264865" y="60947"/>
                    <a:pt x="253419" y="59778"/>
                  </a:cubicBezTo>
                  <a:lnTo>
                    <a:pt x="140519" y="46591"/>
                  </a:lnTo>
                  <a:lnTo>
                    <a:pt x="123040" y="33030"/>
                  </a:lnTo>
                  <a:lnTo>
                    <a:pt x="0" y="0"/>
                  </a:lnTo>
                  <a:lnTo>
                    <a:pt x="0" y="153457"/>
                  </a:lnTo>
                  <a:lnTo>
                    <a:pt x="9891" y="156381"/>
                  </a:lnTo>
                  <a:cubicBezTo>
                    <a:pt x="40993" y="165587"/>
                    <a:pt x="90756" y="180765"/>
                    <a:pt x="104627" y="185555"/>
                  </a:cubicBezTo>
                  <a:cubicBezTo>
                    <a:pt x="109772" y="188161"/>
                    <a:pt x="115581" y="189156"/>
                    <a:pt x="121298" y="188416"/>
                  </a:cubicBezTo>
                  <a:lnTo>
                    <a:pt x="131064" y="188416"/>
                  </a:lnTo>
                  <a:lnTo>
                    <a:pt x="168947" y="187794"/>
                  </a:lnTo>
                  <a:lnTo>
                    <a:pt x="223872" y="186550"/>
                  </a:lnTo>
                  <a:lnTo>
                    <a:pt x="225925" y="186550"/>
                  </a:lnTo>
                  <a:lnTo>
                    <a:pt x="382306" y="134050"/>
                  </a:lnTo>
                  <a:cubicBezTo>
                    <a:pt x="393907" y="129938"/>
                    <a:pt x="400756" y="117957"/>
                    <a:pt x="398417" y="105871"/>
                  </a:cubicBezTo>
                  <a:close/>
                  <a:moveTo>
                    <a:pt x="27556" y="36452"/>
                  </a:moveTo>
                  <a:lnTo>
                    <a:pt x="110537" y="58720"/>
                  </a:lnTo>
                  <a:lnTo>
                    <a:pt x="129758" y="73587"/>
                  </a:lnTo>
                  <a:lnTo>
                    <a:pt x="246515" y="87148"/>
                  </a:lnTo>
                  <a:lnTo>
                    <a:pt x="246515" y="104938"/>
                  </a:lnTo>
                  <a:lnTo>
                    <a:pt x="122107" y="104938"/>
                  </a:lnTo>
                  <a:lnTo>
                    <a:pt x="122107" y="132743"/>
                  </a:lnTo>
                  <a:lnTo>
                    <a:pt x="247137" y="132743"/>
                  </a:lnTo>
                  <a:cubicBezTo>
                    <a:pt x="260274" y="132638"/>
                    <a:pt x="271415" y="123071"/>
                    <a:pt x="273512" y="110101"/>
                  </a:cubicBezTo>
                  <a:cubicBezTo>
                    <a:pt x="306480" y="106742"/>
                    <a:pt x="349027" y="102388"/>
                    <a:pt x="369181" y="100646"/>
                  </a:cubicBezTo>
                  <a:cubicBezTo>
                    <a:pt x="369617" y="102885"/>
                    <a:pt x="370177" y="105498"/>
                    <a:pt x="370798" y="108608"/>
                  </a:cubicBezTo>
                  <a:lnTo>
                    <a:pt x="221135" y="158931"/>
                  </a:lnTo>
                  <a:cubicBezTo>
                    <a:pt x="183813" y="159802"/>
                    <a:pt x="127021" y="161046"/>
                    <a:pt x="116322" y="160860"/>
                  </a:cubicBezTo>
                  <a:cubicBezTo>
                    <a:pt x="106120" y="156381"/>
                    <a:pt x="84473" y="149850"/>
                    <a:pt x="27556" y="13293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8" name="Google Shape;757;g12f6fb1d8b0_2_59">
              <a:extLst>
                <a:ext uri="{FF2B5EF4-FFF2-40B4-BE49-F238E27FC236}">
                  <a16:creationId xmlns:a16="http://schemas.microsoft.com/office/drawing/2014/main" id="{197FF8E6-9A40-441E-BE58-733451912888}"/>
                </a:ext>
              </a:extLst>
            </p:cNvPr>
            <p:cNvSpPr/>
            <p:nvPr/>
          </p:nvSpPr>
          <p:spPr>
            <a:xfrm>
              <a:off x="5675997" y="2637371"/>
              <a:ext cx="119805" cy="119805"/>
            </a:xfrm>
            <a:custGeom>
              <a:avLst/>
              <a:gdLst/>
              <a:ahLst/>
              <a:cxnLst/>
              <a:rect l="l" t="t" r="r" b="b"/>
              <a:pathLst>
                <a:path w="119805" h="119805" extrusionOk="0">
                  <a:moveTo>
                    <a:pt x="59903" y="119805"/>
                  </a:moveTo>
                  <a:cubicBezTo>
                    <a:pt x="92983" y="119805"/>
                    <a:pt x="119805" y="92989"/>
                    <a:pt x="119805" y="59902"/>
                  </a:cubicBezTo>
                  <a:cubicBezTo>
                    <a:pt x="119805" y="26816"/>
                    <a:pt x="92983" y="0"/>
                    <a:pt x="59903" y="0"/>
                  </a:cubicBezTo>
                  <a:cubicBezTo>
                    <a:pt x="26822" y="0"/>
                    <a:pt x="0" y="26816"/>
                    <a:pt x="0" y="59902"/>
                  </a:cubicBezTo>
                  <a:cubicBezTo>
                    <a:pt x="31" y="92970"/>
                    <a:pt x="26835" y="119768"/>
                    <a:pt x="59903" y="119805"/>
                  </a:cubicBezTo>
                  <a:close/>
                  <a:moveTo>
                    <a:pt x="25877" y="59902"/>
                  </a:moveTo>
                  <a:cubicBezTo>
                    <a:pt x="25877" y="41111"/>
                    <a:pt x="41111" y="25877"/>
                    <a:pt x="59903" y="25877"/>
                  </a:cubicBezTo>
                  <a:cubicBezTo>
                    <a:pt x="78694" y="25877"/>
                    <a:pt x="93928" y="41111"/>
                    <a:pt x="93928" y="59902"/>
                  </a:cubicBezTo>
                  <a:cubicBezTo>
                    <a:pt x="93928" y="78694"/>
                    <a:pt x="78694" y="93928"/>
                    <a:pt x="59903" y="93928"/>
                  </a:cubicBezTo>
                  <a:cubicBezTo>
                    <a:pt x="41123" y="93891"/>
                    <a:pt x="25914" y="78682"/>
                    <a:pt x="25877" y="5990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9" name="Google Shape;758;g12f6fb1d8b0_2_59">
              <a:extLst>
                <a:ext uri="{FF2B5EF4-FFF2-40B4-BE49-F238E27FC236}">
                  <a16:creationId xmlns:a16="http://schemas.microsoft.com/office/drawing/2014/main" id="{B6963DF5-0AA8-41EE-8C30-F27D0264A0BE}"/>
                </a:ext>
              </a:extLst>
            </p:cNvPr>
            <p:cNvSpPr/>
            <p:nvPr/>
          </p:nvSpPr>
          <p:spPr>
            <a:xfrm>
              <a:off x="5575040" y="2684272"/>
              <a:ext cx="101019" cy="101019"/>
            </a:xfrm>
            <a:custGeom>
              <a:avLst/>
              <a:gdLst/>
              <a:ahLst/>
              <a:cxnLst/>
              <a:rect l="l" t="t" r="r" b="b"/>
              <a:pathLst>
                <a:path w="101019" h="101019" extrusionOk="0">
                  <a:moveTo>
                    <a:pt x="50572" y="101020"/>
                  </a:moveTo>
                  <a:cubicBezTo>
                    <a:pt x="78470" y="100982"/>
                    <a:pt x="101057" y="78346"/>
                    <a:pt x="101019" y="50448"/>
                  </a:cubicBezTo>
                  <a:cubicBezTo>
                    <a:pt x="100988" y="22549"/>
                    <a:pt x="78346" y="-37"/>
                    <a:pt x="50447" y="0"/>
                  </a:cubicBezTo>
                  <a:cubicBezTo>
                    <a:pt x="22574" y="37"/>
                    <a:pt x="0" y="22636"/>
                    <a:pt x="0" y="50510"/>
                  </a:cubicBezTo>
                  <a:cubicBezTo>
                    <a:pt x="37" y="78415"/>
                    <a:pt x="22667" y="101020"/>
                    <a:pt x="50572" y="101020"/>
                  </a:cubicBezTo>
                  <a:close/>
                  <a:moveTo>
                    <a:pt x="25690" y="50510"/>
                  </a:moveTo>
                  <a:cubicBezTo>
                    <a:pt x="25690" y="36769"/>
                    <a:pt x="36831" y="25628"/>
                    <a:pt x="50572" y="25628"/>
                  </a:cubicBezTo>
                  <a:cubicBezTo>
                    <a:pt x="64313" y="25628"/>
                    <a:pt x="75454" y="36769"/>
                    <a:pt x="75454" y="50510"/>
                  </a:cubicBezTo>
                  <a:cubicBezTo>
                    <a:pt x="75454" y="64251"/>
                    <a:pt x="64313" y="75391"/>
                    <a:pt x="50572" y="75391"/>
                  </a:cubicBezTo>
                  <a:cubicBezTo>
                    <a:pt x="36931" y="75255"/>
                    <a:pt x="25939" y="64157"/>
                    <a:pt x="25939" y="5051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0" name="Google Shape;759;g12f6fb1d8b0_2_59">
              <a:extLst>
                <a:ext uri="{FF2B5EF4-FFF2-40B4-BE49-F238E27FC236}">
                  <a16:creationId xmlns:a16="http://schemas.microsoft.com/office/drawing/2014/main" id="{7A2B5ADF-999C-4B48-BE0F-220C2DEFA5C3}"/>
                </a:ext>
              </a:extLst>
            </p:cNvPr>
            <p:cNvSpPr/>
            <p:nvPr/>
          </p:nvSpPr>
          <p:spPr>
            <a:xfrm>
              <a:off x="5795740" y="2684272"/>
              <a:ext cx="101019" cy="101019"/>
            </a:xfrm>
            <a:custGeom>
              <a:avLst/>
              <a:gdLst/>
              <a:ahLst/>
              <a:cxnLst/>
              <a:rect l="l" t="t" r="r" b="b"/>
              <a:pathLst>
                <a:path w="101019" h="101019" extrusionOk="0">
                  <a:moveTo>
                    <a:pt x="50510" y="101019"/>
                  </a:moveTo>
                  <a:cubicBezTo>
                    <a:pt x="78408" y="101019"/>
                    <a:pt x="101019" y="78408"/>
                    <a:pt x="101019" y="50510"/>
                  </a:cubicBezTo>
                  <a:cubicBezTo>
                    <a:pt x="101019" y="22611"/>
                    <a:pt x="78408" y="0"/>
                    <a:pt x="50510" y="0"/>
                  </a:cubicBezTo>
                  <a:cubicBezTo>
                    <a:pt x="22611" y="0"/>
                    <a:pt x="0" y="22611"/>
                    <a:pt x="0" y="50510"/>
                  </a:cubicBezTo>
                  <a:cubicBezTo>
                    <a:pt x="31" y="78390"/>
                    <a:pt x="22630" y="100982"/>
                    <a:pt x="50510" y="101019"/>
                  </a:cubicBezTo>
                  <a:close/>
                  <a:moveTo>
                    <a:pt x="50510" y="25877"/>
                  </a:moveTo>
                  <a:cubicBezTo>
                    <a:pt x="64250" y="25877"/>
                    <a:pt x="75391" y="37018"/>
                    <a:pt x="75391" y="50759"/>
                  </a:cubicBezTo>
                  <a:cubicBezTo>
                    <a:pt x="75391" y="64499"/>
                    <a:pt x="64250" y="75640"/>
                    <a:pt x="50510" y="75640"/>
                  </a:cubicBezTo>
                  <a:cubicBezTo>
                    <a:pt x="36769" y="75640"/>
                    <a:pt x="25628" y="64499"/>
                    <a:pt x="25628" y="50759"/>
                  </a:cubicBezTo>
                  <a:cubicBezTo>
                    <a:pt x="25628" y="37018"/>
                    <a:pt x="36769" y="25877"/>
                    <a:pt x="50510" y="2587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1" name="Google Shape;760;g12f6fb1d8b0_2_59">
              <a:extLst>
                <a:ext uri="{FF2B5EF4-FFF2-40B4-BE49-F238E27FC236}">
                  <a16:creationId xmlns:a16="http://schemas.microsoft.com/office/drawing/2014/main" id="{571E7BC1-9CAA-4F9D-B9D1-95B0463E3D49}"/>
                </a:ext>
              </a:extLst>
            </p:cNvPr>
            <p:cNvSpPr/>
            <p:nvPr/>
          </p:nvSpPr>
          <p:spPr>
            <a:xfrm>
              <a:off x="5575412" y="2774594"/>
              <a:ext cx="321035" cy="118932"/>
            </a:xfrm>
            <a:custGeom>
              <a:avLst/>
              <a:gdLst/>
              <a:ahLst/>
              <a:cxnLst/>
              <a:rect l="l" t="t" r="r" b="b"/>
              <a:pathLst>
                <a:path w="321035" h="118932" extrusionOk="0">
                  <a:moveTo>
                    <a:pt x="256592" y="21148"/>
                  </a:moveTo>
                  <a:cubicBezTo>
                    <a:pt x="250477" y="21142"/>
                    <a:pt x="244363" y="21552"/>
                    <a:pt x="238304" y="22392"/>
                  </a:cubicBezTo>
                  <a:lnTo>
                    <a:pt x="238304" y="19717"/>
                  </a:lnTo>
                  <a:lnTo>
                    <a:pt x="231337" y="16109"/>
                  </a:lnTo>
                  <a:cubicBezTo>
                    <a:pt x="186569" y="-5152"/>
                    <a:pt x="134653" y="-5376"/>
                    <a:pt x="89698" y="15487"/>
                  </a:cubicBezTo>
                  <a:lnTo>
                    <a:pt x="82545" y="19095"/>
                  </a:lnTo>
                  <a:lnTo>
                    <a:pt x="82545" y="22330"/>
                  </a:lnTo>
                  <a:cubicBezTo>
                    <a:pt x="76542" y="21546"/>
                    <a:pt x="70496" y="21148"/>
                    <a:pt x="64443" y="21148"/>
                  </a:cubicBezTo>
                  <a:cubicBezTo>
                    <a:pt x="44619" y="20800"/>
                    <a:pt x="24987" y="25060"/>
                    <a:pt x="7091" y="33589"/>
                  </a:cubicBezTo>
                  <a:lnTo>
                    <a:pt x="0" y="37197"/>
                  </a:lnTo>
                  <a:lnTo>
                    <a:pt x="0" y="118933"/>
                  </a:lnTo>
                  <a:lnTo>
                    <a:pt x="321035" y="118933"/>
                  </a:lnTo>
                  <a:lnTo>
                    <a:pt x="321035" y="37383"/>
                  </a:lnTo>
                  <a:lnTo>
                    <a:pt x="313882" y="33838"/>
                  </a:lnTo>
                  <a:cubicBezTo>
                    <a:pt x="296035" y="25204"/>
                    <a:pt x="276416" y="20856"/>
                    <a:pt x="256592" y="21148"/>
                  </a:cubicBezTo>
                  <a:close/>
                  <a:moveTo>
                    <a:pt x="25877" y="93242"/>
                  </a:moveTo>
                  <a:lnTo>
                    <a:pt x="25877" y="53743"/>
                  </a:lnTo>
                  <a:cubicBezTo>
                    <a:pt x="44009" y="47205"/>
                    <a:pt x="63510" y="45383"/>
                    <a:pt x="82545" y="48455"/>
                  </a:cubicBezTo>
                  <a:lnTo>
                    <a:pt x="82545" y="93242"/>
                  </a:lnTo>
                  <a:close/>
                  <a:moveTo>
                    <a:pt x="108608" y="93242"/>
                  </a:moveTo>
                  <a:lnTo>
                    <a:pt x="108608" y="35330"/>
                  </a:lnTo>
                  <a:cubicBezTo>
                    <a:pt x="142068" y="22554"/>
                    <a:pt x="179092" y="22728"/>
                    <a:pt x="212427" y="35828"/>
                  </a:cubicBezTo>
                  <a:lnTo>
                    <a:pt x="212427" y="93242"/>
                  </a:lnTo>
                  <a:close/>
                  <a:moveTo>
                    <a:pt x="238304" y="93242"/>
                  </a:moveTo>
                  <a:lnTo>
                    <a:pt x="238304" y="48455"/>
                  </a:lnTo>
                  <a:cubicBezTo>
                    <a:pt x="257401" y="45370"/>
                    <a:pt x="276970" y="47211"/>
                    <a:pt x="295158" y="53805"/>
                  </a:cubicBezTo>
                  <a:lnTo>
                    <a:pt x="295158" y="9324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32" name="Rectangle 31">
            <a:extLst>
              <a:ext uri="{FF2B5EF4-FFF2-40B4-BE49-F238E27FC236}">
                <a16:creationId xmlns:a16="http://schemas.microsoft.com/office/drawing/2014/main" id="{C02B80BE-0635-4FCE-99AB-7227026D51E1}"/>
              </a:ext>
            </a:extLst>
          </p:cNvPr>
          <p:cNvSpPr/>
          <p:nvPr/>
        </p:nvSpPr>
        <p:spPr>
          <a:xfrm>
            <a:off x="6331276" y="4815647"/>
            <a:ext cx="560801" cy="5314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Google Shape;1012;p84">
            <a:extLst>
              <a:ext uri="{FF2B5EF4-FFF2-40B4-BE49-F238E27FC236}">
                <a16:creationId xmlns:a16="http://schemas.microsoft.com/office/drawing/2014/main" id="{6EFAD3F2-6995-4653-9FC4-F865D3231417}"/>
              </a:ext>
            </a:extLst>
          </p:cNvPr>
          <p:cNvPicPr preferRelativeResize="0"/>
          <p:nvPr/>
        </p:nvPicPr>
        <p:blipFill>
          <a:blip r:embed="rId3">
            <a:alphaModFix/>
          </a:blip>
          <a:stretch>
            <a:fillRect/>
          </a:stretch>
        </p:blipFill>
        <p:spPr>
          <a:xfrm>
            <a:off x="521640" y="1917440"/>
            <a:ext cx="543603" cy="547311"/>
          </a:xfrm>
          <a:prstGeom prst="rect">
            <a:avLst/>
          </a:prstGeom>
          <a:noFill/>
          <a:ln>
            <a:noFill/>
          </a:ln>
        </p:spPr>
      </p:pic>
      <p:pic>
        <p:nvPicPr>
          <p:cNvPr id="34" name="Google Shape;855;p84">
            <a:extLst>
              <a:ext uri="{FF2B5EF4-FFF2-40B4-BE49-F238E27FC236}">
                <a16:creationId xmlns:a16="http://schemas.microsoft.com/office/drawing/2014/main" id="{83DE26DE-B968-4850-BB15-42335305E415}"/>
              </a:ext>
            </a:extLst>
          </p:cNvPr>
          <p:cNvPicPr preferRelativeResize="0"/>
          <p:nvPr/>
        </p:nvPicPr>
        <p:blipFill>
          <a:blip r:embed="rId4">
            <a:alphaModFix/>
          </a:blip>
          <a:stretch>
            <a:fillRect/>
          </a:stretch>
        </p:blipFill>
        <p:spPr>
          <a:xfrm>
            <a:off x="6364294" y="1911293"/>
            <a:ext cx="547311" cy="547311"/>
          </a:xfrm>
          <a:prstGeom prst="rect">
            <a:avLst/>
          </a:prstGeom>
          <a:noFill/>
          <a:ln>
            <a:noFill/>
          </a:ln>
        </p:spPr>
      </p:pic>
      <p:sp>
        <p:nvSpPr>
          <p:cNvPr id="37" name="Google Shape;1023;p84">
            <a:extLst>
              <a:ext uri="{FF2B5EF4-FFF2-40B4-BE49-F238E27FC236}">
                <a16:creationId xmlns:a16="http://schemas.microsoft.com/office/drawing/2014/main" id="{7DFD0A91-78E6-4F9E-83B0-AA1D0D64A847}"/>
              </a:ext>
            </a:extLst>
          </p:cNvPr>
          <p:cNvSpPr/>
          <p:nvPr/>
        </p:nvSpPr>
        <p:spPr>
          <a:xfrm>
            <a:off x="6364294" y="2939999"/>
            <a:ext cx="534013" cy="537662"/>
          </a:xfrm>
          <a:custGeom>
            <a:avLst/>
            <a:gdLst/>
            <a:ahLst/>
            <a:cxnLst/>
            <a:rect l="l" t="t" r="r" b="b"/>
            <a:pathLst>
              <a:path w="576" h="576" extrusionOk="0">
                <a:moveTo>
                  <a:pt x="316" y="282"/>
                </a:moveTo>
                <a:cubicBezTo>
                  <a:pt x="321" y="286"/>
                  <a:pt x="326" y="289"/>
                  <a:pt x="333" y="291"/>
                </a:cubicBezTo>
                <a:cubicBezTo>
                  <a:pt x="333" y="246"/>
                  <a:pt x="333" y="246"/>
                  <a:pt x="333" y="246"/>
                </a:cubicBezTo>
                <a:cubicBezTo>
                  <a:pt x="332" y="246"/>
                  <a:pt x="331" y="246"/>
                  <a:pt x="330" y="246"/>
                </a:cubicBezTo>
                <a:cubicBezTo>
                  <a:pt x="329" y="245"/>
                  <a:pt x="327" y="245"/>
                  <a:pt x="326" y="245"/>
                </a:cubicBezTo>
                <a:cubicBezTo>
                  <a:pt x="321" y="243"/>
                  <a:pt x="315" y="242"/>
                  <a:pt x="310" y="240"/>
                </a:cubicBezTo>
                <a:cubicBezTo>
                  <a:pt x="305" y="238"/>
                  <a:pt x="301" y="235"/>
                  <a:pt x="297" y="232"/>
                </a:cubicBezTo>
                <a:cubicBezTo>
                  <a:pt x="293" y="229"/>
                  <a:pt x="289" y="225"/>
                  <a:pt x="287" y="220"/>
                </a:cubicBezTo>
                <a:cubicBezTo>
                  <a:pt x="285" y="215"/>
                  <a:pt x="284" y="210"/>
                  <a:pt x="284" y="203"/>
                </a:cubicBezTo>
                <a:cubicBezTo>
                  <a:pt x="284" y="195"/>
                  <a:pt x="285" y="189"/>
                  <a:pt x="288" y="183"/>
                </a:cubicBezTo>
                <a:cubicBezTo>
                  <a:pt x="290" y="178"/>
                  <a:pt x="294" y="173"/>
                  <a:pt x="299" y="170"/>
                </a:cubicBezTo>
                <a:cubicBezTo>
                  <a:pt x="303" y="166"/>
                  <a:pt x="308" y="163"/>
                  <a:pt x="314" y="161"/>
                </a:cubicBezTo>
                <a:cubicBezTo>
                  <a:pt x="320" y="159"/>
                  <a:pt x="326" y="158"/>
                  <a:pt x="333" y="157"/>
                </a:cubicBezTo>
                <a:cubicBezTo>
                  <a:pt x="333" y="141"/>
                  <a:pt x="333" y="141"/>
                  <a:pt x="333" y="141"/>
                </a:cubicBezTo>
                <a:cubicBezTo>
                  <a:pt x="345" y="141"/>
                  <a:pt x="345" y="141"/>
                  <a:pt x="345" y="141"/>
                </a:cubicBezTo>
                <a:cubicBezTo>
                  <a:pt x="345" y="157"/>
                  <a:pt x="345" y="157"/>
                  <a:pt x="345" y="157"/>
                </a:cubicBezTo>
                <a:cubicBezTo>
                  <a:pt x="351" y="158"/>
                  <a:pt x="357" y="159"/>
                  <a:pt x="363" y="161"/>
                </a:cubicBezTo>
                <a:cubicBezTo>
                  <a:pt x="369" y="163"/>
                  <a:pt x="373" y="166"/>
                  <a:pt x="378" y="170"/>
                </a:cubicBezTo>
                <a:cubicBezTo>
                  <a:pt x="382" y="173"/>
                  <a:pt x="385" y="178"/>
                  <a:pt x="388" y="183"/>
                </a:cubicBezTo>
                <a:cubicBezTo>
                  <a:pt x="391" y="189"/>
                  <a:pt x="392" y="195"/>
                  <a:pt x="393" y="202"/>
                </a:cubicBezTo>
                <a:cubicBezTo>
                  <a:pt x="363" y="202"/>
                  <a:pt x="363" y="202"/>
                  <a:pt x="363" y="202"/>
                </a:cubicBezTo>
                <a:cubicBezTo>
                  <a:pt x="362" y="197"/>
                  <a:pt x="361" y="192"/>
                  <a:pt x="357" y="188"/>
                </a:cubicBezTo>
                <a:cubicBezTo>
                  <a:pt x="354" y="184"/>
                  <a:pt x="350" y="182"/>
                  <a:pt x="345" y="182"/>
                </a:cubicBezTo>
                <a:cubicBezTo>
                  <a:pt x="345" y="219"/>
                  <a:pt x="345" y="219"/>
                  <a:pt x="345" y="219"/>
                </a:cubicBezTo>
                <a:cubicBezTo>
                  <a:pt x="347" y="220"/>
                  <a:pt x="348" y="220"/>
                  <a:pt x="350" y="221"/>
                </a:cubicBezTo>
                <a:cubicBezTo>
                  <a:pt x="352" y="221"/>
                  <a:pt x="354" y="222"/>
                  <a:pt x="356" y="222"/>
                </a:cubicBezTo>
                <a:cubicBezTo>
                  <a:pt x="366" y="225"/>
                  <a:pt x="374" y="228"/>
                  <a:pt x="380" y="233"/>
                </a:cubicBezTo>
                <a:cubicBezTo>
                  <a:pt x="386" y="237"/>
                  <a:pt x="390" y="241"/>
                  <a:pt x="392" y="246"/>
                </a:cubicBezTo>
                <a:cubicBezTo>
                  <a:pt x="395" y="250"/>
                  <a:pt x="397" y="255"/>
                  <a:pt x="397" y="259"/>
                </a:cubicBezTo>
                <a:cubicBezTo>
                  <a:pt x="398" y="264"/>
                  <a:pt x="398" y="268"/>
                  <a:pt x="398" y="271"/>
                </a:cubicBezTo>
                <a:cubicBezTo>
                  <a:pt x="398" y="274"/>
                  <a:pt x="397" y="278"/>
                  <a:pt x="396" y="283"/>
                </a:cubicBezTo>
                <a:cubicBezTo>
                  <a:pt x="394" y="288"/>
                  <a:pt x="391" y="292"/>
                  <a:pt x="387" y="297"/>
                </a:cubicBezTo>
                <a:cubicBezTo>
                  <a:pt x="383" y="301"/>
                  <a:pt x="378" y="305"/>
                  <a:pt x="371" y="309"/>
                </a:cubicBezTo>
                <a:cubicBezTo>
                  <a:pt x="364" y="312"/>
                  <a:pt x="356" y="315"/>
                  <a:pt x="345" y="315"/>
                </a:cubicBezTo>
                <a:cubicBezTo>
                  <a:pt x="345" y="333"/>
                  <a:pt x="345" y="333"/>
                  <a:pt x="345" y="333"/>
                </a:cubicBezTo>
                <a:cubicBezTo>
                  <a:pt x="333" y="333"/>
                  <a:pt x="333" y="333"/>
                  <a:pt x="333" y="333"/>
                </a:cubicBezTo>
                <a:cubicBezTo>
                  <a:pt x="333" y="315"/>
                  <a:pt x="333" y="315"/>
                  <a:pt x="333" y="315"/>
                </a:cubicBezTo>
                <a:cubicBezTo>
                  <a:pt x="317" y="314"/>
                  <a:pt x="304" y="309"/>
                  <a:pt x="296" y="301"/>
                </a:cubicBezTo>
                <a:cubicBezTo>
                  <a:pt x="287" y="292"/>
                  <a:pt x="282" y="279"/>
                  <a:pt x="280" y="263"/>
                </a:cubicBezTo>
                <a:cubicBezTo>
                  <a:pt x="310" y="263"/>
                  <a:pt x="310" y="263"/>
                  <a:pt x="310" y="263"/>
                </a:cubicBezTo>
                <a:cubicBezTo>
                  <a:pt x="310" y="271"/>
                  <a:pt x="312" y="277"/>
                  <a:pt x="316" y="282"/>
                </a:cubicBezTo>
                <a:close/>
                <a:moveTo>
                  <a:pt x="326" y="183"/>
                </a:moveTo>
                <a:cubicBezTo>
                  <a:pt x="323" y="184"/>
                  <a:pt x="321" y="185"/>
                  <a:pt x="319" y="186"/>
                </a:cubicBezTo>
                <a:cubicBezTo>
                  <a:pt x="318" y="188"/>
                  <a:pt x="316" y="190"/>
                  <a:pt x="315" y="192"/>
                </a:cubicBezTo>
                <a:cubicBezTo>
                  <a:pt x="314" y="194"/>
                  <a:pt x="314" y="197"/>
                  <a:pt x="314" y="200"/>
                </a:cubicBezTo>
                <a:cubicBezTo>
                  <a:pt x="314" y="204"/>
                  <a:pt x="315" y="208"/>
                  <a:pt x="318" y="210"/>
                </a:cubicBezTo>
                <a:cubicBezTo>
                  <a:pt x="321" y="213"/>
                  <a:pt x="326" y="215"/>
                  <a:pt x="333" y="216"/>
                </a:cubicBezTo>
                <a:cubicBezTo>
                  <a:pt x="333" y="182"/>
                  <a:pt x="333" y="182"/>
                  <a:pt x="333" y="182"/>
                </a:cubicBezTo>
                <a:cubicBezTo>
                  <a:pt x="330" y="182"/>
                  <a:pt x="328" y="182"/>
                  <a:pt x="326" y="183"/>
                </a:cubicBezTo>
                <a:close/>
                <a:moveTo>
                  <a:pt x="353" y="289"/>
                </a:moveTo>
                <a:cubicBezTo>
                  <a:pt x="356" y="288"/>
                  <a:pt x="358" y="287"/>
                  <a:pt x="360" y="285"/>
                </a:cubicBezTo>
                <a:cubicBezTo>
                  <a:pt x="363" y="283"/>
                  <a:pt x="364" y="281"/>
                  <a:pt x="366" y="279"/>
                </a:cubicBezTo>
                <a:cubicBezTo>
                  <a:pt x="367" y="276"/>
                  <a:pt x="368" y="273"/>
                  <a:pt x="368" y="270"/>
                </a:cubicBezTo>
                <a:cubicBezTo>
                  <a:pt x="368" y="264"/>
                  <a:pt x="366" y="260"/>
                  <a:pt x="363" y="258"/>
                </a:cubicBezTo>
                <a:cubicBezTo>
                  <a:pt x="359" y="255"/>
                  <a:pt x="353" y="252"/>
                  <a:pt x="345" y="250"/>
                </a:cubicBezTo>
                <a:cubicBezTo>
                  <a:pt x="345" y="291"/>
                  <a:pt x="345" y="291"/>
                  <a:pt x="345" y="291"/>
                </a:cubicBezTo>
                <a:cubicBezTo>
                  <a:pt x="348" y="290"/>
                  <a:pt x="350" y="290"/>
                  <a:pt x="353" y="289"/>
                </a:cubicBezTo>
                <a:close/>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79" y="514"/>
                </a:moveTo>
                <a:cubicBezTo>
                  <a:pt x="221" y="372"/>
                  <a:pt x="221" y="372"/>
                  <a:pt x="221" y="372"/>
                </a:cubicBezTo>
                <a:cubicBezTo>
                  <a:pt x="254" y="401"/>
                  <a:pt x="295" y="416"/>
                  <a:pt x="339" y="416"/>
                </a:cubicBezTo>
                <a:cubicBezTo>
                  <a:pt x="387" y="416"/>
                  <a:pt x="432" y="398"/>
                  <a:pt x="466" y="364"/>
                </a:cubicBezTo>
                <a:cubicBezTo>
                  <a:pt x="500" y="330"/>
                  <a:pt x="518" y="285"/>
                  <a:pt x="518" y="237"/>
                </a:cubicBezTo>
                <a:cubicBezTo>
                  <a:pt x="518" y="189"/>
                  <a:pt x="500" y="144"/>
                  <a:pt x="466" y="110"/>
                </a:cubicBezTo>
                <a:cubicBezTo>
                  <a:pt x="432" y="76"/>
                  <a:pt x="387" y="58"/>
                  <a:pt x="339" y="58"/>
                </a:cubicBezTo>
                <a:cubicBezTo>
                  <a:pt x="291" y="58"/>
                  <a:pt x="246" y="76"/>
                  <a:pt x="212" y="110"/>
                </a:cubicBezTo>
                <a:cubicBezTo>
                  <a:pt x="178" y="144"/>
                  <a:pt x="160" y="189"/>
                  <a:pt x="160" y="237"/>
                </a:cubicBezTo>
                <a:cubicBezTo>
                  <a:pt x="160" y="281"/>
                  <a:pt x="175" y="322"/>
                  <a:pt x="204" y="355"/>
                </a:cubicBezTo>
                <a:cubicBezTo>
                  <a:pt x="62" y="497"/>
                  <a:pt x="62" y="497"/>
                  <a:pt x="62" y="497"/>
                </a:cubicBezTo>
                <a:lnTo>
                  <a:pt x="79" y="514"/>
                </a:lnTo>
                <a:close/>
                <a:moveTo>
                  <a:pt x="230" y="128"/>
                </a:moveTo>
                <a:cubicBezTo>
                  <a:pt x="259" y="99"/>
                  <a:pt x="298" y="82"/>
                  <a:pt x="339" y="82"/>
                </a:cubicBezTo>
                <a:cubicBezTo>
                  <a:pt x="380" y="82"/>
                  <a:pt x="419" y="99"/>
                  <a:pt x="448" y="128"/>
                </a:cubicBezTo>
                <a:cubicBezTo>
                  <a:pt x="478" y="157"/>
                  <a:pt x="494" y="196"/>
                  <a:pt x="494" y="237"/>
                </a:cubicBezTo>
                <a:cubicBezTo>
                  <a:pt x="494" y="278"/>
                  <a:pt x="478" y="317"/>
                  <a:pt x="448" y="346"/>
                </a:cubicBezTo>
                <a:cubicBezTo>
                  <a:pt x="419" y="376"/>
                  <a:pt x="380" y="392"/>
                  <a:pt x="339" y="392"/>
                </a:cubicBezTo>
                <a:cubicBezTo>
                  <a:pt x="298" y="392"/>
                  <a:pt x="259" y="376"/>
                  <a:pt x="230" y="346"/>
                </a:cubicBezTo>
                <a:cubicBezTo>
                  <a:pt x="200" y="317"/>
                  <a:pt x="184" y="278"/>
                  <a:pt x="184" y="237"/>
                </a:cubicBezTo>
                <a:cubicBezTo>
                  <a:pt x="184" y="196"/>
                  <a:pt x="200" y="157"/>
                  <a:pt x="230" y="128"/>
                </a:cubicBezTo>
                <a:close/>
              </a:path>
            </a:pathLst>
          </a:custGeom>
          <a:solidFill>
            <a:srgbClr val="000000"/>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rgbClr val="D04A02"/>
              </a:solidFill>
              <a:latin typeface="Arial"/>
              <a:ea typeface="Arial"/>
              <a:cs typeface="Arial"/>
              <a:sym typeface="Arial"/>
            </a:endParaRPr>
          </a:p>
        </p:txBody>
      </p:sp>
      <p:sp>
        <p:nvSpPr>
          <p:cNvPr id="42" name="Google Shape;72;p1">
            <a:extLst>
              <a:ext uri="{FF2B5EF4-FFF2-40B4-BE49-F238E27FC236}">
                <a16:creationId xmlns:a16="http://schemas.microsoft.com/office/drawing/2014/main" id="{133C35FC-1E81-4EAE-BD89-2A6D19EA501D}"/>
              </a:ext>
            </a:extLst>
          </p:cNvPr>
          <p:cNvSpPr/>
          <p:nvPr/>
        </p:nvSpPr>
        <p:spPr>
          <a:xfrm>
            <a:off x="6343649" y="3722948"/>
            <a:ext cx="547311" cy="54731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25" y="335"/>
                </a:moveTo>
                <a:cubicBezTo>
                  <a:pt x="519" y="312"/>
                  <a:pt x="499" y="294"/>
                  <a:pt x="473" y="294"/>
                </a:cubicBezTo>
                <a:cubicBezTo>
                  <a:pt x="458" y="294"/>
                  <a:pt x="445" y="301"/>
                  <a:pt x="435" y="311"/>
                </a:cubicBezTo>
                <a:cubicBezTo>
                  <a:pt x="404" y="297"/>
                  <a:pt x="404" y="297"/>
                  <a:pt x="404" y="297"/>
                </a:cubicBezTo>
                <a:cubicBezTo>
                  <a:pt x="405" y="294"/>
                  <a:pt x="405" y="291"/>
                  <a:pt x="405" y="288"/>
                </a:cubicBezTo>
                <a:cubicBezTo>
                  <a:pt x="405" y="285"/>
                  <a:pt x="405" y="282"/>
                  <a:pt x="404" y="279"/>
                </a:cubicBezTo>
                <a:cubicBezTo>
                  <a:pt x="433" y="266"/>
                  <a:pt x="433" y="266"/>
                  <a:pt x="433" y="266"/>
                </a:cubicBezTo>
                <a:cubicBezTo>
                  <a:pt x="443" y="277"/>
                  <a:pt x="457" y="284"/>
                  <a:pt x="473" y="284"/>
                </a:cubicBezTo>
                <a:cubicBezTo>
                  <a:pt x="498" y="284"/>
                  <a:pt x="519" y="267"/>
                  <a:pt x="525" y="243"/>
                </a:cubicBezTo>
                <a:cubicBezTo>
                  <a:pt x="553" y="243"/>
                  <a:pt x="553" y="243"/>
                  <a:pt x="553" y="243"/>
                </a:cubicBezTo>
                <a:cubicBezTo>
                  <a:pt x="553" y="335"/>
                  <a:pt x="553" y="335"/>
                  <a:pt x="553" y="335"/>
                </a:cubicBezTo>
                <a:lnTo>
                  <a:pt x="525" y="335"/>
                </a:lnTo>
                <a:close/>
                <a:moveTo>
                  <a:pt x="51" y="335"/>
                </a:moveTo>
                <a:cubicBezTo>
                  <a:pt x="23" y="335"/>
                  <a:pt x="23" y="335"/>
                  <a:pt x="23" y="335"/>
                </a:cubicBezTo>
                <a:cubicBezTo>
                  <a:pt x="23" y="243"/>
                  <a:pt x="23" y="243"/>
                  <a:pt x="23" y="243"/>
                </a:cubicBezTo>
                <a:cubicBezTo>
                  <a:pt x="51" y="243"/>
                  <a:pt x="51" y="243"/>
                  <a:pt x="51" y="243"/>
                </a:cubicBezTo>
                <a:cubicBezTo>
                  <a:pt x="57" y="267"/>
                  <a:pt x="77" y="284"/>
                  <a:pt x="103" y="284"/>
                </a:cubicBezTo>
                <a:cubicBezTo>
                  <a:pt x="119" y="284"/>
                  <a:pt x="133" y="277"/>
                  <a:pt x="143" y="266"/>
                </a:cubicBezTo>
                <a:cubicBezTo>
                  <a:pt x="172" y="279"/>
                  <a:pt x="172" y="279"/>
                  <a:pt x="172" y="279"/>
                </a:cubicBezTo>
                <a:cubicBezTo>
                  <a:pt x="171" y="282"/>
                  <a:pt x="171" y="285"/>
                  <a:pt x="171" y="288"/>
                </a:cubicBezTo>
                <a:cubicBezTo>
                  <a:pt x="171" y="291"/>
                  <a:pt x="171" y="294"/>
                  <a:pt x="172" y="297"/>
                </a:cubicBezTo>
                <a:cubicBezTo>
                  <a:pt x="141" y="311"/>
                  <a:pt x="141" y="311"/>
                  <a:pt x="141" y="311"/>
                </a:cubicBezTo>
                <a:cubicBezTo>
                  <a:pt x="131" y="301"/>
                  <a:pt x="118" y="294"/>
                  <a:pt x="103" y="294"/>
                </a:cubicBezTo>
                <a:cubicBezTo>
                  <a:pt x="78" y="294"/>
                  <a:pt x="57" y="312"/>
                  <a:pt x="51" y="335"/>
                </a:cubicBezTo>
                <a:close/>
                <a:moveTo>
                  <a:pt x="422" y="361"/>
                </a:moveTo>
                <a:cubicBezTo>
                  <a:pt x="366" y="395"/>
                  <a:pt x="366" y="395"/>
                  <a:pt x="366" y="395"/>
                </a:cubicBezTo>
                <a:cubicBezTo>
                  <a:pt x="366" y="339"/>
                  <a:pt x="366" y="339"/>
                  <a:pt x="366" y="339"/>
                </a:cubicBezTo>
                <a:cubicBezTo>
                  <a:pt x="378" y="336"/>
                  <a:pt x="388" y="329"/>
                  <a:pt x="395" y="319"/>
                </a:cubicBezTo>
                <a:cubicBezTo>
                  <a:pt x="423" y="331"/>
                  <a:pt x="423" y="331"/>
                  <a:pt x="423" y="331"/>
                </a:cubicBezTo>
                <a:cubicBezTo>
                  <a:pt x="421" y="336"/>
                  <a:pt x="420" y="342"/>
                  <a:pt x="420" y="347"/>
                </a:cubicBezTo>
                <a:cubicBezTo>
                  <a:pt x="420" y="352"/>
                  <a:pt x="421" y="356"/>
                  <a:pt x="422" y="361"/>
                </a:cubicBezTo>
                <a:close/>
                <a:moveTo>
                  <a:pt x="153" y="331"/>
                </a:moveTo>
                <a:cubicBezTo>
                  <a:pt x="181" y="319"/>
                  <a:pt x="181" y="319"/>
                  <a:pt x="181" y="319"/>
                </a:cubicBezTo>
                <a:cubicBezTo>
                  <a:pt x="188" y="328"/>
                  <a:pt x="198" y="336"/>
                  <a:pt x="210" y="339"/>
                </a:cubicBezTo>
                <a:cubicBezTo>
                  <a:pt x="210" y="395"/>
                  <a:pt x="210" y="395"/>
                  <a:pt x="210" y="395"/>
                </a:cubicBezTo>
                <a:cubicBezTo>
                  <a:pt x="154" y="361"/>
                  <a:pt x="154" y="361"/>
                  <a:pt x="154" y="361"/>
                </a:cubicBezTo>
                <a:cubicBezTo>
                  <a:pt x="155" y="356"/>
                  <a:pt x="156" y="352"/>
                  <a:pt x="156" y="347"/>
                </a:cubicBezTo>
                <a:cubicBezTo>
                  <a:pt x="156" y="342"/>
                  <a:pt x="155" y="336"/>
                  <a:pt x="153" y="331"/>
                </a:cubicBezTo>
                <a:close/>
                <a:moveTo>
                  <a:pt x="153" y="215"/>
                </a:moveTo>
                <a:cubicBezTo>
                  <a:pt x="210" y="181"/>
                  <a:pt x="210" y="181"/>
                  <a:pt x="210" y="181"/>
                </a:cubicBezTo>
                <a:cubicBezTo>
                  <a:pt x="210" y="237"/>
                  <a:pt x="210" y="237"/>
                  <a:pt x="210" y="237"/>
                </a:cubicBezTo>
                <a:cubicBezTo>
                  <a:pt x="198" y="240"/>
                  <a:pt x="188" y="247"/>
                  <a:pt x="181" y="257"/>
                </a:cubicBezTo>
                <a:cubicBezTo>
                  <a:pt x="154" y="244"/>
                  <a:pt x="154" y="244"/>
                  <a:pt x="154" y="244"/>
                </a:cubicBezTo>
                <a:cubicBezTo>
                  <a:pt x="155" y="240"/>
                  <a:pt x="156" y="236"/>
                  <a:pt x="156" y="231"/>
                </a:cubicBezTo>
                <a:cubicBezTo>
                  <a:pt x="156" y="226"/>
                  <a:pt x="155" y="221"/>
                  <a:pt x="153" y="215"/>
                </a:cubicBezTo>
                <a:close/>
                <a:moveTo>
                  <a:pt x="352" y="317"/>
                </a:moveTo>
                <a:cubicBezTo>
                  <a:pt x="336" y="317"/>
                  <a:pt x="323" y="304"/>
                  <a:pt x="323" y="288"/>
                </a:cubicBezTo>
                <a:cubicBezTo>
                  <a:pt x="323" y="272"/>
                  <a:pt x="336" y="259"/>
                  <a:pt x="352" y="259"/>
                </a:cubicBezTo>
                <a:cubicBezTo>
                  <a:pt x="368" y="259"/>
                  <a:pt x="381" y="272"/>
                  <a:pt x="381" y="288"/>
                </a:cubicBezTo>
                <a:cubicBezTo>
                  <a:pt x="381" y="304"/>
                  <a:pt x="368" y="317"/>
                  <a:pt x="352" y="317"/>
                </a:cubicBezTo>
                <a:close/>
                <a:moveTo>
                  <a:pt x="224" y="259"/>
                </a:moveTo>
                <a:cubicBezTo>
                  <a:pt x="240" y="259"/>
                  <a:pt x="253" y="272"/>
                  <a:pt x="253" y="288"/>
                </a:cubicBezTo>
                <a:cubicBezTo>
                  <a:pt x="253" y="304"/>
                  <a:pt x="240" y="317"/>
                  <a:pt x="224" y="317"/>
                </a:cubicBezTo>
                <a:cubicBezTo>
                  <a:pt x="208" y="317"/>
                  <a:pt x="195" y="304"/>
                  <a:pt x="195" y="288"/>
                </a:cubicBezTo>
                <a:cubicBezTo>
                  <a:pt x="195" y="272"/>
                  <a:pt x="208" y="259"/>
                  <a:pt x="224" y="259"/>
                </a:cubicBezTo>
                <a:close/>
                <a:moveTo>
                  <a:pt x="259" y="248"/>
                </a:moveTo>
                <a:cubicBezTo>
                  <a:pt x="288" y="204"/>
                  <a:pt x="288" y="204"/>
                  <a:pt x="288" y="204"/>
                </a:cubicBezTo>
                <a:cubicBezTo>
                  <a:pt x="317" y="248"/>
                  <a:pt x="317" y="248"/>
                  <a:pt x="317" y="248"/>
                </a:cubicBezTo>
                <a:cubicBezTo>
                  <a:pt x="306" y="258"/>
                  <a:pt x="299" y="272"/>
                  <a:pt x="299" y="288"/>
                </a:cubicBezTo>
                <a:cubicBezTo>
                  <a:pt x="299" y="303"/>
                  <a:pt x="306" y="317"/>
                  <a:pt x="317" y="327"/>
                </a:cubicBezTo>
                <a:cubicBezTo>
                  <a:pt x="288" y="371"/>
                  <a:pt x="288" y="371"/>
                  <a:pt x="288" y="371"/>
                </a:cubicBezTo>
                <a:cubicBezTo>
                  <a:pt x="259" y="327"/>
                  <a:pt x="259" y="327"/>
                  <a:pt x="259" y="327"/>
                </a:cubicBezTo>
                <a:cubicBezTo>
                  <a:pt x="270" y="317"/>
                  <a:pt x="277" y="303"/>
                  <a:pt x="277" y="288"/>
                </a:cubicBezTo>
                <a:cubicBezTo>
                  <a:pt x="277" y="272"/>
                  <a:pt x="270" y="258"/>
                  <a:pt x="259" y="248"/>
                </a:cubicBezTo>
                <a:close/>
                <a:moveTo>
                  <a:pt x="342" y="236"/>
                </a:moveTo>
                <a:cubicBezTo>
                  <a:pt x="341" y="236"/>
                  <a:pt x="339" y="236"/>
                  <a:pt x="338" y="237"/>
                </a:cubicBezTo>
                <a:cubicBezTo>
                  <a:pt x="302" y="182"/>
                  <a:pt x="302" y="182"/>
                  <a:pt x="302" y="182"/>
                </a:cubicBezTo>
                <a:cubicBezTo>
                  <a:pt x="321" y="153"/>
                  <a:pt x="321" y="153"/>
                  <a:pt x="321" y="153"/>
                </a:cubicBezTo>
                <a:cubicBezTo>
                  <a:pt x="342" y="166"/>
                  <a:pt x="342" y="166"/>
                  <a:pt x="342" y="166"/>
                </a:cubicBezTo>
                <a:lnTo>
                  <a:pt x="342" y="236"/>
                </a:lnTo>
                <a:close/>
                <a:moveTo>
                  <a:pt x="300" y="141"/>
                </a:moveTo>
                <a:cubicBezTo>
                  <a:pt x="288" y="160"/>
                  <a:pt x="288" y="160"/>
                  <a:pt x="288" y="160"/>
                </a:cubicBezTo>
                <a:cubicBezTo>
                  <a:pt x="275" y="141"/>
                  <a:pt x="275" y="141"/>
                  <a:pt x="275" y="141"/>
                </a:cubicBezTo>
                <a:cubicBezTo>
                  <a:pt x="288" y="133"/>
                  <a:pt x="288" y="133"/>
                  <a:pt x="288" y="133"/>
                </a:cubicBezTo>
                <a:lnTo>
                  <a:pt x="300" y="141"/>
                </a:lnTo>
                <a:close/>
                <a:moveTo>
                  <a:pt x="255" y="153"/>
                </a:moveTo>
                <a:cubicBezTo>
                  <a:pt x="274" y="182"/>
                  <a:pt x="274" y="182"/>
                  <a:pt x="274" y="182"/>
                </a:cubicBezTo>
                <a:cubicBezTo>
                  <a:pt x="238" y="237"/>
                  <a:pt x="238" y="237"/>
                  <a:pt x="238" y="237"/>
                </a:cubicBezTo>
                <a:cubicBezTo>
                  <a:pt x="237" y="236"/>
                  <a:pt x="235" y="236"/>
                  <a:pt x="234" y="236"/>
                </a:cubicBezTo>
                <a:cubicBezTo>
                  <a:pt x="234" y="166"/>
                  <a:pt x="234" y="166"/>
                  <a:pt x="234" y="166"/>
                </a:cubicBezTo>
                <a:lnTo>
                  <a:pt x="255" y="153"/>
                </a:lnTo>
                <a:close/>
                <a:moveTo>
                  <a:pt x="234" y="340"/>
                </a:moveTo>
                <a:cubicBezTo>
                  <a:pt x="235" y="340"/>
                  <a:pt x="237" y="339"/>
                  <a:pt x="238" y="339"/>
                </a:cubicBezTo>
                <a:cubicBezTo>
                  <a:pt x="274" y="394"/>
                  <a:pt x="274" y="394"/>
                  <a:pt x="274" y="394"/>
                </a:cubicBezTo>
                <a:cubicBezTo>
                  <a:pt x="255" y="422"/>
                  <a:pt x="255" y="422"/>
                  <a:pt x="255" y="422"/>
                </a:cubicBezTo>
                <a:cubicBezTo>
                  <a:pt x="234" y="409"/>
                  <a:pt x="234" y="409"/>
                  <a:pt x="234" y="409"/>
                </a:cubicBezTo>
                <a:lnTo>
                  <a:pt x="234" y="340"/>
                </a:lnTo>
                <a:close/>
                <a:moveTo>
                  <a:pt x="276" y="435"/>
                </a:moveTo>
                <a:cubicBezTo>
                  <a:pt x="288" y="416"/>
                  <a:pt x="288" y="416"/>
                  <a:pt x="288" y="416"/>
                </a:cubicBezTo>
                <a:cubicBezTo>
                  <a:pt x="300" y="435"/>
                  <a:pt x="300" y="435"/>
                  <a:pt x="300" y="435"/>
                </a:cubicBezTo>
                <a:cubicBezTo>
                  <a:pt x="288" y="442"/>
                  <a:pt x="288" y="442"/>
                  <a:pt x="288" y="442"/>
                </a:cubicBezTo>
                <a:lnTo>
                  <a:pt x="276" y="435"/>
                </a:lnTo>
                <a:close/>
                <a:moveTo>
                  <a:pt x="321" y="422"/>
                </a:moveTo>
                <a:cubicBezTo>
                  <a:pt x="302" y="394"/>
                  <a:pt x="302" y="394"/>
                  <a:pt x="302" y="394"/>
                </a:cubicBezTo>
                <a:cubicBezTo>
                  <a:pt x="338" y="339"/>
                  <a:pt x="338" y="339"/>
                  <a:pt x="338" y="339"/>
                </a:cubicBezTo>
                <a:cubicBezTo>
                  <a:pt x="339" y="339"/>
                  <a:pt x="341" y="340"/>
                  <a:pt x="343" y="340"/>
                </a:cubicBezTo>
                <a:cubicBezTo>
                  <a:pt x="343" y="409"/>
                  <a:pt x="343" y="409"/>
                  <a:pt x="343" y="409"/>
                </a:cubicBezTo>
                <a:lnTo>
                  <a:pt x="321" y="422"/>
                </a:lnTo>
                <a:close/>
                <a:moveTo>
                  <a:pt x="366" y="237"/>
                </a:moveTo>
                <a:cubicBezTo>
                  <a:pt x="366" y="181"/>
                  <a:pt x="366" y="181"/>
                  <a:pt x="366" y="181"/>
                </a:cubicBezTo>
                <a:cubicBezTo>
                  <a:pt x="423" y="215"/>
                  <a:pt x="423" y="215"/>
                  <a:pt x="423" y="215"/>
                </a:cubicBezTo>
                <a:cubicBezTo>
                  <a:pt x="421" y="220"/>
                  <a:pt x="420" y="226"/>
                  <a:pt x="420" y="231"/>
                </a:cubicBezTo>
                <a:cubicBezTo>
                  <a:pt x="420" y="236"/>
                  <a:pt x="421" y="240"/>
                  <a:pt x="422" y="244"/>
                </a:cubicBezTo>
                <a:cubicBezTo>
                  <a:pt x="395" y="257"/>
                  <a:pt x="395" y="257"/>
                  <a:pt x="395" y="257"/>
                </a:cubicBezTo>
                <a:cubicBezTo>
                  <a:pt x="388" y="247"/>
                  <a:pt x="378" y="240"/>
                  <a:pt x="366" y="237"/>
                </a:cubicBezTo>
                <a:close/>
                <a:moveTo>
                  <a:pt x="444" y="231"/>
                </a:moveTo>
                <a:cubicBezTo>
                  <a:pt x="444" y="216"/>
                  <a:pt x="457" y="203"/>
                  <a:pt x="473" y="203"/>
                </a:cubicBezTo>
                <a:cubicBezTo>
                  <a:pt x="489" y="203"/>
                  <a:pt x="502" y="216"/>
                  <a:pt x="502" y="231"/>
                </a:cubicBezTo>
                <a:cubicBezTo>
                  <a:pt x="502" y="247"/>
                  <a:pt x="489" y="260"/>
                  <a:pt x="473" y="260"/>
                </a:cubicBezTo>
                <a:cubicBezTo>
                  <a:pt x="457" y="260"/>
                  <a:pt x="444" y="247"/>
                  <a:pt x="444" y="231"/>
                </a:cubicBezTo>
                <a:close/>
                <a:moveTo>
                  <a:pt x="366" y="153"/>
                </a:moveTo>
                <a:cubicBezTo>
                  <a:pt x="366" y="141"/>
                  <a:pt x="366" y="141"/>
                  <a:pt x="366" y="141"/>
                </a:cubicBezTo>
                <a:cubicBezTo>
                  <a:pt x="372" y="139"/>
                  <a:pt x="377" y="137"/>
                  <a:pt x="381" y="134"/>
                </a:cubicBezTo>
                <a:cubicBezTo>
                  <a:pt x="425" y="189"/>
                  <a:pt x="425" y="189"/>
                  <a:pt x="425" y="189"/>
                </a:cubicBezTo>
                <a:lnTo>
                  <a:pt x="366" y="153"/>
                </a:lnTo>
                <a:close/>
                <a:moveTo>
                  <a:pt x="352" y="119"/>
                </a:moveTo>
                <a:cubicBezTo>
                  <a:pt x="336" y="119"/>
                  <a:pt x="323" y="106"/>
                  <a:pt x="323" y="90"/>
                </a:cubicBezTo>
                <a:cubicBezTo>
                  <a:pt x="323" y="74"/>
                  <a:pt x="336" y="61"/>
                  <a:pt x="352" y="61"/>
                </a:cubicBezTo>
                <a:cubicBezTo>
                  <a:pt x="368" y="61"/>
                  <a:pt x="381" y="74"/>
                  <a:pt x="381" y="90"/>
                </a:cubicBezTo>
                <a:cubicBezTo>
                  <a:pt x="381" y="106"/>
                  <a:pt x="368" y="119"/>
                  <a:pt x="352" y="119"/>
                </a:cubicBezTo>
                <a:close/>
                <a:moveTo>
                  <a:pt x="300" y="98"/>
                </a:moveTo>
                <a:cubicBezTo>
                  <a:pt x="288" y="105"/>
                  <a:pt x="288" y="105"/>
                  <a:pt x="288" y="105"/>
                </a:cubicBezTo>
                <a:cubicBezTo>
                  <a:pt x="276" y="98"/>
                  <a:pt x="276" y="98"/>
                  <a:pt x="276" y="98"/>
                </a:cubicBezTo>
                <a:cubicBezTo>
                  <a:pt x="277" y="95"/>
                  <a:pt x="277" y="92"/>
                  <a:pt x="277" y="90"/>
                </a:cubicBezTo>
                <a:cubicBezTo>
                  <a:pt x="277" y="89"/>
                  <a:pt x="277" y="88"/>
                  <a:pt x="277" y="88"/>
                </a:cubicBezTo>
                <a:cubicBezTo>
                  <a:pt x="299" y="88"/>
                  <a:pt x="299" y="88"/>
                  <a:pt x="299" y="88"/>
                </a:cubicBezTo>
                <a:cubicBezTo>
                  <a:pt x="299" y="88"/>
                  <a:pt x="299" y="89"/>
                  <a:pt x="299" y="90"/>
                </a:cubicBezTo>
                <a:cubicBezTo>
                  <a:pt x="299" y="92"/>
                  <a:pt x="299" y="95"/>
                  <a:pt x="300" y="98"/>
                </a:cubicBezTo>
                <a:close/>
                <a:moveTo>
                  <a:pt x="224" y="119"/>
                </a:moveTo>
                <a:cubicBezTo>
                  <a:pt x="208" y="119"/>
                  <a:pt x="195" y="106"/>
                  <a:pt x="195" y="90"/>
                </a:cubicBezTo>
                <a:cubicBezTo>
                  <a:pt x="195" y="74"/>
                  <a:pt x="208" y="61"/>
                  <a:pt x="224" y="61"/>
                </a:cubicBezTo>
                <a:cubicBezTo>
                  <a:pt x="240" y="61"/>
                  <a:pt x="253" y="74"/>
                  <a:pt x="253" y="90"/>
                </a:cubicBezTo>
                <a:cubicBezTo>
                  <a:pt x="253" y="106"/>
                  <a:pt x="240" y="119"/>
                  <a:pt x="224" y="119"/>
                </a:cubicBezTo>
                <a:close/>
                <a:moveTo>
                  <a:pt x="195" y="134"/>
                </a:moveTo>
                <a:cubicBezTo>
                  <a:pt x="199" y="137"/>
                  <a:pt x="204" y="139"/>
                  <a:pt x="210" y="141"/>
                </a:cubicBezTo>
                <a:cubicBezTo>
                  <a:pt x="210" y="153"/>
                  <a:pt x="210" y="153"/>
                  <a:pt x="210" y="153"/>
                </a:cubicBezTo>
                <a:cubicBezTo>
                  <a:pt x="151" y="189"/>
                  <a:pt x="151" y="189"/>
                  <a:pt x="151" y="189"/>
                </a:cubicBezTo>
                <a:lnTo>
                  <a:pt x="195" y="134"/>
                </a:lnTo>
                <a:close/>
                <a:moveTo>
                  <a:pt x="132" y="231"/>
                </a:moveTo>
                <a:cubicBezTo>
                  <a:pt x="132" y="247"/>
                  <a:pt x="119" y="260"/>
                  <a:pt x="103" y="260"/>
                </a:cubicBezTo>
                <a:cubicBezTo>
                  <a:pt x="87" y="260"/>
                  <a:pt x="74" y="247"/>
                  <a:pt x="74" y="231"/>
                </a:cubicBezTo>
                <a:cubicBezTo>
                  <a:pt x="74" y="216"/>
                  <a:pt x="87" y="203"/>
                  <a:pt x="103" y="203"/>
                </a:cubicBezTo>
                <a:cubicBezTo>
                  <a:pt x="119" y="203"/>
                  <a:pt x="132" y="216"/>
                  <a:pt x="132" y="231"/>
                </a:cubicBezTo>
                <a:close/>
                <a:moveTo>
                  <a:pt x="103" y="318"/>
                </a:moveTo>
                <a:cubicBezTo>
                  <a:pt x="119" y="318"/>
                  <a:pt x="132" y="331"/>
                  <a:pt x="132" y="347"/>
                </a:cubicBezTo>
                <a:cubicBezTo>
                  <a:pt x="132" y="363"/>
                  <a:pt x="119" y="376"/>
                  <a:pt x="103" y="376"/>
                </a:cubicBezTo>
                <a:cubicBezTo>
                  <a:pt x="87" y="376"/>
                  <a:pt x="74" y="363"/>
                  <a:pt x="74" y="347"/>
                </a:cubicBezTo>
                <a:cubicBezTo>
                  <a:pt x="74" y="331"/>
                  <a:pt x="87" y="318"/>
                  <a:pt x="103" y="318"/>
                </a:cubicBezTo>
                <a:close/>
                <a:moveTo>
                  <a:pt x="210" y="423"/>
                </a:moveTo>
                <a:cubicBezTo>
                  <a:pt x="210" y="435"/>
                  <a:pt x="210" y="435"/>
                  <a:pt x="210" y="435"/>
                </a:cubicBezTo>
                <a:cubicBezTo>
                  <a:pt x="204" y="436"/>
                  <a:pt x="199" y="439"/>
                  <a:pt x="195" y="442"/>
                </a:cubicBezTo>
                <a:cubicBezTo>
                  <a:pt x="151" y="387"/>
                  <a:pt x="151" y="387"/>
                  <a:pt x="151" y="387"/>
                </a:cubicBezTo>
                <a:lnTo>
                  <a:pt x="210" y="423"/>
                </a:lnTo>
                <a:close/>
                <a:moveTo>
                  <a:pt x="224" y="457"/>
                </a:moveTo>
                <a:cubicBezTo>
                  <a:pt x="240" y="457"/>
                  <a:pt x="253" y="470"/>
                  <a:pt x="253" y="486"/>
                </a:cubicBezTo>
                <a:cubicBezTo>
                  <a:pt x="253" y="488"/>
                  <a:pt x="253" y="491"/>
                  <a:pt x="252" y="493"/>
                </a:cubicBezTo>
                <a:cubicBezTo>
                  <a:pt x="251" y="495"/>
                  <a:pt x="250" y="496"/>
                  <a:pt x="250" y="498"/>
                </a:cubicBezTo>
                <a:cubicBezTo>
                  <a:pt x="246" y="508"/>
                  <a:pt x="236" y="515"/>
                  <a:pt x="224" y="515"/>
                </a:cubicBezTo>
                <a:cubicBezTo>
                  <a:pt x="208" y="515"/>
                  <a:pt x="195" y="502"/>
                  <a:pt x="195" y="486"/>
                </a:cubicBezTo>
                <a:cubicBezTo>
                  <a:pt x="195" y="470"/>
                  <a:pt x="208" y="457"/>
                  <a:pt x="224" y="457"/>
                </a:cubicBezTo>
                <a:close/>
                <a:moveTo>
                  <a:pt x="276" y="478"/>
                </a:moveTo>
                <a:cubicBezTo>
                  <a:pt x="288" y="471"/>
                  <a:pt x="288" y="471"/>
                  <a:pt x="288" y="471"/>
                </a:cubicBezTo>
                <a:cubicBezTo>
                  <a:pt x="300" y="478"/>
                  <a:pt x="300" y="478"/>
                  <a:pt x="300" y="478"/>
                </a:cubicBezTo>
                <a:cubicBezTo>
                  <a:pt x="299" y="480"/>
                  <a:pt x="299" y="483"/>
                  <a:pt x="299" y="486"/>
                </a:cubicBezTo>
                <a:cubicBezTo>
                  <a:pt x="299" y="487"/>
                  <a:pt x="299" y="487"/>
                  <a:pt x="299" y="488"/>
                </a:cubicBezTo>
                <a:cubicBezTo>
                  <a:pt x="277" y="488"/>
                  <a:pt x="277" y="488"/>
                  <a:pt x="277" y="488"/>
                </a:cubicBezTo>
                <a:cubicBezTo>
                  <a:pt x="277" y="487"/>
                  <a:pt x="277" y="487"/>
                  <a:pt x="277" y="486"/>
                </a:cubicBezTo>
                <a:cubicBezTo>
                  <a:pt x="277" y="483"/>
                  <a:pt x="277" y="480"/>
                  <a:pt x="276" y="478"/>
                </a:cubicBezTo>
                <a:close/>
                <a:moveTo>
                  <a:pt x="352" y="457"/>
                </a:moveTo>
                <a:cubicBezTo>
                  <a:pt x="368" y="457"/>
                  <a:pt x="381" y="470"/>
                  <a:pt x="381" y="486"/>
                </a:cubicBezTo>
                <a:cubicBezTo>
                  <a:pt x="381" y="502"/>
                  <a:pt x="368" y="515"/>
                  <a:pt x="352" y="515"/>
                </a:cubicBezTo>
                <a:cubicBezTo>
                  <a:pt x="336" y="515"/>
                  <a:pt x="323" y="502"/>
                  <a:pt x="323" y="486"/>
                </a:cubicBezTo>
                <a:cubicBezTo>
                  <a:pt x="323" y="470"/>
                  <a:pt x="336" y="457"/>
                  <a:pt x="352" y="457"/>
                </a:cubicBezTo>
                <a:close/>
                <a:moveTo>
                  <a:pt x="381" y="442"/>
                </a:moveTo>
                <a:cubicBezTo>
                  <a:pt x="377" y="439"/>
                  <a:pt x="371" y="436"/>
                  <a:pt x="366" y="435"/>
                </a:cubicBezTo>
                <a:cubicBezTo>
                  <a:pt x="366" y="423"/>
                  <a:pt x="366" y="423"/>
                  <a:pt x="366" y="423"/>
                </a:cubicBezTo>
                <a:cubicBezTo>
                  <a:pt x="425" y="387"/>
                  <a:pt x="425" y="387"/>
                  <a:pt x="425" y="387"/>
                </a:cubicBezTo>
                <a:lnTo>
                  <a:pt x="381" y="442"/>
                </a:lnTo>
                <a:close/>
                <a:moveTo>
                  <a:pt x="444" y="347"/>
                </a:moveTo>
                <a:cubicBezTo>
                  <a:pt x="444" y="331"/>
                  <a:pt x="457" y="318"/>
                  <a:pt x="473" y="318"/>
                </a:cubicBezTo>
                <a:cubicBezTo>
                  <a:pt x="489" y="318"/>
                  <a:pt x="502" y="331"/>
                  <a:pt x="502" y="347"/>
                </a:cubicBezTo>
                <a:cubicBezTo>
                  <a:pt x="502" y="363"/>
                  <a:pt x="489" y="376"/>
                  <a:pt x="473" y="376"/>
                </a:cubicBezTo>
                <a:cubicBezTo>
                  <a:pt x="457" y="376"/>
                  <a:pt x="444" y="363"/>
                  <a:pt x="444" y="347"/>
                </a:cubicBezTo>
                <a:close/>
                <a:moveTo>
                  <a:pt x="553" y="22"/>
                </a:moveTo>
                <a:cubicBezTo>
                  <a:pt x="553" y="219"/>
                  <a:pt x="553" y="219"/>
                  <a:pt x="553" y="219"/>
                </a:cubicBezTo>
                <a:cubicBezTo>
                  <a:pt x="525" y="219"/>
                  <a:pt x="525" y="219"/>
                  <a:pt x="525" y="219"/>
                </a:cubicBezTo>
                <a:cubicBezTo>
                  <a:pt x="519" y="196"/>
                  <a:pt x="498" y="179"/>
                  <a:pt x="473" y="179"/>
                </a:cubicBezTo>
                <a:cubicBezTo>
                  <a:pt x="466" y="179"/>
                  <a:pt x="458" y="180"/>
                  <a:pt x="452" y="183"/>
                </a:cubicBezTo>
                <a:cubicBezTo>
                  <a:pt x="398" y="116"/>
                  <a:pt x="398" y="116"/>
                  <a:pt x="398" y="116"/>
                </a:cubicBezTo>
                <a:cubicBezTo>
                  <a:pt x="402" y="108"/>
                  <a:pt x="405" y="99"/>
                  <a:pt x="405" y="90"/>
                </a:cubicBezTo>
                <a:cubicBezTo>
                  <a:pt x="405" y="60"/>
                  <a:pt x="381" y="37"/>
                  <a:pt x="352" y="37"/>
                </a:cubicBezTo>
                <a:cubicBezTo>
                  <a:pt x="332" y="37"/>
                  <a:pt x="315" y="48"/>
                  <a:pt x="306" y="64"/>
                </a:cubicBezTo>
                <a:cubicBezTo>
                  <a:pt x="270" y="64"/>
                  <a:pt x="270" y="64"/>
                  <a:pt x="270" y="64"/>
                </a:cubicBezTo>
                <a:cubicBezTo>
                  <a:pt x="261" y="48"/>
                  <a:pt x="244" y="37"/>
                  <a:pt x="224" y="37"/>
                </a:cubicBezTo>
                <a:cubicBezTo>
                  <a:pt x="195" y="37"/>
                  <a:pt x="171" y="60"/>
                  <a:pt x="171" y="90"/>
                </a:cubicBezTo>
                <a:cubicBezTo>
                  <a:pt x="171" y="99"/>
                  <a:pt x="174" y="108"/>
                  <a:pt x="178" y="116"/>
                </a:cubicBezTo>
                <a:cubicBezTo>
                  <a:pt x="124" y="183"/>
                  <a:pt x="124" y="183"/>
                  <a:pt x="124" y="183"/>
                </a:cubicBezTo>
                <a:cubicBezTo>
                  <a:pt x="118" y="180"/>
                  <a:pt x="110" y="179"/>
                  <a:pt x="103" y="179"/>
                </a:cubicBezTo>
                <a:cubicBezTo>
                  <a:pt x="77" y="179"/>
                  <a:pt x="57" y="196"/>
                  <a:pt x="51" y="219"/>
                </a:cubicBezTo>
                <a:cubicBezTo>
                  <a:pt x="23" y="219"/>
                  <a:pt x="23" y="219"/>
                  <a:pt x="23" y="219"/>
                </a:cubicBezTo>
                <a:cubicBezTo>
                  <a:pt x="23" y="22"/>
                  <a:pt x="23" y="22"/>
                  <a:pt x="23" y="22"/>
                </a:cubicBezTo>
                <a:lnTo>
                  <a:pt x="553" y="22"/>
                </a:lnTo>
                <a:close/>
                <a:moveTo>
                  <a:pt x="23" y="553"/>
                </a:moveTo>
                <a:cubicBezTo>
                  <a:pt x="23" y="359"/>
                  <a:pt x="23" y="359"/>
                  <a:pt x="23" y="359"/>
                </a:cubicBezTo>
                <a:cubicBezTo>
                  <a:pt x="51" y="359"/>
                  <a:pt x="51" y="359"/>
                  <a:pt x="51" y="359"/>
                </a:cubicBezTo>
                <a:cubicBezTo>
                  <a:pt x="57" y="383"/>
                  <a:pt x="78" y="400"/>
                  <a:pt x="103" y="400"/>
                </a:cubicBezTo>
                <a:cubicBezTo>
                  <a:pt x="111" y="400"/>
                  <a:pt x="119" y="398"/>
                  <a:pt x="126" y="395"/>
                </a:cubicBezTo>
                <a:cubicBezTo>
                  <a:pt x="178" y="460"/>
                  <a:pt x="178" y="460"/>
                  <a:pt x="178" y="460"/>
                </a:cubicBezTo>
                <a:cubicBezTo>
                  <a:pt x="174" y="467"/>
                  <a:pt x="171" y="476"/>
                  <a:pt x="171" y="486"/>
                </a:cubicBezTo>
                <a:cubicBezTo>
                  <a:pt x="171" y="515"/>
                  <a:pt x="195" y="539"/>
                  <a:pt x="224" y="539"/>
                </a:cubicBezTo>
                <a:cubicBezTo>
                  <a:pt x="244" y="539"/>
                  <a:pt x="261" y="528"/>
                  <a:pt x="270" y="512"/>
                </a:cubicBezTo>
                <a:cubicBezTo>
                  <a:pt x="306" y="512"/>
                  <a:pt x="306" y="512"/>
                  <a:pt x="306" y="512"/>
                </a:cubicBezTo>
                <a:cubicBezTo>
                  <a:pt x="315" y="528"/>
                  <a:pt x="332" y="539"/>
                  <a:pt x="352" y="539"/>
                </a:cubicBezTo>
                <a:cubicBezTo>
                  <a:pt x="381" y="539"/>
                  <a:pt x="405" y="515"/>
                  <a:pt x="405" y="486"/>
                </a:cubicBezTo>
                <a:cubicBezTo>
                  <a:pt x="405" y="476"/>
                  <a:pt x="402" y="467"/>
                  <a:pt x="398" y="460"/>
                </a:cubicBezTo>
                <a:cubicBezTo>
                  <a:pt x="450" y="395"/>
                  <a:pt x="450" y="395"/>
                  <a:pt x="450" y="395"/>
                </a:cubicBezTo>
                <a:cubicBezTo>
                  <a:pt x="457" y="398"/>
                  <a:pt x="465" y="400"/>
                  <a:pt x="473" y="400"/>
                </a:cubicBezTo>
                <a:cubicBezTo>
                  <a:pt x="499" y="400"/>
                  <a:pt x="519" y="383"/>
                  <a:pt x="525" y="359"/>
                </a:cubicBezTo>
                <a:cubicBezTo>
                  <a:pt x="553" y="359"/>
                  <a:pt x="553" y="359"/>
                  <a:pt x="553" y="359"/>
                </a:cubicBezTo>
                <a:cubicBezTo>
                  <a:pt x="553" y="553"/>
                  <a:pt x="553" y="553"/>
                  <a:pt x="553" y="553"/>
                </a:cubicBezTo>
                <a:lnTo>
                  <a:pt x="23" y="553"/>
                </a:lnTo>
                <a:close/>
              </a:path>
            </a:pathLst>
          </a:custGeom>
          <a:solidFill>
            <a:schemeClr val="tx1"/>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0" i="0" u="none" strike="noStrike" cap="none" dirty="0">
              <a:solidFill>
                <a:schemeClr val="accent1"/>
              </a:solidFill>
              <a:latin typeface="Arial"/>
              <a:ea typeface="Arial"/>
              <a:cs typeface="Arial"/>
              <a:sym typeface="Arial"/>
            </a:endParaRPr>
          </a:p>
        </p:txBody>
      </p:sp>
      <p:sp>
        <p:nvSpPr>
          <p:cNvPr id="45" name="Google Shape;2191;p207">
            <a:extLst>
              <a:ext uri="{FF2B5EF4-FFF2-40B4-BE49-F238E27FC236}">
                <a16:creationId xmlns:a16="http://schemas.microsoft.com/office/drawing/2014/main" id="{D8F5BA7E-1936-4C66-BBC3-44ED6A96DA1D}"/>
              </a:ext>
            </a:extLst>
          </p:cNvPr>
          <p:cNvSpPr/>
          <p:nvPr/>
        </p:nvSpPr>
        <p:spPr>
          <a:xfrm>
            <a:off x="484442" y="6597046"/>
            <a:ext cx="10621665" cy="251578"/>
          </a:xfrm>
          <a:prstGeom prst="rect">
            <a:avLst/>
          </a:prstGeom>
          <a:no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US" sz="700" kern="0" dirty="0">
                <a:cs typeface="Arial"/>
              </a:rPr>
              <a:t>1 NDIS Annual Financial Sustainability Report 2020-21 </a:t>
            </a:r>
            <a:r>
              <a:rPr lang="en-AU" sz="700" kern="0" dirty="0">
                <a:cs typeface="Arial"/>
                <a:sym typeface="Arial"/>
              </a:rPr>
              <a:t>| </a:t>
            </a:r>
            <a:r>
              <a:rPr lang="en-US" sz="700" kern="0" dirty="0">
                <a:cs typeface="Arial"/>
              </a:rPr>
              <a:t>2 ABS Job Vacancies, Australia Sep 2022 </a:t>
            </a:r>
            <a:r>
              <a:rPr lang="en-US" sz="700" kern="0" dirty="0">
                <a:solidFill>
                  <a:srgbClr val="000000"/>
                </a:solidFill>
                <a:cs typeface="Arial"/>
                <a:sym typeface="Helvetica Neue"/>
              </a:rPr>
              <a:t>| 3 </a:t>
            </a:r>
            <a:r>
              <a:rPr lang="en-US" sz="700" kern="0" dirty="0">
                <a:cs typeface="Arial"/>
              </a:rPr>
              <a:t>https://www.edelman.com.au/trust-barometer-2022-australia</a:t>
            </a:r>
            <a:endParaRPr lang="en-AU" sz="700" kern="0" dirty="0">
              <a:cs typeface="Arial"/>
            </a:endParaRPr>
          </a:p>
        </p:txBody>
      </p:sp>
      <p:sp>
        <p:nvSpPr>
          <p:cNvPr id="8" name="Slide Number Placeholder 7">
            <a:extLst>
              <a:ext uri="{FF2B5EF4-FFF2-40B4-BE49-F238E27FC236}">
                <a16:creationId xmlns:a16="http://schemas.microsoft.com/office/drawing/2014/main" id="{AEB3DB4E-C6DD-E8D9-A1E6-D8EA4A134B39}"/>
              </a:ext>
            </a:extLst>
          </p:cNvPr>
          <p:cNvSpPr>
            <a:spLocks noGrp="1"/>
          </p:cNvSpPr>
          <p:nvPr>
            <p:ph type="sldNum" sz="quarter" idx="12"/>
          </p:nvPr>
        </p:nvSpPr>
        <p:spPr>
          <a:xfrm>
            <a:off x="10967668" y="6355784"/>
            <a:ext cx="362274" cy="180000"/>
          </a:xfrm>
        </p:spPr>
        <p:txBody>
          <a:bodyPr/>
          <a:lstStyle/>
          <a:p>
            <a:fld id="{C0F55C17-AF72-40D4-ADBD-B5505DEBF9BA}" type="slidenum">
              <a:rPr lang="en-AU" smtClean="0"/>
              <a:t>12</a:t>
            </a:fld>
            <a:endParaRPr lang="en-US" dirty="0"/>
          </a:p>
        </p:txBody>
      </p:sp>
      <p:sp>
        <p:nvSpPr>
          <p:cNvPr id="2" name="Footer Placeholder 1">
            <a:extLst>
              <a:ext uri="{FF2B5EF4-FFF2-40B4-BE49-F238E27FC236}">
                <a16:creationId xmlns:a16="http://schemas.microsoft.com/office/drawing/2014/main" id="{682EB032-3362-30F6-C0B0-B4C10FE25755}"/>
              </a:ext>
            </a:extLst>
          </p:cNvPr>
          <p:cNvSpPr>
            <a:spLocks noGrp="1"/>
          </p:cNvSpPr>
          <p:nvPr>
            <p:ph type="ftr" sz="quarter" idx="11"/>
          </p:nvPr>
        </p:nvSpPr>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53752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oogle Shape;2191;p207">
            <a:extLst>
              <a:ext uri="{FF2B5EF4-FFF2-40B4-BE49-F238E27FC236}">
                <a16:creationId xmlns:a16="http://schemas.microsoft.com/office/drawing/2014/main" id="{34112726-B035-4CED-88A7-46942405E70B}"/>
              </a:ext>
            </a:extLst>
          </p:cNvPr>
          <p:cNvSpPr/>
          <p:nvPr/>
        </p:nvSpPr>
        <p:spPr>
          <a:xfrm>
            <a:off x="342597" y="6606050"/>
            <a:ext cx="10201578" cy="180000"/>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US" sz="700" b="1" kern="0" dirty="0">
                <a:cs typeface="Arial"/>
                <a:sym typeface="Helvetica Neue"/>
              </a:rPr>
              <a:t>1 </a:t>
            </a:r>
            <a:r>
              <a:rPr lang="en-US" sz="700" kern="0" dirty="0">
                <a:cs typeface="Arial"/>
                <a:sym typeface="Helvetica Neue"/>
              </a:rPr>
              <a:t>2021 ABS Census Second Release – October 2022 </a:t>
            </a:r>
            <a:r>
              <a:rPr lang="en-AU" sz="700" kern="0" dirty="0">
                <a:cs typeface="Arial"/>
                <a:sym typeface="Arial"/>
              </a:rPr>
              <a:t>| </a:t>
            </a:r>
            <a:r>
              <a:rPr lang="en-US" sz="700" kern="0" dirty="0">
                <a:solidFill>
                  <a:srgbClr val="000000"/>
                </a:solidFill>
                <a:cs typeface="Arial"/>
                <a:sym typeface="Helvetica Neue"/>
              </a:rPr>
              <a:t>2 </a:t>
            </a:r>
            <a:r>
              <a:rPr lang="en-US" sz="700" kern="0" dirty="0">
                <a:cs typeface="Arial"/>
                <a:hlinkClick r:id="rId3"/>
              </a:rPr>
              <a:t>PwC Care Sector Report </a:t>
            </a:r>
            <a:r>
              <a:rPr lang="en-US" sz="700" kern="0" dirty="0">
                <a:cs typeface="Arial"/>
              </a:rPr>
              <a:t>– The halo effect: Reimagining Australia's care workforce – September 2022 </a:t>
            </a:r>
            <a:r>
              <a:rPr lang="en-AU" sz="700" kern="0" dirty="0">
                <a:cs typeface="Arial"/>
                <a:sym typeface="Arial"/>
              </a:rPr>
              <a:t>| </a:t>
            </a:r>
            <a:r>
              <a:rPr lang="en-US" sz="800" kern="0" dirty="0">
                <a:solidFill>
                  <a:srgbClr val="000000"/>
                </a:solidFill>
                <a:cs typeface="Arial"/>
                <a:sym typeface="Helvetica Neue"/>
              </a:rPr>
              <a:t>3 </a:t>
            </a:r>
            <a:r>
              <a:rPr kumimoji="0" lang="en-AU" sz="700" i="0" u="none" strike="noStrike" kern="0" cap="none" spc="0" normalizeH="0" baseline="0" noProof="0" dirty="0">
                <a:ln>
                  <a:noFill/>
                </a:ln>
                <a:solidFill>
                  <a:prstClr val="black"/>
                </a:solidFill>
                <a:effectLst/>
                <a:uLnTx/>
                <a:uFillTx/>
                <a:latin typeface="Calibri" panose="020F0502020204030204"/>
                <a:ea typeface="+mn-ea"/>
                <a:cs typeface="Arial"/>
                <a:sym typeface="Arial"/>
              </a:rPr>
              <a:t>National Skills Commission, Labour market insights - 2022</a:t>
            </a:r>
            <a:r>
              <a:rPr lang="en-US" sz="700" kern="0" dirty="0">
                <a:cs typeface="Arial"/>
              </a:rPr>
              <a:t>; </a:t>
            </a:r>
            <a:r>
              <a:rPr lang="en-AU" sz="700" kern="0" dirty="0">
                <a:cs typeface="Arial"/>
                <a:sym typeface="Arial"/>
              </a:rPr>
              <a:t>*PAS - </a:t>
            </a:r>
            <a:r>
              <a:rPr lang="en-US" sz="700" dirty="0">
                <a:effectLst/>
              </a:rPr>
              <a:t>Public Administration and Safety </a:t>
            </a:r>
            <a:r>
              <a:rPr lang="en-AU" sz="700" kern="0" dirty="0">
                <a:cs typeface="Arial"/>
                <a:sym typeface="Arial"/>
              </a:rPr>
              <a:t> </a:t>
            </a:r>
            <a:endParaRPr lang="en-US" sz="700" kern="0" dirty="0">
              <a:cs typeface="Arial"/>
            </a:endParaRPr>
          </a:p>
        </p:txBody>
      </p:sp>
      <p:sp>
        <p:nvSpPr>
          <p:cNvPr id="2" name="Title 1">
            <a:extLst>
              <a:ext uri="{FF2B5EF4-FFF2-40B4-BE49-F238E27FC236}">
                <a16:creationId xmlns:a16="http://schemas.microsoft.com/office/drawing/2014/main" id="{0AA39C67-0F80-3C56-7AE1-BEEC24264F42}"/>
              </a:ext>
            </a:extLst>
          </p:cNvPr>
          <p:cNvSpPr>
            <a:spLocks noGrp="1"/>
          </p:cNvSpPr>
          <p:nvPr>
            <p:ph type="title"/>
          </p:nvPr>
        </p:nvSpPr>
        <p:spPr>
          <a:xfrm>
            <a:off x="481664" y="585506"/>
            <a:ext cx="8403789" cy="887320"/>
          </a:xfrm>
        </p:spPr>
        <p:txBody>
          <a:bodyPr>
            <a:normAutofit fontScale="90000"/>
          </a:bodyPr>
          <a:lstStyle/>
          <a:p>
            <a:r>
              <a:rPr lang="en-US" sz="2700" dirty="0">
                <a:solidFill>
                  <a:schemeClr val="tx2"/>
                </a:solidFill>
                <a:ea typeface="+mj-lt"/>
                <a:cs typeface="+mj-lt"/>
              </a:rPr>
              <a:t>Skills and capabilities</a:t>
            </a:r>
            <a:r>
              <a:rPr lang="en-AU" sz="2700" dirty="0">
                <a:solidFill>
                  <a:schemeClr val="tx2"/>
                </a:solidFill>
                <a:ea typeface="+mj-lt"/>
                <a:cs typeface="+mj-lt"/>
              </a:rPr>
              <a:t> specifically required by the Commission     are likely to remain in high demand</a:t>
            </a:r>
            <a:r>
              <a:rPr lang="en-AU" dirty="0">
                <a:ea typeface="+mj-lt"/>
                <a:cs typeface="+mj-lt"/>
              </a:rPr>
              <a:t/>
            </a:r>
            <a:br>
              <a:rPr lang="en-AU" dirty="0">
                <a:ea typeface="+mj-lt"/>
                <a:cs typeface="+mj-lt"/>
              </a:rPr>
            </a:br>
            <a:r>
              <a:rPr lang="en-US" dirty="0">
                <a:solidFill>
                  <a:schemeClr val="tx2"/>
                </a:solidFill>
                <a:ea typeface="+mj-lt"/>
                <a:cs typeface="+mj-lt"/>
              </a:rPr>
              <a:t> </a:t>
            </a:r>
          </a:p>
        </p:txBody>
      </p:sp>
      <p:graphicFrame>
        <p:nvGraphicFramePr>
          <p:cNvPr id="75" name="Table 74">
            <a:extLst>
              <a:ext uri="{FF2B5EF4-FFF2-40B4-BE49-F238E27FC236}">
                <a16:creationId xmlns:a16="http://schemas.microsoft.com/office/drawing/2014/main" id="{47B5753D-0FCA-1A5E-3A0C-EAD35BBAB039}"/>
              </a:ext>
            </a:extLst>
          </p:cNvPr>
          <p:cNvGraphicFramePr>
            <a:graphicFrameLocks noGrp="1"/>
          </p:cNvGraphicFramePr>
          <p:nvPr>
            <p:extLst>
              <p:ext uri="{D42A27DB-BD31-4B8C-83A1-F6EECF244321}">
                <p14:modId xmlns:p14="http://schemas.microsoft.com/office/powerpoint/2010/main" val="1181077922"/>
              </p:ext>
            </p:extLst>
          </p:nvPr>
        </p:nvGraphicFramePr>
        <p:xfrm>
          <a:off x="5130590" y="1877933"/>
          <a:ext cx="6579745" cy="2651760"/>
        </p:xfrm>
        <a:graphic>
          <a:graphicData uri="http://schemas.openxmlformats.org/drawingml/2006/table">
            <a:tbl>
              <a:tblPr firstRow="1" bandRow="1">
                <a:tableStyleId>{5C22544A-7EE6-4342-B048-85BDC9FD1C3A}</a:tableStyleId>
              </a:tblPr>
              <a:tblGrid>
                <a:gridCol w="2075544">
                  <a:extLst>
                    <a:ext uri="{9D8B030D-6E8A-4147-A177-3AD203B41FA5}">
                      <a16:colId xmlns:a16="http://schemas.microsoft.com/office/drawing/2014/main" val="862812771"/>
                    </a:ext>
                  </a:extLst>
                </a:gridCol>
                <a:gridCol w="1459035">
                  <a:extLst>
                    <a:ext uri="{9D8B030D-6E8A-4147-A177-3AD203B41FA5}">
                      <a16:colId xmlns:a16="http://schemas.microsoft.com/office/drawing/2014/main" val="1059077298"/>
                    </a:ext>
                  </a:extLst>
                </a:gridCol>
                <a:gridCol w="653814">
                  <a:extLst>
                    <a:ext uri="{9D8B030D-6E8A-4147-A177-3AD203B41FA5}">
                      <a16:colId xmlns:a16="http://schemas.microsoft.com/office/drawing/2014/main" val="2312931996"/>
                    </a:ext>
                  </a:extLst>
                </a:gridCol>
                <a:gridCol w="548386">
                  <a:extLst>
                    <a:ext uri="{9D8B030D-6E8A-4147-A177-3AD203B41FA5}">
                      <a16:colId xmlns:a16="http://schemas.microsoft.com/office/drawing/2014/main" val="1590345078"/>
                    </a:ext>
                  </a:extLst>
                </a:gridCol>
                <a:gridCol w="919536">
                  <a:extLst>
                    <a:ext uri="{9D8B030D-6E8A-4147-A177-3AD203B41FA5}">
                      <a16:colId xmlns:a16="http://schemas.microsoft.com/office/drawing/2014/main" val="3885682070"/>
                    </a:ext>
                  </a:extLst>
                </a:gridCol>
                <a:gridCol w="923430">
                  <a:extLst>
                    <a:ext uri="{9D8B030D-6E8A-4147-A177-3AD203B41FA5}">
                      <a16:colId xmlns:a16="http://schemas.microsoft.com/office/drawing/2014/main" val="639176664"/>
                    </a:ext>
                  </a:extLst>
                </a:gridCol>
              </a:tblGrid>
              <a:tr h="126287">
                <a:tc>
                  <a:txBody>
                    <a:bodyPr/>
                    <a:lstStyle/>
                    <a:p>
                      <a:pPr fontAlgn="base"/>
                      <a:r>
                        <a:rPr lang="en-US" sz="900" dirty="0">
                          <a:effectLst/>
                        </a:rPr>
                        <a:t>Occupation​</a:t>
                      </a:r>
                      <a:endParaRPr lang="en-US" sz="900" b="1" dirty="0">
                        <a:solidFill>
                          <a:srgbClr val="FFFFFF"/>
                        </a:solidFill>
                        <a:effectLst/>
                      </a:endParaRPr>
                    </a:p>
                  </a:txBody>
                  <a:tcPr>
                    <a:solidFill>
                      <a:schemeClr val="accent5"/>
                    </a:solidFill>
                  </a:tcPr>
                </a:tc>
                <a:tc>
                  <a:txBody>
                    <a:bodyPr/>
                    <a:lstStyle/>
                    <a:p>
                      <a:pPr fontAlgn="base"/>
                      <a:r>
                        <a:rPr lang="en-US" sz="900" dirty="0">
                          <a:effectLst/>
                        </a:rPr>
                        <a:t>Employment </a:t>
                      </a:r>
                      <a:endParaRPr lang="en-US" sz="900" b="1" dirty="0">
                        <a:solidFill>
                          <a:srgbClr val="FFFFFF"/>
                        </a:solidFill>
                        <a:effectLst/>
                      </a:endParaRPr>
                    </a:p>
                    <a:p>
                      <a:pPr lvl="0">
                        <a:buNone/>
                      </a:pPr>
                      <a:r>
                        <a:rPr lang="en-US" sz="900" dirty="0">
                          <a:effectLst/>
                        </a:rPr>
                        <a:t>predictions ​(FY21 to FY26)</a:t>
                      </a:r>
                      <a:endParaRPr lang="en-US" sz="900" b="1" dirty="0">
                        <a:solidFill>
                          <a:srgbClr val="FFFFFF"/>
                        </a:solidFill>
                        <a:effectLst/>
                      </a:endParaRPr>
                    </a:p>
                  </a:txBody>
                  <a:tcPr>
                    <a:solidFill>
                      <a:schemeClr val="accent5"/>
                    </a:solidFill>
                  </a:tcPr>
                </a:tc>
                <a:tc>
                  <a:txBody>
                    <a:bodyPr/>
                    <a:lstStyle/>
                    <a:p>
                      <a:pPr algn="r" fontAlgn="base"/>
                      <a:r>
                        <a:rPr lang="en-US" sz="900" dirty="0">
                          <a:effectLst/>
                        </a:rPr>
                        <a:t>Average Age​ (yrs)</a:t>
                      </a:r>
                      <a:endParaRPr lang="en-US" sz="900" b="1" dirty="0">
                        <a:solidFill>
                          <a:srgbClr val="FFFFFF"/>
                        </a:solidFill>
                        <a:effectLst/>
                      </a:endParaRPr>
                    </a:p>
                  </a:txBody>
                  <a:tcPr>
                    <a:solidFill>
                      <a:schemeClr val="accent5"/>
                    </a:solidFill>
                  </a:tcPr>
                </a:tc>
                <a:tc>
                  <a:txBody>
                    <a:bodyPr/>
                    <a:lstStyle/>
                    <a:p>
                      <a:pPr algn="r" fontAlgn="base"/>
                      <a:r>
                        <a:rPr lang="en-US" sz="900" dirty="0">
                          <a:effectLst/>
                        </a:rPr>
                        <a:t>% in PAS*</a:t>
                      </a:r>
                    </a:p>
                  </a:txBody>
                  <a:tcPr>
                    <a:solidFill>
                      <a:schemeClr val="accent5"/>
                    </a:solidFill>
                  </a:tcPr>
                </a:tc>
                <a:tc>
                  <a:txBody>
                    <a:bodyPr/>
                    <a:lstStyle/>
                    <a:p>
                      <a:pPr algn="r" fontAlgn="base"/>
                      <a:r>
                        <a:rPr lang="en-US" sz="900" dirty="0">
                          <a:effectLst/>
                        </a:rPr>
                        <a:t>Future Growth </a:t>
                      </a:r>
                    </a:p>
                  </a:txBody>
                  <a:tcPr>
                    <a:solidFill>
                      <a:schemeClr val="accent5"/>
                    </a:solidFill>
                  </a:tcPr>
                </a:tc>
                <a:tc>
                  <a:txBody>
                    <a:bodyPr/>
                    <a:lstStyle/>
                    <a:p>
                      <a:pPr algn="r" fontAlgn="base"/>
                      <a:r>
                        <a:rPr lang="en-US" sz="900" dirty="0">
                          <a:effectLst/>
                        </a:rPr>
                        <a:t>NSW candidate %</a:t>
                      </a:r>
                    </a:p>
                  </a:txBody>
                  <a:tcPr>
                    <a:solidFill>
                      <a:schemeClr val="accent5"/>
                    </a:solidFill>
                  </a:tcPr>
                </a:tc>
                <a:extLst>
                  <a:ext uri="{0D108BD9-81ED-4DB2-BD59-A6C34878D82A}">
                    <a16:rowId xmlns:a16="http://schemas.microsoft.com/office/drawing/2014/main" val="2393838102"/>
                  </a:ext>
                </a:extLst>
              </a:tr>
              <a:tr h="222967">
                <a:tc>
                  <a:txBody>
                    <a:bodyPr/>
                    <a:lstStyle/>
                    <a:p>
                      <a:pPr fontAlgn="base"/>
                      <a:r>
                        <a:rPr lang="en-US" sz="900" dirty="0">
                          <a:effectLst/>
                        </a:rPr>
                        <a:t>Contact and Call Centre Workers ​</a:t>
                      </a:r>
                    </a:p>
                  </a:txBody>
                  <a:tcPr/>
                </a:tc>
                <a:tc>
                  <a:txBody>
                    <a:bodyPr/>
                    <a:lstStyle/>
                    <a:p>
                      <a:pPr algn="r" fontAlgn="base"/>
                      <a:r>
                        <a:rPr lang="en-US" sz="900" dirty="0">
                          <a:effectLst/>
                        </a:rPr>
                        <a:t>33,600 to 33,800</a:t>
                      </a:r>
                    </a:p>
                  </a:txBody>
                  <a:tcPr/>
                </a:tc>
                <a:tc>
                  <a:txBody>
                    <a:bodyPr/>
                    <a:lstStyle/>
                    <a:p>
                      <a:pPr algn="r" fontAlgn="base"/>
                      <a:r>
                        <a:rPr lang="en-US" sz="900" dirty="0">
                          <a:effectLst/>
                        </a:rPr>
                        <a:t>34</a:t>
                      </a:r>
                    </a:p>
                  </a:txBody>
                  <a:tcPr/>
                </a:tc>
                <a:tc>
                  <a:txBody>
                    <a:bodyPr/>
                    <a:lstStyle/>
                    <a:p>
                      <a:pPr algn="r" fontAlgn="base"/>
                      <a:r>
                        <a:rPr lang="en-US" sz="900" dirty="0">
                          <a:effectLst/>
                        </a:rPr>
                        <a:t>20.8%​ </a:t>
                      </a:r>
                    </a:p>
                  </a:txBody>
                  <a:tcPr/>
                </a:tc>
                <a:tc>
                  <a:txBody>
                    <a:bodyPr/>
                    <a:lstStyle/>
                    <a:p>
                      <a:pPr algn="r" fontAlgn="base"/>
                      <a:r>
                        <a:rPr lang="en-US" sz="900" dirty="0">
                          <a:effectLst/>
                        </a:rPr>
                        <a:t>+0.7%​</a:t>
                      </a:r>
                    </a:p>
                  </a:txBody>
                  <a:tcPr/>
                </a:tc>
                <a:tc>
                  <a:txBody>
                    <a:bodyPr/>
                    <a:lstStyle/>
                    <a:p>
                      <a:pPr algn="r" fontAlgn="base"/>
                      <a:r>
                        <a:rPr lang="en-US" sz="900" dirty="0">
                          <a:effectLst/>
                        </a:rPr>
                        <a:t>29.6​</a:t>
                      </a:r>
                    </a:p>
                  </a:txBody>
                  <a:tcPr/>
                </a:tc>
                <a:extLst>
                  <a:ext uri="{0D108BD9-81ED-4DB2-BD59-A6C34878D82A}">
                    <a16:rowId xmlns:a16="http://schemas.microsoft.com/office/drawing/2014/main" val="2994246671"/>
                  </a:ext>
                </a:extLst>
              </a:tr>
              <a:tr h="222967">
                <a:tc>
                  <a:txBody>
                    <a:bodyPr/>
                    <a:lstStyle/>
                    <a:p>
                      <a:pPr fontAlgn="base"/>
                      <a:r>
                        <a:rPr lang="en-US" sz="900" dirty="0">
                          <a:effectLst/>
                        </a:rPr>
                        <a:t>Contract, Program, Project Admin ​</a:t>
                      </a:r>
                      <a:endParaRPr lang="en-US" dirty="0"/>
                    </a:p>
                  </a:txBody>
                  <a:tcPr/>
                </a:tc>
                <a:tc>
                  <a:txBody>
                    <a:bodyPr/>
                    <a:lstStyle/>
                    <a:p>
                      <a:pPr algn="r" fontAlgn="base"/>
                      <a:r>
                        <a:rPr lang="en-US" sz="900" dirty="0">
                          <a:effectLst/>
                        </a:rPr>
                        <a:t>127,800 to 139,700</a:t>
                      </a:r>
                    </a:p>
                  </a:txBody>
                  <a:tcPr/>
                </a:tc>
                <a:tc>
                  <a:txBody>
                    <a:bodyPr/>
                    <a:lstStyle/>
                    <a:p>
                      <a:pPr algn="r" fontAlgn="base"/>
                      <a:r>
                        <a:rPr lang="en-US" sz="900" dirty="0">
                          <a:effectLst/>
                        </a:rPr>
                        <a:t>42</a:t>
                      </a:r>
                    </a:p>
                  </a:txBody>
                  <a:tcPr/>
                </a:tc>
                <a:tc>
                  <a:txBody>
                    <a:bodyPr/>
                    <a:lstStyle/>
                    <a:p>
                      <a:pPr algn="r" fontAlgn="base"/>
                      <a:r>
                        <a:rPr lang="en-US" sz="900" dirty="0">
                          <a:effectLst/>
                        </a:rPr>
                        <a:t>27.3%​</a:t>
                      </a:r>
                    </a:p>
                  </a:txBody>
                  <a:tcPr/>
                </a:tc>
                <a:tc>
                  <a:txBody>
                    <a:bodyPr/>
                    <a:lstStyle/>
                    <a:p>
                      <a:pPr algn="r" fontAlgn="base"/>
                      <a:r>
                        <a:rPr lang="en-US" sz="900" dirty="0">
                          <a:effectLst/>
                        </a:rPr>
                        <a:t>+9.3%​</a:t>
                      </a:r>
                    </a:p>
                  </a:txBody>
                  <a:tcPr/>
                </a:tc>
                <a:tc>
                  <a:txBody>
                    <a:bodyPr/>
                    <a:lstStyle/>
                    <a:p>
                      <a:pPr algn="r" fontAlgn="base"/>
                      <a:r>
                        <a:rPr lang="en-US" sz="900" dirty="0">
                          <a:effectLst/>
                        </a:rPr>
                        <a:t>30.3%​</a:t>
                      </a:r>
                    </a:p>
                  </a:txBody>
                  <a:tcPr/>
                </a:tc>
                <a:extLst>
                  <a:ext uri="{0D108BD9-81ED-4DB2-BD59-A6C34878D82A}">
                    <a16:rowId xmlns:a16="http://schemas.microsoft.com/office/drawing/2014/main" val="891623141"/>
                  </a:ext>
                </a:extLst>
              </a:tr>
              <a:tr h="222967">
                <a:tc>
                  <a:txBody>
                    <a:bodyPr/>
                    <a:lstStyle/>
                    <a:p>
                      <a:pPr fontAlgn="base"/>
                      <a:r>
                        <a:rPr lang="en-US" sz="900" dirty="0">
                          <a:effectLst/>
                        </a:rPr>
                        <a:t>Health and Welfare Service Managers ​</a:t>
                      </a:r>
                    </a:p>
                  </a:txBody>
                  <a:tcPr/>
                </a:tc>
                <a:tc>
                  <a:txBody>
                    <a:bodyPr/>
                    <a:lstStyle/>
                    <a:p>
                      <a:pPr algn="r" fontAlgn="base"/>
                      <a:r>
                        <a:rPr lang="en-US" sz="900" dirty="0">
                          <a:effectLst/>
                        </a:rPr>
                        <a:t>35,800 to 45,300</a:t>
                      </a:r>
                    </a:p>
                  </a:txBody>
                  <a:tcPr/>
                </a:tc>
                <a:tc>
                  <a:txBody>
                    <a:bodyPr/>
                    <a:lstStyle/>
                    <a:p>
                      <a:pPr algn="r" fontAlgn="base"/>
                      <a:r>
                        <a:rPr lang="en-US" sz="900" dirty="0">
                          <a:effectLst/>
                        </a:rPr>
                        <a:t>48</a:t>
                      </a:r>
                    </a:p>
                  </a:txBody>
                  <a:tcPr/>
                </a:tc>
                <a:tc>
                  <a:txBody>
                    <a:bodyPr/>
                    <a:lstStyle/>
                    <a:p>
                      <a:pPr algn="r" fontAlgn="base"/>
                      <a:r>
                        <a:rPr lang="en-US" sz="900" dirty="0">
                          <a:effectLst/>
                        </a:rPr>
                        <a:t>9.3%​</a:t>
                      </a:r>
                    </a:p>
                  </a:txBody>
                  <a:tcPr/>
                </a:tc>
                <a:tc>
                  <a:txBody>
                    <a:bodyPr/>
                    <a:lstStyle/>
                    <a:p>
                      <a:pPr algn="r" fontAlgn="base"/>
                      <a:r>
                        <a:rPr lang="en-US" sz="900" dirty="0">
                          <a:effectLst/>
                        </a:rPr>
                        <a:t>+26.5%​</a:t>
                      </a:r>
                    </a:p>
                  </a:txBody>
                  <a:tcPr/>
                </a:tc>
                <a:tc>
                  <a:txBody>
                    <a:bodyPr/>
                    <a:lstStyle/>
                    <a:p>
                      <a:pPr algn="r" fontAlgn="base"/>
                      <a:r>
                        <a:rPr lang="en-US" sz="900" dirty="0">
                          <a:effectLst/>
                        </a:rPr>
                        <a:t>33.4%​</a:t>
                      </a:r>
                    </a:p>
                  </a:txBody>
                  <a:tcPr/>
                </a:tc>
                <a:extLst>
                  <a:ext uri="{0D108BD9-81ED-4DB2-BD59-A6C34878D82A}">
                    <a16:rowId xmlns:a16="http://schemas.microsoft.com/office/drawing/2014/main" val="2623620272"/>
                  </a:ext>
                </a:extLst>
              </a:tr>
              <a:tr h="200632">
                <a:tc>
                  <a:txBody>
                    <a:bodyPr/>
                    <a:lstStyle/>
                    <a:p>
                      <a:pPr fontAlgn="base"/>
                      <a:r>
                        <a:rPr lang="en-US" sz="900" dirty="0">
                          <a:effectLst/>
                        </a:rPr>
                        <a:t>Inspectors, Regulatory Officers ​</a:t>
                      </a:r>
                    </a:p>
                  </a:txBody>
                  <a:tcPr/>
                </a:tc>
                <a:tc>
                  <a:txBody>
                    <a:bodyPr/>
                    <a:lstStyle/>
                    <a:p>
                      <a:pPr algn="r" fontAlgn="base"/>
                      <a:r>
                        <a:rPr lang="en-US" sz="900" dirty="0">
                          <a:effectLst/>
                        </a:rPr>
                        <a:t>44,200 to 49,500</a:t>
                      </a:r>
                    </a:p>
                  </a:txBody>
                  <a:tcPr/>
                </a:tc>
                <a:tc>
                  <a:txBody>
                    <a:bodyPr/>
                    <a:lstStyle/>
                    <a:p>
                      <a:pPr algn="r" fontAlgn="base"/>
                      <a:r>
                        <a:rPr lang="en-US" sz="900" dirty="0">
                          <a:effectLst/>
                        </a:rPr>
                        <a:t>44</a:t>
                      </a:r>
                    </a:p>
                  </a:txBody>
                  <a:tcPr/>
                </a:tc>
                <a:tc>
                  <a:txBody>
                    <a:bodyPr/>
                    <a:lstStyle/>
                    <a:p>
                      <a:pPr marL="0" marR="0" indent="0" algn="r" fontAlgn="base"/>
                      <a:r>
                        <a:rPr lang="en-US" sz="900" dirty="0">
                          <a:effectLst/>
                        </a:rPr>
                        <a:t>68%​ </a:t>
                      </a:r>
                      <a:endParaRPr lang="en-US" sz="900" b="0" i="0" u="none" strike="noStrike" noProof="0" dirty="0">
                        <a:effectLst/>
                        <a:latin typeface="Calibri"/>
                      </a:endParaRPr>
                    </a:p>
                  </a:txBody>
                  <a:tcPr/>
                </a:tc>
                <a:tc>
                  <a:txBody>
                    <a:bodyPr/>
                    <a:lstStyle/>
                    <a:p>
                      <a:pPr algn="r" fontAlgn="base"/>
                      <a:r>
                        <a:rPr lang="en-US" sz="900" dirty="0">
                          <a:effectLst/>
                        </a:rPr>
                        <a:t>+11.8%​</a:t>
                      </a:r>
                    </a:p>
                  </a:txBody>
                  <a:tcPr/>
                </a:tc>
                <a:tc>
                  <a:txBody>
                    <a:bodyPr/>
                    <a:lstStyle/>
                    <a:p>
                      <a:pPr algn="r" fontAlgn="base"/>
                      <a:r>
                        <a:rPr lang="en-US" sz="900" dirty="0">
                          <a:effectLst/>
                        </a:rPr>
                        <a:t>30.9%​</a:t>
                      </a:r>
                    </a:p>
                  </a:txBody>
                  <a:tcPr/>
                </a:tc>
                <a:extLst>
                  <a:ext uri="{0D108BD9-81ED-4DB2-BD59-A6C34878D82A}">
                    <a16:rowId xmlns:a16="http://schemas.microsoft.com/office/drawing/2014/main" val="3890947890"/>
                  </a:ext>
                </a:extLst>
              </a:tr>
              <a:tr h="222967">
                <a:tc>
                  <a:txBody>
                    <a:bodyPr/>
                    <a:lstStyle/>
                    <a:p>
                      <a:pPr fontAlgn="base"/>
                      <a:r>
                        <a:rPr lang="en-US" sz="900" dirty="0">
                          <a:effectLst/>
                        </a:rPr>
                        <a:t>Judicial and Legal Professionals ​</a:t>
                      </a:r>
                    </a:p>
                  </a:txBody>
                  <a:tcPr/>
                </a:tc>
                <a:tc>
                  <a:txBody>
                    <a:bodyPr/>
                    <a:lstStyle/>
                    <a:p>
                      <a:pPr algn="r" fontAlgn="base"/>
                      <a:r>
                        <a:rPr lang="en-US" sz="900" dirty="0">
                          <a:effectLst/>
                        </a:rPr>
                        <a:t>12,400 to 13,800 ​</a:t>
                      </a:r>
                    </a:p>
                  </a:txBody>
                  <a:tcPr/>
                </a:tc>
                <a:tc>
                  <a:txBody>
                    <a:bodyPr/>
                    <a:lstStyle/>
                    <a:p>
                      <a:pPr algn="r" fontAlgn="base"/>
                      <a:r>
                        <a:rPr lang="en-US" sz="900" dirty="0">
                          <a:effectLst/>
                        </a:rPr>
                        <a:t>45</a:t>
                      </a:r>
                    </a:p>
                  </a:txBody>
                  <a:tcPr/>
                </a:tc>
                <a:tc>
                  <a:txBody>
                    <a:bodyPr/>
                    <a:lstStyle/>
                    <a:p>
                      <a:pPr algn="r" fontAlgn="base"/>
                      <a:r>
                        <a:rPr lang="en-US" sz="900" dirty="0">
                          <a:effectLst/>
                        </a:rPr>
                        <a:t>49.5%</a:t>
                      </a:r>
                      <a:endParaRPr lang="en-US" sz="900" b="0" i="0" u="none" strike="noStrike" noProof="0" dirty="0">
                        <a:effectLst/>
                        <a:latin typeface="Calibri"/>
                      </a:endParaRPr>
                    </a:p>
                  </a:txBody>
                  <a:tcPr/>
                </a:tc>
                <a:tc>
                  <a:txBody>
                    <a:bodyPr/>
                    <a:lstStyle/>
                    <a:p>
                      <a:pPr algn="r" fontAlgn="base"/>
                      <a:r>
                        <a:rPr lang="en-US" sz="900" dirty="0">
                          <a:effectLst/>
                        </a:rPr>
                        <a:t>+11%​</a:t>
                      </a:r>
                    </a:p>
                  </a:txBody>
                  <a:tcPr/>
                </a:tc>
                <a:tc>
                  <a:txBody>
                    <a:bodyPr/>
                    <a:lstStyle/>
                    <a:p>
                      <a:pPr algn="r" fontAlgn="base"/>
                      <a:r>
                        <a:rPr lang="en-US" sz="900" dirty="0">
                          <a:effectLst/>
                        </a:rPr>
                        <a:t>30.9%​</a:t>
                      </a:r>
                    </a:p>
                  </a:txBody>
                  <a:tcPr/>
                </a:tc>
                <a:extLst>
                  <a:ext uri="{0D108BD9-81ED-4DB2-BD59-A6C34878D82A}">
                    <a16:rowId xmlns:a16="http://schemas.microsoft.com/office/drawing/2014/main" val="2942622579"/>
                  </a:ext>
                </a:extLst>
              </a:tr>
              <a:tr h="216599">
                <a:tc>
                  <a:txBody>
                    <a:bodyPr/>
                    <a:lstStyle/>
                    <a:p>
                      <a:pPr fontAlgn="base"/>
                      <a:r>
                        <a:rPr lang="en-US" sz="900" dirty="0">
                          <a:effectLst/>
                        </a:rPr>
                        <a:t>Information Officer </a:t>
                      </a:r>
                    </a:p>
                  </a:txBody>
                  <a:tcPr/>
                </a:tc>
                <a:tc>
                  <a:txBody>
                    <a:bodyPr/>
                    <a:lstStyle/>
                    <a:p>
                      <a:pPr algn="r" fontAlgn="base"/>
                      <a:r>
                        <a:rPr lang="en-US" sz="900" dirty="0">
                          <a:effectLst/>
                        </a:rPr>
                        <a:t>59,600 to 61,400</a:t>
                      </a:r>
                    </a:p>
                  </a:txBody>
                  <a:tcPr/>
                </a:tc>
                <a:tc>
                  <a:txBody>
                    <a:bodyPr/>
                    <a:lstStyle/>
                    <a:p>
                      <a:pPr algn="r" fontAlgn="base"/>
                      <a:r>
                        <a:rPr lang="en-US" sz="900" dirty="0">
                          <a:effectLst/>
                        </a:rPr>
                        <a:t>39</a:t>
                      </a:r>
                    </a:p>
                  </a:txBody>
                  <a:tcPr/>
                </a:tc>
                <a:tc>
                  <a:txBody>
                    <a:bodyPr/>
                    <a:lstStyle/>
                    <a:p>
                      <a:pPr algn="r" fontAlgn="base"/>
                      <a:r>
                        <a:rPr lang="en-US" sz="900" dirty="0">
                          <a:effectLst/>
                        </a:rPr>
                        <a:t>23.6%</a:t>
                      </a:r>
                    </a:p>
                  </a:txBody>
                  <a:tcPr/>
                </a:tc>
                <a:tc>
                  <a:txBody>
                    <a:bodyPr/>
                    <a:lstStyle/>
                    <a:p>
                      <a:pPr algn="r" fontAlgn="base"/>
                      <a:r>
                        <a:rPr lang="en-US" sz="900" dirty="0">
                          <a:effectLst/>
                        </a:rPr>
                        <a:t>+3%</a:t>
                      </a:r>
                    </a:p>
                  </a:txBody>
                  <a:tcPr/>
                </a:tc>
                <a:tc>
                  <a:txBody>
                    <a:bodyPr/>
                    <a:lstStyle/>
                    <a:p>
                      <a:pPr algn="r" fontAlgn="base"/>
                      <a:r>
                        <a:rPr lang="en-US" sz="900" dirty="0">
                          <a:effectLst/>
                        </a:rPr>
                        <a:t>33.6%</a:t>
                      </a:r>
                    </a:p>
                  </a:txBody>
                  <a:tcPr/>
                </a:tc>
                <a:extLst>
                  <a:ext uri="{0D108BD9-81ED-4DB2-BD59-A6C34878D82A}">
                    <a16:rowId xmlns:a16="http://schemas.microsoft.com/office/drawing/2014/main" val="2100031936"/>
                  </a:ext>
                </a:extLst>
              </a:tr>
              <a:tr h="216599">
                <a:tc>
                  <a:txBody>
                    <a:bodyPr/>
                    <a:lstStyle/>
                    <a:p>
                      <a:pPr fontAlgn="base"/>
                      <a:r>
                        <a:rPr lang="en-US" sz="900" b="1" dirty="0">
                          <a:effectLst/>
                        </a:rPr>
                        <a:t>Intelligence and Policy Analyst </a:t>
                      </a:r>
                    </a:p>
                  </a:txBody>
                  <a:tcPr/>
                </a:tc>
                <a:tc>
                  <a:txBody>
                    <a:bodyPr/>
                    <a:lstStyle/>
                    <a:p>
                      <a:pPr algn="r" fontAlgn="base"/>
                      <a:r>
                        <a:rPr lang="en-US" sz="900" b="1" dirty="0">
                          <a:effectLst/>
                        </a:rPr>
                        <a:t>28,500 to 31,000</a:t>
                      </a:r>
                    </a:p>
                  </a:txBody>
                  <a:tcPr/>
                </a:tc>
                <a:tc>
                  <a:txBody>
                    <a:bodyPr/>
                    <a:lstStyle/>
                    <a:p>
                      <a:pPr algn="r" fontAlgn="base"/>
                      <a:r>
                        <a:rPr lang="en-US" sz="900" b="1" dirty="0">
                          <a:effectLst/>
                        </a:rPr>
                        <a:t>38</a:t>
                      </a:r>
                    </a:p>
                  </a:txBody>
                  <a:tcPr/>
                </a:tc>
                <a:tc>
                  <a:txBody>
                    <a:bodyPr/>
                    <a:lstStyle/>
                    <a:p>
                      <a:pPr algn="r" fontAlgn="base"/>
                      <a:r>
                        <a:rPr lang="en-US" sz="900" b="1" dirty="0">
                          <a:effectLst/>
                        </a:rPr>
                        <a:t>77.4%</a:t>
                      </a:r>
                    </a:p>
                  </a:txBody>
                  <a:tcPr/>
                </a:tc>
                <a:tc>
                  <a:txBody>
                    <a:bodyPr/>
                    <a:lstStyle/>
                    <a:p>
                      <a:pPr algn="r" fontAlgn="base"/>
                      <a:r>
                        <a:rPr lang="en-US" sz="900" b="1" dirty="0">
                          <a:effectLst/>
                        </a:rPr>
                        <a:t>+8.7%</a:t>
                      </a:r>
                    </a:p>
                  </a:txBody>
                  <a:tcPr/>
                </a:tc>
                <a:tc>
                  <a:txBody>
                    <a:bodyPr/>
                    <a:lstStyle/>
                    <a:p>
                      <a:pPr algn="r" fontAlgn="base"/>
                      <a:r>
                        <a:rPr lang="en-US" sz="900" b="1" dirty="0">
                          <a:effectLst/>
                        </a:rPr>
                        <a:t>20.5%</a:t>
                      </a:r>
                    </a:p>
                  </a:txBody>
                  <a:tcPr/>
                </a:tc>
                <a:extLst>
                  <a:ext uri="{0D108BD9-81ED-4DB2-BD59-A6C34878D82A}">
                    <a16:rowId xmlns:a16="http://schemas.microsoft.com/office/drawing/2014/main" val="1935611747"/>
                  </a:ext>
                </a:extLst>
              </a:tr>
              <a:tr h="206451">
                <a:tc>
                  <a:txBody>
                    <a:bodyPr/>
                    <a:lstStyle/>
                    <a:p>
                      <a:pPr fontAlgn="base"/>
                      <a:r>
                        <a:rPr lang="en-US" sz="900" b="1" dirty="0">
                          <a:effectLst/>
                        </a:rPr>
                        <a:t>Policy Analyst </a:t>
                      </a:r>
                    </a:p>
                  </a:txBody>
                  <a:tcPr/>
                </a:tc>
                <a:tc>
                  <a:txBody>
                    <a:bodyPr/>
                    <a:lstStyle/>
                    <a:p>
                      <a:pPr algn="r" fontAlgn="base"/>
                      <a:r>
                        <a:rPr lang="en-US" sz="900" b="1" dirty="0">
                          <a:effectLst/>
                        </a:rPr>
                        <a:t>13,300</a:t>
                      </a:r>
                    </a:p>
                  </a:txBody>
                  <a:tcPr/>
                </a:tc>
                <a:tc>
                  <a:txBody>
                    <a:bodyPr/>
                    <a:lstStyle/>
                    <a:p>
                      <a:pPr algn="r" fontAlgn="base"/>
                      <a:r>
                        <a:rPr lang="en-US" sz="900" b="1" dirty="0">
                          <a:effectLst/>
                        </a:rPr>
                        <a:t>38</a:t>
                      </a:r>
                    </a:p>
                  </a:txBody>
                  <a:tcPr/>
                </a:tc>
                <a:tc>
                  <a:txBody>
                    <a:bodyPr/>
                    <a:lstStyle/>
                    <a:p>
                      <a:pPr algn="r" fontAlgn="base"/>
                      <a:r>
                        <a:rPr lang="en-US" sz="900" b="1" dirty="0">
                          <a:effectLst/>
                        </a:rPr>
                        <a:t>79.8%</a:t>
                      </a:r>
                    </a:p>
                  </a:txBody>
                  <a:tcPr/>
                </a:tc>
                <a:tc>
                  <a:txBody>
                    <a:bodyPr/>
                    <a:lstStyle/>
                    <a:p>
                      <a:pPr algn="r" fontAlgn="base"/>
                      <a:r>
                        <a:rPr lang="en-US" sz="900" b="1" dirty="0">
                          <a:effectLst/>
                        </a:rPr>
                        <a:t>N/A</a:t>
                      </a:r>
                    </a:p>
                  </a:txBody>
                  <a:tcPr/>
                </a:tc>
                <a:tc>
                  <a:txBody>
                    <a:bodyPr/>
                    <a:lstStyle/>
                    <a:p>
                      <a:pPr algn="r" fontAlgn="base"/>
                      <a:r>
                        <a:rPr lang="en-US" sz="900" b="1" dirty="0">
                          <a:effectLst/>
                        </a:rPr>
                        <a:t>20.5%</a:t>
                      </a:r>
                    </a:p>
                  </a:txBody>
                  <a:tcPr/>
                </a:tc>
                <a:extLst>
                  <a:ext uri="{0D108BD9-81ED-4DB2-BD59-A6C34878D82A}">
                    <a16:rowId xmlns:a16="http://schemas.microsoft.com/office/drawing/2014/main" val="4013791533"/>
                  </a:ext>
                </a:extLst>
              </a:tr>
              <a:tr h="206451">
                <a:tc>
                  <a:txBody>
                    <a:bodyPr/>
                    <a:lstStyle/>
                    <a:p>
                      <a:pPr fontAlgn="base"/>
                      <a:r>
                        <a:rPr lang="en-US" sz="900" dirty="0">
                          <a:effectLst/>
                        </a:rPr>
                        <a:t>Policy and Planning Manager</a:t>
                      </a:r>
                    </a:p>
                  </a:txBody>
                  <a:tcPr/>
                </a:tc>
                <a:tc>
                  <a:txBody>
                    <a:bodyPr/>
                    <a:lstStyle/>
                    <a:p>
                      <a:pPr algn="r" fontAlgn="base"/>
                      <a:r>
                        <a:rPr lang="en-US" sz="900" dirty="0">
                          <a:effectLst/>
                        </a:rPr>
                        <a:t>26,400 to 28,000</a:t>
                      </a:r>
                    </a:p>
                  </a:txBody>
                  <a:tcPr/>
                </a:tc>
                <a:tc>
                  <a:txBody>
                    <a:bodyPr/>
                    <a:lstStyle/>
                    <a:p>
                      <a:pPr algn="r" fontAlgn="base"/>
                      <a:r>
                        <a:rPr lang="en-US" sz="900" dirty="0">
                          <a:effectLst/>
                        </a:rPr>
                        <a:t>44</a:t>
                      </a:r>
                    </a:p>
                  </a:txBody>
                  <a:tcPr/>
                </a:tc>
                <a:tc>
                  <a:txBody>
                    <a:bodyPr/>
                    <a:lstStyle/>
                    <a:p>
                      <a:pPr algn="r" fontAlgn="base"/>
                      <a:r>
                        <a:rPr lang="en-US" sz="900" dirty="0">
                          <a:effectLst/>
                        </a:rPr>
                        <a:t>52.5%</a:t>
                      </a:r>
                    </a:p>
                  </a:txBody>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900" dirty="0">
                          <a:effectLst/>
                        </a:rPr>
                        <a:t>+5.7%</a:t>
                      </a:r>
                    </a:p>
                  </a:txBody>
                  <a:tcPr/>
                </a:tc>
                <a:tc>
                  <a:txBody>
                    <a:bodyPr/>
                    <a:lstStyle/>
                    <a:p>
                      <a:pPr algn="r" fontAlgn="base"/>
                      <a:r>
                        <a:rPr lang="en-US" sz="900" dirty="0">
                          <a:effectLst/>
                        </a:rPr>
                        <a:t>27.9%</a:t>
                      </a:r>
                    </a:p>
                  </a:txBody>
                  <a:tcPr/>
                </a:tc>
                <a:extLst>
                  <a:ext uri="{0D108BD9-81ED-4DB2-BD59-A6C34878D82A}">
                    <a16:rowId xmlns:a16="http://schemas.microsoft.com/office/drawing/2014/main" val="1116548134"/>
                  </a:ext>
                </a:extLst>
              </a:tr>
              <a:tr h="206451">
                <a:tc>
                  <a:txBody>
                    <a:bodyPr/>
                    <a:lstStyle/>
                    <a:p>
                      <a:pPr fontAlgn="base"/>
                      <a:r>
                        <a:rPr lang="en-US" sz="900" dirty="0">
                          <a:effectLst/>
                        </a:rPr>
                        <a:t>Community Worker</a:t>
                      </a:r>
                    </a:p>
                  </a:txBody>
                  <a:tcPr/>
                </a:tc>
                <a:tc>
                  <a:txBody>
                    <a:bodyPr/>
                    <a:lstStyle/>
                    <a:p>
                      <a:pPr algn="r" fontAlgn="base"/>
                      <a:r>
                        <a:rPr lang="en-US" sz="900" dirty="0">
                          <a:effectLst/>
                        </a:rPr>
                        <a:t>24,400</a:t>
                      </a:r>
                    </a:p>
                  </a:txBody>
                  <a:tcPr/>
                </a:tc>
                <a:tc>
                  <a:txBody>
                    <a:bodyPr/>
                    <a:lstStyle/>
                    <a:p>
                      <a:pPr algn="r" fontAlgn="base"/>
                      <a:r>
                        <a:rPr lang="en-US" sz="900" dirty="0">
                          <a:effectLst/>
                        </a:rPr>
                        <a:t>45</a:t>
                      </a:r>
                    </a:p>
                  </a:txBody>
                  <a:tcPr/>
                </a:tc>
                <a:tc>
                  <a:txBody>
                    <a:bodyPr/>
                    <a:lstStyle/>
                    <a:p>
                      <a:pPr algn="r" fontAlgn="base"/>
                      <a:r>
                        <a:rPr lang="en-US" sz="900" dirty="0">
                          <a:effectLst/>
                        </a:rPr>
                        <a:t>17.3%</a:t>
                      </a:r>
                    </a:p>
                  </a:txBody>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900" dirty="0">
                          <a:effectLst/>
                        </a:rPr>
                        <a:t>N/A</a:t>
                      </a:r>
                    </a:p>
                  </a:txBody>
                  <a:tcPr/>
                </a:tc>
                <a:tc>
                  <a:txBody>
                    <a:bodyPr/>
                    <a:lstStyle/>
                    <a:p>
                      <a:pPr algn="r" fontAlgn="base"/>
                      <a:r>
                        <a:rPr lang="en-US" sz="900" dirty="0">
                          <a:effectLst/>
                        </a:rPr>
                        <a:t>29.4%</a:t>
                      </a:r>
                    </a:p>
                  </a:txBody>
                  <a:tcPr/>
                </a:tc>
                <a:extLst>
                  <a:ext uri="{0D108BD9-81ED-4DB2-BD59-A6C34878D82A}">
                    <a16:rowId xmlns:a16="http://schemas.microsoft.com/office/drawing/2014/main" val="3440456698"/>
                  </a:ext>
                </a:extLst>
              </a:tr>
            </a:tbl>
          </a:graphicData>
        </a:graphic>
      </p:graphicFrame>
      <p:sp>
        <p:nvSpPr>
          <p:cNvPr id="15" name="Google Shape;6575;p424">
            <a:extLst>
              <a:ext uri="{FF2B5EF4-FFF2-40B4-BE49-F238E27FC236}">
                <a16:creationId xmlns:a16="http://schemas.microsoft.com/office/drawing/2014/main" id="{2B89B941-393E-337C-7FB6-F4AAE11B9D5B}"/>
              </a:ext>
            </a:extLst>
          </p:cNvPr>
          <p:cNvSpPr/>
          <p:nvPr/>
        </p:nvSpPr>
        <p:spPr>
          <a:xfrm>
            <a:off x="481661" y="1877933"/>
            <a:ext cx="4546291" cy="4566410"/>
          </a:xfrm>
          <a:prstGeom prst="rect">
            <a:avLst/>
          </a:prstGeom>
          <a:solidFill>
            <a:schemeClr val="bg1">
              <a:lumMod val="95000"/>
            </a:schemeClr>
          </a:solidFill>
          <a:ln>
            <a:noFill/>
          </a:ln>
        </p:spPr>
        <p:txBody>
          <a:bodyPr spcFirstLastPara="1" wrap="square" lIns="120000" tIns="96000" rIns="48000" bIns="121900" anchor="t" anchorCtr="0">
            <a:noAutofit/>
          </a:bodyPr>
          <a:lstStyle/>
          <a:p>
            <a:pPr>
              <a:defRPr/>
            </a:pPr>
            <a:r>
              <a:rPr lang="en-AU" sz="1000" kern="0" dirty="0">
                <a:ea typeface="+mn-lt"/>
                <a:cs typeface="+mn-lt"/>
                <a:sym typeface="Arial"/>
              </a:rPr>
              <a:t>Continuing to build and access diverse talent pipelines will be critical to meeting demand and providing high-quality outcomes for participants and providers.</a:t>
            </a:r>
            <a:endParaRPr lang="en-AU" sz="1000" kern="0" dirty="0">
              <a:ea typeface="+mn-lt"/>
              <a:cs typeface="+mn-lt"/>
            </a:endParaRPr>
          </a:p>
          <a:p>
            <a:pPr>
              <a:defRPr/>
            </a:pPr>
            <a:r>
              <a:rPr lang="en-US" sz="1000" kern="0" dirty="0">
                <a:ea typeface="+mn-lt"/>
                <a:cs typeface="+mn-lt"/>
              </a:rPr>
              <a:t>As the Commission transitions from </a:t>
            </a:r>
            <a:r>
              <a:rPr lang="en-US" sz="1000" kern="0" dirty="0" smtClean="0">
                <a:ea typeface="+mn-lt"/>
                <a:cs typeface="+mn-lt"/>
              </a:rPr>
              <a:t>start-up </a:t>
            </a:r>
            <a:r>
              <a:rPr lang="en-US" sz="1000" kern="0" dirty="0">
                <a:ea typeface="+mn-lt"/>
                <a:cs typeface="+mn-lt"/>
              </a:rPr>
              <a:t>to </a:t>
            </a:r>
            <a:r>
              <a:rPr lang="en-US" sz="1000" kern="0" dirty="0" smtClean="0">
                <a:ea typeface="+mn-lt"/>
                <a:cs typeface="+mn-lt"/>
              </a:rPr>
              <a:t>scale-up</a:t>
            </a:r>
            <a:r>
              <a:rPr lang="en-US" sz="1000" kern="0" dirty="0">
                <a:ea typeface="+mn-lt"/>
                <a:cs typeface="+mn-lt"/>
              </a:rPr>
              <a:t>, it will need to understand the current and future state workforce, the skills and capabilities needed and the challenges it faces. The Commission </a:t>
            </a:r>
            <a:r>
              <a:rPr lang="en-US" sz="1000" kern="0" dirty="0" smtClean="0">
                <a:ea typeface="+mn-lt"/>
                <a:cs typeface="+mn-lt"/>
              </a:rPr>
              <a:t>faces </a:t>
            </a:r>
            <a:r>
              <a:rPr lang="en-US" sz="1000" kern="0" dirty="0">
                <a:ea typeface="+mn-lt"/>
                <a:cs typeface="+mn-lt"/>
              </a:rPr>
              <a:t>workforce supply challenges of a tight and highly competitive labour market. The opportunity to access new and different labour markets together with existing talent pipelines will enable the Commission to contribute to </a:t>
            </a:r>
            <a:r>
              <a:rPr lang="en-US" sz="1000" kern="0" dirty="0" smtClean="0">
                <a:ea typeface="+mn-lt"/>
                <a:cs typeface="+mn-lt"/>
              </a:rPr>
              <a:t>Australia’s </a:t>
            </a:r>
            <a:r>
              <a:rPr lang="en-US" sz="1000" kern="0" dirty="0">
                <a:ea typeface="+mn-lt"/>
                <a:cs typeface="+mn-lt"/>
              </a:rPr>
              <a:t>overall economic recovery and ensuring that all Australians receive the care they need and deserve.  </a:t>
            </a:r>
          </a:p>
          <a:p>
            <a:pPr>
              <a:spcBef>
                <a:spcPts val="400"/>
              </a:spcBef>
              <a:defRPr/>
            </a:pPr>
            <a:r>
              <a:rPr lang="en-US" sz="1000" kern="0" dirty="0">
                <a:ea typeface="+mn-lt"/>
                <a:cs typeface="+mn-lt"/>
              </a:rPr>
              <a:t>Equally, as the demand for disability care services continues to </a:t>
            </a:r>
            <a:r>
              <a:rPr lang="en-US" sz="1000" kern="0" dirty="0" smtClean="0">
                <a:ea typeface="+mn-lt"/>
                <a:cs typeface="+mn-lt"/>
              </a:rPr>
              <a:t>grow, </a:t>
            </a:r>
            <a:r>
              <a:rPr lang="en-US" sz="1000" kern="0" dirty="0">
                <a:ea typeface="+mn-lt"/>
                <a:cs typeface="+mn-lt"/>
              </a:rPr>
              <a:t>so too will the demand for regulatory services from the Commission. </a:t>
            </a:r>
          </a:p>
          <a:p>
            <a:pPr marL="180975" indent="-180975">
              <a:spcBef>
                <a:spcPts val="600"/>
              </a:spcBef>
              <a:buFont typeface="Arial"/>
              <a:buChar char="•"/>
              <a:defRPr/>
            </a:pPr>
            <a:r>
              <a:rPr lang="en-US" sz="1000" b="1" kern="0" dirty="0">
                <a:cs typeface="Calibri"/>
              </a:rPr>
              <a:t>One in seven workers are now employed in healthcare or social services</a:t>
            </a:r>
            <a:r>
              <a:rPr lang="en-US" sz="1000" kern="0" dirty="0">
                <a:cs typeface="Calibri"/>
              </a:rPr>
              <a:t>. In the decade to August 2021, the health and community services workforce grew by 50 per cent — almost 600,000 extra employees</a:t>
            </a:r>
            <a:r>
              <a:rPr lang="en-US" sz="800" kern="0" dirty="0">
                <a:cs typeface="Arial"/>
                <a:sym typeface="Helvetica Neue"/>
              </a:rPr>
              <a:t>¹</a:t>
            </a:r>
            <a:endParaRPr lang="en-US" sz="1000" kern="0" dirty="0">
              <a:cs typeface="Calibri"/>
            </a:endParaRPr>
          </a:p>
          <a:p>
            <a:pPr marL="180975" indent="-180975">
              <a:spcBef>
                <a:spcPts val="600"/>
              </a:spcBef>
              <a:buFont typeface="Arial"/>
              <a:buChar char="•"/>
              <a:defRPr/>
            </a:pPr>
            <a:r>
              <a:rPr lang="en-US" sz="1000" kern="0" dirty="0">
                <a:cs typeface="Calibri"/>
              </a:rPr>
              <a:t>Across </a:t>
            </a:r>
            <a:r>
              <a:rPr lang="en-US" sz="1000" b="1" kern="0" dirty="0">
                <a:cs typeface="Calibri"/>
              </a:rPr>
              <a:t>disability care the estimated shortage of NDIS workers last year alone was 120,000</a:t>
            </a:r>
            <a:r>
              <a:rPr lang="en-US" sz="800" kern="0" dirty="0">
                <a:solidFill>
                  <a:srgbClr val="000000"/>
                </a:solidFill>
                <a:cs typeface="Arial"/>
                <a:sym typeface="Helvetica Neue"/>
              </a:rPr>
              <a:t> ²</a:t>
            </a:r>
            <a:endParaRPr lang="en-US" sz="1000" b="1" kern="0" dirty="0">
              <a:cs typeface="Calibri"/>
            </a:endParaRPr>
          </a:p>
          <a:p>
            <a:pPr marL="180975" indent="-180975">
              <a:spcBef>
                <a:spcPts val="600"/>
              </a:spcBef>
              <a:buFont typeface="Arial"/>
              <a:buChar char="•"/>
              <a:defRPr/>
            </a:pPr>
            <a:r>
              <a:rPr lang="en-US" sz="1000" kern="0" dirty="0">
                <a:ea typeface="+mn-lt"/>
                <a:cs typeface="Calibri"/>
              </a:rPr>
              <a:t>There are currently </a:t>
            </a:r>
            <a:r>
              <a:rPr lang="en-US" sz="1000" b="1" kern="0" dirty="0">
                <a:ea typeface="+mn-lt"/>
                <a:cs typeface="Calibri"/>
              </a:rPr>
              <a:t>10,000 people employed in regulatory services</a:t>
            </a:r>
            <a:r>
              <a:rPr lang="en-US" sz="1000" kern="0" dirty="0">
                <a:ea typeface="+mn-lt"/>
                <a:cs typeface="Calibri"/>
              </a:rPr>
              <a:t>, within Public Administration and Safety industry. The industry has </a:t>
            </a:r>
            <a:r>
              <a:rPr lang="en-US" sz="1000" b="1" kern="0" dirty="0">
                <a:ea typeface="+mn-lt"/>
                <a:cs typeface="Calibri"/>
              </a:rPr>
              <a:t>a projected employment growth of 6.4% </a:t>
            </a:r>
            <a:r>
              <a:rPr lang="en-US" sz="1000" kern="0" dirty="0">
                <a:ea typeface="+mn-lt"/>
                <a:cs typeface="Calibri"/>
              </a:rPr>
              <a:t>over the next five years</a:t>
            </a:r>
            <a:r>
              <a:rPr lang="en-US" sz="1000" kern="0" dirty="0">
                <a:solidFill>
                  <a:srgbClr val="000000"/>
                </a:solidFill>
                <a:cs typeface="Arial"/>
                <a:sym typeface="Helvetica Neue"/>
              </a:rPr>
              <a:t>³</a:t>
            </a:r>
            <a:r>
              <a:rPr lang="en-US" sz="1000" kern="0" dirty="0">
                <a:ea typeface="+mn-lt"/>
                <a:cs typeface="Calibri"/>
              </a:rPr>
              <a:t>.</a:t>
            </a:r>
            <a:endParaRPr lang="en-US" sz="1000" kern="0" dirty="0">
              <a:ea typeface="+mn-lt"/>
              <a:cs typeface="+mn-lt"/>
            </a:endParaRPr>
          </a:p>
          <a:p>
            <a:pPr>
              <a:spcBef>
                <a:spcPts val="600"/>
              </a:spcBef>
              <a:defRPr/>
            </a:pPr>
            <a:r>
              <a:rPr lang="en-US" sz="1000" kern="0" dirty="0">
                <a:cs typeface="Calibri"/>
              </a:rPr>
              <a:t>For the Commission this means investing in early career programs, tapping into adjacent </a:t>
            </a:r>
            <a:r>
              <a:rPr lang="en-US" sz="1000" kern="0" dirty="0" smtClean="0">
                <a:cs typeface="Calibri"/>
              </a:rPr>
              <a:t>sectors, </a:t>
            </a:r>
            <a:r>
              <a:rPr lang="en-US" sz="1000" kern="0" dirty="0">
                <a:cs typeface="Calibri"/>
              </a:rPr>
              <a:t>existing APS diversity employment programs and reimagining the geographic footprint. This could also include; exploring secondment and transition to retirement programs, as well as; hiring for potential not only experience and proven capability. These opportunities will all assist in building the Commission’s talent pipeline for the future. </a:t>
            </a:r>
            <a:r>
              <a:rPr lang="en-US" sz="1000" dirty="0">
                <a:cs typeface="Calibri"/>
              </a:rPr>
              <a:t>This together with ongoing monitoring of labour </a:t>
            </a:r>
            <a:r>
              <a:rPr lang="en-US" sz="1000" dirty="0" smtClean="0">
                <a:cs typeface="Calibri"/>
              </a:rPr>
              <a:t>market changes</a:t>
            </a:r>
            <a:r>
              <a:rPr lang="en-US" sz="1000" dirty="0">
                <a:cs typeface="Calibri"/>
              </a:rPr>
              <a:t>, will ensure the Commission is equipped to respond to economic changes and also build and acquire the skills needed most.</a:t>
            </a:r>
          </a:p>
          <a:p>
            <a:pPr>
              <a:spcBef>
                <a:spcPts val="600"/>
              </a:spcBef>
              <a:defRPr/>
            </a:pPr>
            <a:endParaRPr lang="en-US" sz="1000" dirty="0">
              <a:ea typeface="+mn-lt"/>
              <a:cs typeface="+mn-lt"/>
            </a:endParaRPr>
          </a:p>
        </p:txBody>
      </p:sp>
      <p:sp>
        <p:nvSpPr>
          <p:cNvPr id="173" name="TextBox 172">
            <a:extLst>
              <a:ext uri="{FF2B5EF4-FFF2-40B4-BE49-F238E27FC236}">
                <a16:creationId xmlns:a16="http://schemas.microsoft.com/office/drawing/2014/main" id="{BC3FF89F-6A70-44D4-A764-53EFCA179C40}"/>
              </a:ext>
            </a:extLst>
          </p:cNvPr>
          <p:cNvSpPr txBox="1"/>
          <p:nvPr/>
        </p:nvSpPr>
        <p:spPr>
          <a:xfrm>
            <a:off x="481663" y="1526874"/>
            <a:ext cx="4546289" cy="307778"/>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dirty="0">
                <a:solidFill>
                  <a:schemeClr val="bg1"/>
                </a:solidFill>
                <a:latin typeface="Calibri"/>
                <a:sym typeface="Arial"/>
              </a:rPr>
              <a:t>C</a:t>
            </a:r>
            <a:r>
              <a:rPr lang="en-AU" sz="1100" b="1" dirty="0">
                <a:solidFill>
                  <a:schemeClr val="bg1"/>
                </a:solidFill>
                <a:latin typeface="Calibri"/>
                <a:sym typeface="Arial"/>
              </a:rPr>
              <a:t>ontinuing to build and access diverse talent pipelines</a:t>
            </a:r>
            <a:endParaRPr lang="en-AU" dirty="0">
              <a:solidFill>
                <a:schemeClr val="bg1"/>
              </a:solidFill>
              <a:latin typeface="Calibri"/>
            </a:endParaRPr>
          </a:p>
        </p:txBody>
      </p:sp>
      <p:sp>
        <p:nvSpPr>
          <p:cNvPr id="184" name="Footer Placeholder 7">
            <a:extLst>
              <a:ext uri="{FF2B5EF4-FFF2-40B4-BE49-F238E27FC236}">
                <a16:creationId xmlns:a16="http://schemas.microsoft.com/office/drawing/2014/main" id="{27B2437A-46DA-4E56-A60C-13F35B7C2061}"/>
              </a:ext>
            </a:extLst>
          </p:cNvPr>
          <p:cNvSpPr>
            <a:spLocks noGrp="1"/>
          </p:cNvSpPr>
          <p:nvPr>
            <p:ph type="ftr" sz="quarter" idx="11"/>
          </p:nvPr>
        </p:nvSpPr>
        <p:spPr>
          <a:xfrm>
            <a:off x="1007248" y="6427821"/>
            <a:ext cx="6783813" cy="180000"/>
          </a:xfrm>
        </p:spPr>
        <p:txBody>
          <a:bodyPr/>
          <a:lstStyle/>
          <a:p>
            <a:pPr algn="ctr"/>
            <a:r>
              <a:rPr lang="en-AU" smtClean="0"/>
              <a:t>NDIS Commission Workforce Plan 2023-2028</a:t>
            </a:r>
            <a:endParaRPr lang="en-US" dirty="0"/>
          </a:p>
        </p:txBody>
      </p:sp>
      <p:sp>
        <p:nvSpPr>
          <p:cNvPr id="8" name="Slide Number Placeholder 7">
            <a:extLst>
              <a:ext uri="{FF2B5EF4-FFF2-40B4-BE49-F238E27FC236}">
                <a16:creationId xmlns:a16="http://schemas.microsoft.com/office/drawing/2014/main" id="{6B2079D1-8E61-E49F-000C-E9614273DD09}"/>
              </a:ext>
            </a:extLst>
          </p:cNvPr>
          <p:cNvSpPr>
            <a:spLocks noGrp="1"/>
          </p:cNvSpPr>
          <p:nvPr>
            <p:ph type="sldNum" sz="quarter" idx="12"/>
          </p:nvPr>
        </p:nvSpPr>
        <p:spPr>
          <a:xfrm>
            <a:off x="11069001" y="6308725"/>
            <a:ext cx="362274" cy="180000"/>
          </a:xfrm>
        </p:spPr>
        <p:txBody>
          <a:bodyPr/>
          <a:lstStyle/>
          <a:p>
            <a:fld id="{C0F55C17-AF72-40D4-ADBD-B5505DEBF9BA}" type="slidenum">
              <a:rPr lang="en-AU" smtClean="0"/>
              <a:t>13</a:t>
            </a:fld>
            <a:endParaRPr lang="en-US" dirty="0"/>
          </a:p>
        </p:txBody>
      </p:sp>
      <p:sp>
        <p:nvSpPr>
          <p:cNvPr id="73" name="TextBox 72">
            <a:extLst>
              <a:ext uri="{FF2B5EF4-FFF2-40B4-BE49-F238E27FC236}">
                <a16:creationId xmlns:a16="http://schemas.microsoft.com/office/drawing/2014/main" id="{B616006C-4610-4E70-A272-24E368C64A4D}"/>
              </a:ext>
            </a:extLst>
          </p:cNvPr>
          <p:cNvSpPr txBox="1"/>
          <p:nvPr/>
        </p:nvSpPr>
        <p:spPr>
          <a:xfrm>
            <a:off x="5114829" y="4567967"/>
            <a:ext cx="6595505" cy="265876"/>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dirty="0">
                <a:solidFill>
                  <a:schemeClr val="bg1"/>
                </a:solidFill>
                <a:latin typeface="Calibri"/>
                <a:sym typeface="Arial"/>
              </a:rPr>
              <a:t>Occupation spotlight – tapping into adjacent sectors and roles</a:t>
            </a:r>
            <a:endParaRPr lang="en-AU" dirty="0">
              <a:solidFill>
                <a:schemeClr val="bg1"/>
              </a:solidFill>
              <a:latin typeface="Calibri"/>
            </a:endParaRPr>
          </a:p>
        </p:txBody>
      </p:sp>
      <p:sp>
        <p:nvSpPr>
          <p:cNvPr id="81" name="TextBox 80">
            <a:extLst>
              <a:ext uri="{FF2B5EF4-FFF2-40B4-BE49-F238E27FC236}">
                <a16:creationId xmlns:a16="http://schemas.microsoft.com/office/drawing/2014/main" id="{6F235437-CC81-47E7-A476-3E703E953D21}"/>
              </a:ext>
            </a:extLst>
          </p:cNvPr>
          <p:cNvSpPr txBox="1"/>
          <p:nvPr/>
        </p:nvSpPr>
        <p:spPr>
          <a:xfrm>
            <a:off x="5114829" y="5073430"/>
            <a:ext cx="3090175" cy="1318355"/>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marL="171450" indent="-171450">
              <a:spcBef>
                <a:spcPts val="300"/>
              </a:spcBef>
              <a:buFont typeface="Arial" panose="020B0604020202020204" pitchFamily="34" charset="0"/>
              <a:buChar char="•"/>
            </a:pPr>
            <a:r>
              <a:rPr lang="en-US" sz="800" dirty="0"/>
              <a:t>Liaises and consults with program administrators and other interested parties to identify policy needs</a:t>
            </a:r>
          </a:p>
          <a:p>
            <a:pPr marL="171450" indent="-171450">
              <a:spcBef>
                <a:spcPts val="300"/>
              </a:spcBef>
              <a:buFont typeface="Arial" panose="020B0604020202020204" pitchFamily="34" charset="0"/>
              <a:buChar char="•"/>
            </a:pPr>
            <a:r>
              <a:rPr lang="en-US" sz="800" dirty="0"/>
              <a:t>Reviews existing policies and legislation </a:t>
            </a:r>
          </a:p>
          <a:p>
            <a:pPr marL="171450" indent="-171450">
              <a:spcBef>
                <a:spcPts val="300"/>
              </a:spcBef>
              <a:buFont typeface="Arial" panose="020B0604020202020204" pitchFamily="34" charset="0"/>
              <a:buChar char="•"/>
            </a:pPr>
            <a:r>
              <a:rPr lang="en-US" sz="800" dirty="0"/>
              <a:t>Researches social, economic and industrial trends, and client expectations of programs and services provided</a:t>
            </a:r>
          </a:p>
          <a:p>
            <a:pPr marL="171450" indent="-171450">
              <a:spcBef>
                <a:spcPts val="300"/>
              </a:spcBef>
              <a:buFont typeface="Arial" panose="020B0604020202020204" pitchFamily="34" charset="0"/>
              <a:buChar char="•"/>
            </a:pPr>
            <a:r>
              <a:rPr lang="en-US" sz="800" dirty="0"/>
              <a:t>Formulates and analyses policy options, prepares briefing papers  and recommendations for policy changes, advises on options</a:t>
            </a:r>
          </a:p>
          <a:p>
            <a:pPr marL="171450" indent="-171450">
              <a:spcBef>
                <a:spcPts val="300"/>
              </a:spcBef>
              <a:buFont typeface="Arial" panose="020B0604020202020204" pitchFamily="34" charset="0"/>
              <a:buChar char="•"/>
            </a:pPr>
            <a:r>
              <a:rPr lang="en-US" sz="800" dirty="0"/>
              <a:t>Assesses impacts, financial implications, interactions with other programs and political and administrative feasibility of policies</a:t>
            </a:r>
          </a:p>
        </p:txBody>
      </p:sp>
      <p:sp>
        <p:nvSpPr>
          <p:cNvPr id="82" name="Rectangle 81">
            <a:extLst>
              <a:ext uri="{FF2B5EF4-FFF2-40B4-BE49-F238E27FC236}">
                <a16:creationId xmlns:a16="http://schemas.microsoft.com/office/drawing/2014/main" id="{4C92ACEE-A021-4EE4-8609-BDA72C5686EE}"/>
              </a:ext>
            </a:extLst>
          </p:cNvPr>
          <p:cNvSpPr/>
          <p:nvPr/>
        </p:nvSpPr>
        <p:spPr>
          <a:xfrm>
            <a:off x="5115284" y="4850879"/>
            <a:ext cx="3044942" cy="22655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200" dirty="0"/>
              <a:t>Strategy and Policy – </a:t>
            </a:r>
            <a:r>
              <a:rPr lang="en-AU" sz="1200" b="1" dirty="0"/>
              <a:t>Policy Analyst</a:t>
            </a:r>
          </a:p>
        </p:txBody>
      </p:sp>
      <p:sp>
        <p:nvSpPr>
          <p:cNvPr id="83" name="Rectangle 82">
            <a:extLst>
              <a:ext uri="{FF2B5EF4-FFF2-40B4-BE49-F238E27FC236}">
                <a16:creationId xmlns:a16="http://schemas.microsoft.com/office/drawing/2014/main" id="{D922296F-CB78-4527-8543-47D04108E5C2}"/>
              </a:ext>
            </a:extLst>
          </p:cNvPr>
          <p:cNvSpPr/>
          <p:nvPr/>
        </p:nvSpPr>
        <p:spPr>
          <a:xfrm>
            <a:off x="8247103" y="4846874"/>
            <a:ext cx="3463231" cy="226556"/>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200" dirty="0"/>
              <a:t>Investigations – </a:t>
            </a:r>
            <a:r>
              <a:rPr lang="en-AU" sz="1200" b="1" dirty="0"/>
              <a:t>Intelligence and Policy Analysts</a:t>
            </a:r>
          </a:p>
        </p:txBody>
      </p:sp>
      <p:sp>
        <p:nvSpPr>
          <p:cNvPr id="84" name="TextBox 83">
            <a:extLst>
              <a:ext uri="{FF2B5EF4-FFF2-40B4-BE49-F238E27FC236}">
                <a16:creationId xmlns:a16="http://schemas.microsoft.com/office/drawing/2014/main" id="{94F91667-4EB5-4903-8933-E1C68DB94DA6}"/>
              </a:ext>
            </a:extLst>
          </p:cNvPr>
          <p:cNvSpPr txBox="1"/>
          <p:nvPr/>
        </p:nvSpPr>
        <p:spPr>
          <a:xfrm>
            <a:off x="8247102" y="5088913"/>
            <a:ext cx="3463231" cy="1318356"/>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marL="171450" indent="-171450">
              <a:spcBef>
                <a:spcPts val="300"/>
              </a:spcBef>
              <a:buFont typeface="Arial" panose="020B0604020202020204" pitchFamily="34" charset="0"/>
              <a:buChar char="•"/>
            </a:pPr>
            <a:r>
              <a:rPr lang="en-US" sz="800" dirty="0"/>
              <a:t>Determining organisational and client intelligence requirements</a:t>
            </a:r>
          </a:p>
          <a:p>
            <a:pPr marL="171450" indent="-171450">
              <a:spcBef>
                <a:spcPts val="300"/>
              </a:spcBef>
              <a:buFont typeface="Arial" panose="020B0604020202020204" pitchFamily="34" charset="0"/>
              <a:buChar char="•"/>
            </a:pPr>
            <a:r>
              <a:rPr lang="en-US" sz="800" dirty="0"/>
              <a:t>Organising, collecting, collating and analysing data, and developing intelligence information such as electronic surveillance</a:t>
            </a:r>
          </a:p>
          <a:p>
            <a:pPr marL="171450" indent="-171450">
              <a:spcBef>
                <a:spcPts val="300"/>
              </a:spcBef>
              <a:buFont typeface="Arial" panose="020B0604020202020204" pitchFamily="34" charset="0"/>
              <a:buChar char="•"/>
            </a:pPr>
            <a:r>
              <a:rPr lang="en-US" sz="800" dirty="0"/>
              <a:t>Compiling and disseminating intelligence information using briefings, maps, charts, reports and other methods</a:t>
            </a:r>
          </a:p>
          <a:p>
            <a:pPr marL="171450" indent="-171450">
              <a:spcBef>
                <a:spcPts val="300"/>
              </a:spcBef>
              <a:buFont typeface="Arial" panose="020B0604020202020204" pitchFamily="34" charset="0"/>
              <a:buChar char="•"/>
            </a:pPr>
            <a:r>
              <a:rPr lang="en-US" sz="800" dirty="0"/>
              <a:t>Ascertaining the accuracy of data collected and reliability of sources</a:t>
            </a:r>
          </a:p>
          <a:p>
            <a:pPr marL="171450" indent="-171450">
              <a:spcBef>
                <a:spcPts val="300"/>
              </a:spcBef>
              <a:buFont typeface="Arial" panose="020B0604020202020204" pitchFamily="34" charset="0"/>
              <a:buChar char="•"/>
            </a:pPr>
            <a:r>
              <a:rPr lang="en-US" sz="800" dirty="0"/>
              <a:t>Conducting threat and risk assessments and developing responses</a:t>
            </a:r>
            <a:r>
              <a:rPr lang="en-AU" sz="800" dirty="0"/>
              <a:t> </a:t>
            </a:r>
          </a:p>
        </p:txBody>
      </p:sp>
      <p:sp>
        <p:nvSpPr>
          <p:cNvPr id="3" name="Star: 6 Points 2">
            <a:extLst>
              <a:ext uri="{FF2B5EF4-FFF2-40B4-BE49-F238E27FC236}">
                <a16:creationId xmlns:a16="http://schemas.microsoft.com/office/drawing/2014/main" id="{DFBC016C-9A7D-4AE6-8DFA-A13B9534D036}"/>
              </a:ext>
            </a:extLst>
          </p:cNvPr>
          <p:cNvSpPr/>
          <p:nvPr/>
        </p:nvSpPr>
        <p:spPr>
          <a:xfrm>
            <a:off x="6682194" y="3686127"/>
            <a:ext cx="122797" cy="115329"/>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Star: 6 Points 85">
            <a:extLst>
              <a:ext uri="{FF2B5EF4-FFF2-40B4-BE49-F238E27FC236}">
                <a16:creationId xmlns:a16="http://schemas.microsoft.com/office/drawing/2014/main" id="{FE574BD2-456F-46E8-A456-EF5AA9014DE8}"/>
              </a:ext>
            </a:extLst>
          </p:cNvPr>
          <p:cNvSpPr/>
          <p:nvPr/>
        </p:nvSpPr>
        <p:spPr>
          <a:xfrm>
            <a:off x="6474337" y="4608351"/>
            <a:ext cx="108793" cy="170796"/>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Speech Bubble: Rectangle with Corners Rounded 86">
            <a:extLst>
              <a:ext uri="{FF2B5EF4-FFF2-40B4-BE49-F238E27FC236}">
                <a16:creationId xmlns:a16="http://schemas.microsoft.com/office/drawing/2014/main" id="{821D305E-6C89-44DA-A084-7118CE87F16B}"/>
              </a:ext>
            </a:extLst>
          </p:cNvPr>
          <p:cNvSpPr/>
          <p:nvPr/>
        </p:nvSpPr>
        <p:spPr>
          <a:xfrm flipV="1">
            <a:off x="10131991" y="6215387"/>
            <a:ext cx="1552009" cy="584775"/>
          </a:xfrm>
          <a:prstGeom prst="wedgeRoundRectCallou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BA45FE16-D3BE-4EDD-8EB0-12CBADE3762C}"/>
              </a:ext>
            </a:extLst>
          </p:cNvPr>
          <p:cNvSpPr txBox="1"/>
          <p:nvPr/>
        </p:nvSpPr>
        <p:spPr>
          <a:xfrm>
            <a:off x="10147753" y="6210449"/>
            <a:ext cx="1520484" cy="584775"/>
          </a:xfrm>
          <a:prstGeom prst="rect">
            <a:avLst/>
          </a:prstGeom>
          <a:noFill/>
        </p:spPr>
        <p:txBody>
          <a:bodyPr wrap="square" rtlCol="0">
            <a:spAutoFit/>
          </a:bodyPr>
          <a:lstStyle/>
          <a:p>
            <a:r>
              <a:rPr lang="en-AU" sz="800" dirty="0"/>
              <a:t>These roles are geographically dispersed across the country consistent with your footprint. </a:t>
            </a:r>
          </a:p>
          <a:p>
            <a:r>
              <a:rPr lang="en-US" sz="800" dirty="0"/>
              <a:t>(See Appendix C)</a:t>
            </a:r>
          </a:p>
        </p:txBody>
      </p:sp>
      <p:sp>
        <p:nvSpPr>
          <p:cNvPr id="89" name="TextBox 88">
            <a:extLst>
              <a:ext uri="{FF2B5EF4-FFF2-40B4-BE49-F238E27FC236}">
                <a16:creationId xmlns:a16="http://schemas.microsoft.com/office/drawing/2014/main" id="{992DCD7D-3EFF-4B02-A055-BEBD16733008}"/>
              </a:ext>
            </a:extLst>
          </p:cNvPr>
          <p:cNvSpPr txBox="1"/>
          <p:nvPr/>
        </p:nvSpPr>
        <p:spPr>
          <a:xfrm>
            <a:off x="5114829" y="1529429"/>
            <a:ext cx="6595507" cy="312999"/>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dirty="0">
                <a:solidFill>
                  <a:schemeClr val="bg1"/>
                </a:solidFill>
                <a:latin typeface="Calibri"/>
              </a:rPr>
              <a:t>Labour market scan</a:t>
            </a:r>
          </a:p>
        </p:txBody>
      </p:sp>
      <p:sp>
        <p:nvSpPr>
          <p:cNvPr id="90" name="Star: 6 Points 89">
            <a:extLst>
              <a:ext uri="{FF2B5EF4-FFF2-40B4-BE49-F238E27FC236}">
                <a16:creationId xmlns:a16="http://schemas.microsoft.com/office/drawing/2014/main" id="{314BA1AE-32BE-4CD4-A191-F19FD530DA48}"/>
              </a:ext>
            </a:extLst>
          </p:cNvPr>
          <p:cNvSpPr/>
          <p:nvPr/>
        </p:nvSpPr>
        <p:spPr>
          <a:xfrm>
            <a:off x="5900315" y="3898819"/>
            <a:ext cx="122797" cy="115329"/>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9352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noAutofit/>
          </a:bodyPr>
          <a:lstStyle/>
          <a:p>
            <a:pPr>
              <a:lnSpc>
                <a:spcPct val="100000"/>
              </a:lnSpc>
            </a:pPr>
            <a:r>
              <a:rPr lang="en-AU" dirty="0"/>
              <a:t>4. Future State View</a:t>
            </a:r>
            <a:br>
              <a:rPr lang="en-AU" dirty="0"/>
            </a:br>
            <a:endParaRPr lang="en-AU" dirty="0"/>
          </a:p>
        </p:txBody>
      </p:sp>
      <p:sp>
        <p:nvSpPr>
          <p:cNvPr id="5" name="Slide Number Placeholder 4">
            <a:extLst>
              <a:ext uri="{FF2B5EF4-FFF2-40B4-BE49-F238E27FC236}">
                <a16:creationId xmlns:a16="http://schemas.microsoft.com/office/drawing/2014/main" id="{300EDD93-3F17-9C5C-0B37-30D33BD5150B}"/>
              </a:ext>
            </a:extLst>
          </p:cNvPr>
          <p:cNvSpPr>
            <a:spLocks noGrp="1"/>
          </p:cNvSpPr>
          <p:nvPr>
            <p:ph type="sldNum" sz="quarter" idx="12"/>
          </p:nvPr>
        </p:nvSpPr>
        <p:spPr/>
        <p:txBody>
          <a:bodyPr/>
          <a:lstStyle/>
          <a:p>
            <a:fld id="{C0F55C17-AF72-40D4-ADBD-B5505DEBF9BA}" type="slidenum">
              <a:rPr lang="en-AU" smtClean="0"/>
              <a:pPr/>
              <a:t>14</a:t>
            </a:fld>
            <a:endParaRPr lang="en-US" dirty="0"/>
          </a:p>
        </p:txBody>
      </p:sp>
    </p:spTree>
    <p:extLst>
      <p:ext uri="{BB962C8B-B14F-4D97-AF65-F5344CB8AC3E}">
        <p14:creationId xmlns:p14="http://schemas.microsoft.com/office/powerpoint/2010/main" val="253015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353FD5BE-8DD0-4B5B-AE1C-B2C82DE1FDE4}"/>
              </a:ext>
            </a:extLst>
          </p:cNvPr>
          <p:cNvGrpSpPr/>
          <p:nvPr/>
        </p:nvGrpSpPr>
        <p:grpSpPr>
          <a:xfrm>
            <a:off x="2829274" y="1609835"/>
            <a:ext cx="6016233" cy="4943215"/>
            <a:chOff x="2715056" y="1622535"/>
            <a:chExt cx="6016233" cy="4943215"/>
          </a:xfrm>
        </p:grpSpPr>
        <p:grpSp>
          <p:nvGrpSpPr>
            <p:cNvPr id="185" name="Group 184">
              <a:extLst>
                <a:ext uri="{FF2B5EF4-FFF2-40B4-BE49-F238E27FC236}">
                  <a16:creationId xmlns:a16="http://schemas.microsoft.com/office/drawing/2014/main" id="{D0175198-9A6D-43AF-9A87-053125A0F8FC}"/>
                </a:ext>
              </a:extLst>
            </p:cNvPr>
            <p:cNvGrpSpPr/>
            <p:nvPr/>
          </p:nvGrpSpPr>
          <p:grpSpPr>
            <a:xfrm>
              <a:off x="2715056" y="1622535"/>
              <a:ext cx="6016233" cy="4943215"/>
              <a:chOff x="5369383" y="1522135"/>
              <a:chExt cx="6898624" cy="5668228"/>
            </a:xfrm>
          </p:grpSpPr>
          <p:sp>
            <p:nvSpPr>
              <p:cNvPr id="195" name="Rectangle 194">
                <a:extLst>
                  <a:ext uri="{FF2B5EF4-FFF2-40B4-BE49-F238E27FC236}">
                    <a16:creationId xmlns:a16="http://schemas.microsoft.com/office/drawing/2014/main" id="{8106C1CE-CCCE-4EC0-A886-2CAC57E701E3}"/>
                  </a:ext>
                </a:extLst>
              </p:cNvPr>
              <p:cNvSpPr/>
              <p:nvPr/>
            </p:nvSpPr>
            <p:spPr>
              <a:xfrm>
                <a:off x="5866887" y="1522135"/>
                <a:ext cx="6329670" cy="566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6" name="Google Shape;5477;p137">
                <a:extLst>
                  <a:ext uri="{FF2B5EF4-FFF2-40B4-BE49-F238E27FC236}">
                    <a16:creationId xmlns:a16="http://schemas.microsoft.com/office/drawing/2014/main" id="{20F5BC3E-7E75-422C-8901-D4C7C630B718}"/>
                  </a:ext>
                </a:extLst>
              </p:cNvPr>
              <p:cNvSpPr/>
              <p:nvPr/>
            </p:nvSpPr>
            <p:spPr>
              <a:xfrm>
                <a:off x="6718882" y="1822412"/>
                <a:ext cx="4932230" cy="4737652"/>
              </a:xfrm>
              <a:prstGeom prst="ellipse">
                <a:avLst/>
              </a:prstGeom>
              <a:solidFill>
                <a:schemeClr val="bg1">
                  <a:lumMod val="85000"/>
                </a:schemeClr>
              </a:solidFill>
              <a:ln w="406400" cap="flat" cmpd="sng">
                <a:solidFill>
                  <a:srgbClr val="FFFFFF">
                    <a:alpha val="2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grpSp>
            <p:nvGrpSpPr>
              <p:cNvPr id="197" name="Google Shape;1836;p81">
                <a:extLst>
                  <a:ext uri="{FF2B5EF4-FFF2-40B4-BE49-F238E27FC236}">
                    <a16:creationId xmlns:a16="http://schemas.microsoft.com/office/drawing/2014/main" id="{870198FB-039C-4863-87A0-46C83B291F24}"/>
                  </a:ext>
                </a:extLst>
              </p:cNvPr>
              <p:cNvGrpSpPr/>
              <p:nvPr/>
            </p:nvGrpSpPr>
            <p:grpSpPr>
              <a:xfrm>
                <a:off x="7569611" y="2635811"/>
                <a:ext cx="3290578" cy="3132410"/>
                <a:chOff x="3545480" y="2708035"/>
                <a:chExt cx="3661035" cy="3495510"/>
              </a:xfrm>
            </p:grpSpPr>
            <p:sp>
              <p:nvSpPr>
                <p:cNvPr id="208" name="Google Shape;1837;p81">
                  <a:extLst>
                    <a:ext uri="{FF2B5EF4-FFF2-40B4-BE49-F238E27FC236}">
                      <a16:creationId xmlns:a16="http://schemas.microsoft.com/office/drawing/2014/main" id="{48A467A3-34A5-4BCF-9F9A-7B6F16D71B70}"/>
                    </a:ext>
                  </a:extLst>
                </p:cNvPr>
                <p:cNvSpPr/>
                <p:nvPr/>
              </p:nvSpPr>
              <p:spPr>
                <a:xfrm>
                  <a:off x="3545480" y="2708035"/>
                  <a:ext cx="3661035" cy="3495510"/>
                </a:xfrm>
                <a:prstGeom prst="rect">
                  <a:avLst/>
                </a:prstGeom>
                <a:noFill/>
                <a:ln w="9525" cap="flat" cmpd="sng">
                  <a:noFill/>
                  <a:prstDash val="solid"/>
                  <a:miter lim="800000"/>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Arial"/>
                    <a:ea typeface="Arial"/>
                    <a:cs typeface="Arial"/>
                    <a:sym typeface="Arial"/>
                  </a:endParaRPr>
                </a:p>
              </p:txBody>
            </p:sp>
            <p:sp>
              <p:nvSpPr>
                <p:cNvPr id="209" name="Google Shape;1845;p81">
                  <a:extLst>
                    <a:ext uri="{FF2B5EF4-FFF2-40B4-BE49-F238E27FC236}">
                      <a16:creationId xmlns:a16="http://schemas.microsoft.com/office/drawing/2014/main" id="{CEC0B4D8-4B94-49DE-B25B-A8BD3C13E6CF}"/>
                    </a:ext>
                  </a:extLst>
                </p:cNvPr>
                <p:cNvSpPr/>
                <p:nvPr/>
              </p:nvSpPr>
              <p:spPr>
                <a:xfrm>
                  <a:off x="5290801" y="3749872"/>
                  <a:ext cx="170394" cy="849535"/>
                </a:xfrm>
                <a:custGeom>
                  <a:avLst/>
                  <a:gdLst/>
                  <a:ahLst/>
                  <a:cxnLst/>
                  <a:rect l="l" t="t" r="r" b="b"/>
                  <a:pathLst>
                    <a:path w="140" h="698" extrusionOk="0">
                      <a:moveTo>
                        <a:pt x="70" y="0"/>
                      </a:moveTo>
                      <a:lnTo>
                        <a:pt x="70" y="0"/>
                      </a:lnTo>
                      <a:lnTo>
                        <a:pt x="56" y="2"/>
                      </a:lnTo>
                      <a:lnTo>
                        <a:pt x="42" y="6"/>
                      </a:lnTo>
                      <a:lnTo>
                        <a:pt x="30" y="12"/>
                      </a:lnTo>
                      <a:lnTo>
                        <a:pt x="20" y="20"/>
                      </a:lnTo>
                      <a:lnTo>
                        <a:pt x="12" y="32"/>
                      </a:lnTo>
                      <a:lnTo>
                        <a:pt x="4" y="44"/>
                      </a:lnTo>
                      <a:lnTo>
                        <a:pt x="0" y="56"/>
                      </a:lnTo>
                      <a:lnTo>
                        <a:pt x="0" y="70"/>
                      </a:lnTo>
                      <a:lnTo>
                        <a:pt x="0" y="628"/>
                      </a:lnTo>
                      <a:lnTo>
                        <a:pt x="0" y="628"/>
                      </a:lnTo>
                      <a:lnTo>
                        <a:pt x="0" y="642"/>
                      </a:lnTo>
                      <a:lnTo>
                        <a:pt x="4" y="656"/>
                      </a:lnTo>
                      <a:lnTo>
                        <a:pt x="12" y="668"/>
                      </a:lnTo>
                      <a:lnTo>
                        <a:pt x="20" y="678"/>
                      </a:lnTo>
                      <a:lnTo>
                        <a:pt x="30" y="686"/>
                      </a:lnTo>
                      <a:lnTo>
                        <a:pt x="42" y="694"/>
                      </a:lnTo>
                      <a:lnTo>
                        <a:pt x="56" y="698"/>
                      </a:lnTo>
                      <a:lnTo>
                        <a:pt x="70" y="698"/>
                      </a:lnTo>
                      <a:lnTo>
                        <a:pt x="70" y="698"/>
                      </a:lnTo>
                      <a:lnTo>
                        <a:pt x="84" y="698"/>
                      </a:lnTo>
                      <a:lnTo>
                        <a:pt x="96" y="694"/>
                      </a:lnTo>
                      <a:lnTo>
                        <a:pt x="108" y="686"/>
                      </a:lnTo>
                      <a:lnTo>
                        <a:pt x="118" y="678"/>
                      </a:lnTo>
                      <a:lnTo>
                        <a:pt x="128" y="668"/>
                      </a:lnTo>
                      <a:lnTo>
                        <a:pt x="134" y="656"/>
                      </a:lnTo>
                      <a:lnTo>
                        <a:pt x="138" y="642"/>
                      </a:lnTo>
                      <a:lnTo>
                        <a:pt x="140" y="628"/>
                      </a:lnTo>
                      <a:lnTo>
                        <a:pt x="140" y="70"/>
                      </a:lnTo>
                      <a:lnTo>
                        <a:pt x="140" y="70"/>
                      </a:lnTo>
                      <a:lnTo>
                        <a:pt x="138" y="56"/>
                      </a:lnTo>
                      <a:lnTo>
                        <a:pt x="134" y="44"/>
                      </a:lnTo>
                      <a:lnTo>
                        <a:pt x="128" y="32"/>
                      </a:lnTo>
                      <a:lnTo>
                        <a:pt x="118" y="20"/>
                      </a:lnTo>
                      <a:lnTo>
                        <a:pt x="108" y="12"/>
                      </a:lnTo>
                      <a:lnTo>
                        <a:pt x="96" y="6"/>
                      </a:lnTo>
                      <a:lnTo>
                        <a:pt x="84" y="2"/>
                      </a:lnTo>
                      <a:lnTo>
                        <a:pt x="70" y="0"/>
                      </a:lnTo>
                    </a:path>
                  </a:pathLst>
                </a:custGeom>
                <a:no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Arial"/>
                    <a:ea typeface="Arial"/>
                    <a:cs typeface="Arial"/>
                    <a:sym typeface="Arial"/>
                  </a:endParaRPr>
                </a:p>
              </p:txBody>
            </p:sp>
            <p:sp>
              <p:nvSpPr>
                <p:cNvPr id="210" name="Google Shape;1846;p81">
                  <a:extLst>
                    <a:ext uri="{FF2B5EF4-FFF2-40B4-BE49-F238E27FC236}">
                      <a16:creationId xmlns:a16="http://schemas.microsoft.com/office/drawing/2014/main" id="{73F4E37D-053F-4C0E-BC5E-75302AC25758}"/>
                    </a:ext>
                  </a:extLst>
                </p:cNvPr>
                <p:cNvSpPr/>
                <p:nvPr/>
              </p:nvSpPr>
              <p:spPr>
                <a:xfrm>
                  <a:off x="4745540" y="4302435"/>
                  <a:ext cx="783812" cy="311577"/>
                </a:xfrm>
                <a:custGeom>
                  <a:avLst/>
                  <a:gdLst/>
                  <a:ahLst/>
                  <a:cxnLst/>
                  <a:rect l="l" t="t" r="r" b="b"/>
                  <a:pathLst>
                    <a:path w="644" h="256" extrusionOk="0">
                      <a:moveTo>
                        <a:pt x="608" y="38"/>
                      </a:moveTo>
                      <a:lnTo>
                        <a:pt x="608" y="38"/>
                      </a:lnTo>
                      <a:lnTo>
                        <a:pt x="588" y="22"/>
                      </a:lnTo>
                      <a:lnTo>
                        <a:pt x="578" y="16"/>
                      </a:lnTo>
                      <a:lnTo>
                        <a:pt x="566" y="10"/>
                      </a:lnTo>
                      <a:lnTo>
                        <a:pt x="556" y="6"/>
                      </a:lnTo>
                      <a:lnTo>
                        <a:pt x="542" y="2"/>
                      </a:lnTo>
                      <a:lnTo>
                        <a:pt x="530" y="2"/>
                      </a:lnTo>
                      <a:lnTo>
                        <a:pt x="518" y="0"/>
                      </a:lnTo>
                      <a:lnTo>
                        <a:pt x="518" y="0"/>
                      </a:lnTo>
                      <a:lnTo>
                        <a:pt x="504" y="2"/>
                      </a:lnTo>
                      <a:lnTo>
                        <a:pt x="492" y="2"/>
                      </a:lnTo>
                      <a:lnTo>
                        <a:pt x="480" y="6"/>
                      </a:lnTo>
                      <a:lnTo>
                        <a:pt x="468" y="10"/>
                      </a:lnTo>
                      <a:lnTo>
                        <a:pt x="456" y="16"/>
                      </a:lnTo>
                      <a:lnTo>
                        <a:pt x="446" y="22"/>
                      </a:lnTo>
                      <a:lnTo>
                        <a:pt x="428" y="38"/>
                      </a:lnTo>
                      <a:lnTo>
                        <a:pt x="428" y="38"/>
                      </a:lnTo>
                      <a:lnTo>
                        <a:pt x="418" y="48"/>
                      </a:lnTo>
                      <a:lnTo>
                        <a:pt x="412" y="58"/>
                      </a:lnTo>
                      <a:lnTo>
                        <a:pt x="72" y="58"/>
                      </a:lnTo>
                      <a:lnTo>
                        <a:pt x="72" y="58"/>
                      </a:lnTo>
                      <a:lnTo>
                        <a:pt x="56" y="60"/>
                      </a:lnTo>
                      <a:lnTo>
                        <a:pt x="44" y="64"/>
                      </a:lnTo>
                      <a:lnTo>
                        <a:pt x="32" y="70"/>
                      </a:lnTo>
                      <a:lnTo>
                        <a:pt x="22" y="78"/>
                      </a:lnTo>
                      <a:lnTo>
                        <a:pt x="12" y="88"/>
                      </a:lnTo>
                      <a:lnTo>
                        <a:pt x="6" y="100"/>
                      </a:lnTo>
                      <a:lnTo>
                        <a:pt x="2" y="114"/>
                      </a:lnTo>
                      <a:lnTo>
                        <a:pt x="0" y="128"/>
                      </a:lnTo>
                      <a:lnTo>
                        <a:pt x="0" y="128"/>
                      </a:lnTo>
                      <a:lnTo>
                        <a:pt x="2" y="142"/>
                      </a:lnTo>
                      <a:lnTo>
                        <a:pt x="6" y="156"/>
                      </a:lnTo>
                      <a:lnTo>
                        <a:pt x="12" y="168"/>
                      </a:lnTo>
                      <a:lnTo>
                        <a:pt x="22" y="178"/>
                      </a:lnTo>
                      <a:lnTo>
                        <a:pt x="32" y="186"/>
                      </a:lnTo>
                      <a:lnTo>
                        <a:pt x="44" y="192"/>
                      </a:lnTo>
                      <a:lnTo>
                        <a:pt x="56" y="196"/>
                      </a:lnTo>
                      <a:lnTo>
                        <a:pt x="72" y="198"/>
                      </a:lnTo>
                      <a:lnTo>
                        <a:pt x="412" y="198"/>
                      </a:lnTo>
                      <a:lnTo>
                        <a:pt x="412" y="198"/>
                      </a:lnTo>
                      <a:lnTo>
                        <a:pt x="418" y="208"/>
                      </a:lnTo>
                      <a:lnTo>
                        <a:pt x="428" y="218"/>
                      </a:lnTo>
                      <a:lnTo>
                        <a:pt x="428" y="218"/>
                      </a:lnTo>
                      <a:lnTo>
                        <a:pt x="446" y="234"/>
                      </a:lnTo>
                      <a:lnTo>
                        <a:pt x="456" y="240"/>
                      </a:lnTo>
                      <a:lnTo>
                        <a:pt x="468" y="246"/>
                      </a:lnTo>
                      <a:lnTo>
                        <a:pt x="480" y="250"/>
                      </a:lnTo>
                      <a:lnTo>
                        <a:pt x="492" y="252"/>
                      </a:lnTo>
                      <a:lnTo>
                        <a:pt x="504" y="254"/>
                      </a:lnTo>
                      <a:lnTo>
                        <a:pt x="518" y="256"/>
                      </a:lnTo>
                      <a:lnTo>
                        <a:pt x="518" y="256"/>
                      </a:lnTo>
                      <a:lnTo>
                        <a:pt x="530" y="254"/>
                      </a:lnTo>
                      <a:lnTo>
                        <a:pt x="542" y="252"/>
                      </a:lnTo>
                      <a:lnTo>
                        <a:pt x="556" y="250"/>
                      </a:lnTo>
                      <a:lnTo>
                        <a:pt x="566" y="246"/>
                      </a:lnTo>
                      <a:lnTo>
                        <a:pt x="578" y="240"/>
                      </a:lnTo>
                      <a:lnTo>
                        <a:pt x="588" y="234"/>
                      </a:lnTo>
                      <a:lnTo>
                        <a:pt x="608" y="218"/>
                      </a:lnTo>
                      <a:lnTo>
                        <a:pt x="608" y="218"/>
                      </a:lnTo>
                      <a:lnTo>
                        <a:pt x="622" y="200"/>
                      </a:lnTo>
                      <a:lnTo>
                        <a:pt x="630" y="188"/>
                      </a:lnTo>
                      <a:lnTo>
                        <a:pt x="634" y="178"/>
                      </a:lnTo>
                      <a:lnTo>
                        <a:pt x="638" y="166"/>
                      </a:lnTo>
                      <a:lnTo>
                        <a:pt x="642" y="154"/>
                      </a:lnTo>
                      <a:lnTo>
                        <a:pt x="644" y="140"/>
                      </a:lnTo>
                      <a:lnTo>
                        <a:pt x="644" y="128"/>
                      </a:lnTo>
                      <a:lnTo>
                        <a:pt x="644" y="128"/>
                      </a:lnTo>
                      <a:lnTo>
                        <a:pt x="644" y="114"/>
                      </a:lnTo>
                      <a:lnTo>
                        <a:pt x="642" y="102"/>
                      </a:lnTo>
                      <a:lnTo>
                        <a:pt x="638" y="90"/>
                      </a:lnTo>
                      <a:lnTo>
                        <a:pt x="634" y="78"/>
                      </a:lnTo>
                      <a:lnTo>
                        <a:pt x="630" y="68"/>
                      </a:lnTo>
                      <a:lnTo>
                        <a:pt x="622" y="56"/>
                      </a:lnTo>
                      <a:lnTo>
                        <a:pt x="608" y="38"/>
                      </a:lnTo>
                    </a:path>
                  </a:pathLst>
                </a:custGeom>
                <a:no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Arial"/>
                    <a:ea typeface="Arial"/>
                    <a:cs typeface="Arial"/>
                    <a:sym typeface="Arial"/>
                  </a:endParaRPr>
                </a:p>
              </p:txBody>
            </p:sp>
          </p:grpSp>
          <p:sp>
            <p:nvSpPr>
              <p:cNvPr id="198" name="Oval 197">
                <a:extLst>
                  <a:ext uri="{FF2B5EF4-FFF2-40B4-BE49-F238E27FC236}">
                    <a16:creationId xmlns:a16="http://schemas.microsoft.com/office/drawing/2014/main" id="{1E33EBB0-F3F7-4321-9911-36D78AA55C96}"/>
                  </a:ext>
                </a:extLst>
              </p:cNvPr>
              <p:cNvSpPr/>
              <p:nvPr/>
            </p:nvSpPr>
            <p:spPr>
              <a:xfrm>
                <a:off x="8412788" y="3399418"/>
                <a:ext cx="1559018" cy="1563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rtl="0">
                  <a:spcBef>
                    <a:spcPts val="0"/>
                  </a:spcBef>
                  <a:spcAft>
                    <a:spcPts val="400"/>
                  </a:spcAft>
                  <a:buNone/>
                </a:pPr>
                <a:r>
                  <a:rPr lang="en-US" sz="900" b="1" dirty="0">
                    <a:solidFill>
                      <a:schemeClr val="tx1"/>
                    </a:solidFill>
                    <a:latin typeface="Arial"/>
                    <a:ea typeface="Arial"/>
                    <a:cs typeface="Arial"/>
                    <a:sym typeface="Arial"/>
                  </a:rPr>
                  <a:t>Vision</a:t>
                </a:r>
              </a:p>
              <a:p>
                <a:pPr algn="ctr">
                  <a:spcAft>
                    <a:spcPts val="600"/>
                  </a:spcAft>
                </a:pPr>
                <a:r>
                  <a:rPr lang="en-AU" sz="780" dirty="0">
                    <a:solidFill>
                      <a:schemeClr val="bg2">
                        <a:lumMod val="10000"/>
                      </a:schemeClr>
                    </a:solidFill>
                  </a:rPr>
                  <a:t>A highly capable and diverse workforce with a clear understanding of our organisation's purpose and the confidence to meaningfully engage with participants and providers.</a:t>
                </a:r>
              </a:p>
            </p:txBody>
          </p:sp>
          <p:sp>
            <p:nvSpPr>
              <p:cNvPr id="199" name="Oval 198">
                <a:extLst>
                  <a:ext uri="{FF2B5EF4-FFF2-40B4-BE49-F238E27FC236}">
                    <a16:creationId xmlns:a16="http://schemas.microsoft.com/office/drawing/2014/main" id="{2950FD79-6C2B-43A1-90A5-513FB85E5696}"/>
                  </a:ext>
                </a:extLst>
              </p:cNvPr>
              <p:cNvSpPr/>
              <p:nvPr/>
            </p:nvSpPr>
            <p:spPr>
              <a:xfrm>
                <a:off x="6510177" y="1632615"/>
                <a:ext cx="5437981" cy="5149186"/>
              </a:xfrm>
              <a:prstGeom prst="ellipse">
                <a:avLst/>
              </a:prstGeom>
              <a:noFill/>
              <a:ln w="31750" cap="rnd" cmpd="sng">
                <a:solidFill>
                  <a:srgbClr val="B1B1B1"/>
                </a:solidFill>
                <a:prstDash val="dot"/>
                <a:miter lim="800000"/>
                <a:headEnd type="none" w="sm" len="sm"/>
                <a:tailEnd type="triangle" w="med" len="med"/>
              </a:ln>
            </p:spPr>
            <p:txBody>
              <a:bodyPr rtlCol="0" anchor="ctr"/>
              <a:lstStyle/>
              <a:p>
                <a:pPr algn="ctr"/>
                <a:endParaRPr lang="en-AU" dirty="0"/>
              </a:p>
            </p:txBody>
          </p:sp>
          <p:sp>
            <p:nvSpPr>
              <p:cNvPr id="200" name="Oval 199">
                <a:extLst>
                  <a:ext uri="{FF2B5EF4-FFF2-40B4-BE49-F238E27FC236}">
                    <a16:creationId xmlns:a16="http://schemas.microsoft.com/office/drawing/2014/main" id="{212095D6-88CB-4211-99F4-62B680E4C025}"/>
                  </a:ext>
                </a:extLst>
              </p:cNvPr>
              <p:cNvSpPr/>
              <p:nvPr/>
            </p:nvSpPr>
            <p:spPr>
              <a:xfrm>
                <a:off x="6489310" y="4677248"/>
                <a:ext cx="194300" cy="194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1" name="Oval 200">
                <a:extLst>
                  <a:ext uri="{FF2B5EF4-FFF2-40B4-BE49-F238E27FC236}">
                    <a16:creationId xmlns:a16="http://schemas.microsoft.com/office/drawing/2014/main" id="{E5ED6960-F3E3-4816-9BC9-B0F27A48C301}"/>
                  </a:ext>
                </a:extLst>
              </p:cNvPr>
              <p:cNvSpPr/>
              <p:nvPr/>
            </p:nvSpPr>
            <p:spPr>
              <a:xfrm>
                <a:off x="10945160" y="2188985"/>
                <a:ext cx="194299" cy="1942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2" name="Oval 201">
                <a:extLst>
                  <a:ext uri="{FF2B5EF4-FFF2-40B4-BE49-F238E27FC236}">
                    <a16:creationId xmlns:a16="http://schemas.microsoft.com/office/drawing/2014/main" id="{2D94B859-9AF6-4051-8AD6-C24B450B78C7}"/>
                  </a:ext>
                </a:extLst>
              </p:cNvPr>
              <p:cNvSpPr/>
              <p:nvPr/>
            </p:nvSpPr>
            <p:spPr>
              <a:xfrm>
                <a:off x="9117751" y="6695147"/>
                <a:ext cx="194299" cy="1942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3" name="Google Shape;7679;p161">
                <a:extLst>
                  <a:ext uri="{FF2B5EF4-FFF2-40B4-BE49-F238E27FC236}">
                    <a16:creationId xmlns:a16="http://schemas.microsoft.com/office/drawing/2014/main" id="{2196852F-5388-47F5-956E-E54A3EC4D314}"/>
                  </a:ext>
                </a:extLst>
              </p:cNvPr>
              <p:cNvSpPr/>
              <p:nvPr/>
            </p:nvSpPr>
            <p:spPr>
              <a:xfrm>
                <a:off x="5369383" y="4635896"/>
                <a:ext cx="1153124" cy="277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200" b="1" dirty="0">
                    <a:solidFill>
                      <a:schemeClr val="accent4"/>
                    </a:solidFill>
                    <a:ea typeface="Arial"/>
                    <a:cs typeface="Arial"/>
                    <a:sym typeface="Arial"/>
                  </a:rPr>
                  <a:t>Attract</a:t>
                </a:r>
                <a:endParaRPr sz="1200" b="1" dirty="0">
                  <a:solidFill>
                    <a:schemeClr val="accent4"/>
                  </a:solidFill>
                  <a:ea typeface="Arial"/>
                  <a:cs typeface="Arial"/>
                  <a:sym typeface="Arial"/>
                </a:endParaRPr>
              </a:p>
            </p:txBody>
          </p:sp>
          <p:sp>
            <p:nvSpPr>
              <p:cNvPr id="204" name="Google Shape;7679;p161">
                <a:extLst>
                  <a:ext uri="{FF2B5EF4-FFF2-40B4-BE49-F238E27FC236}">
                    <a16:creationId xmlns:a16="http://schemas.microsoft.com/office/drawing/2014/main" id="{4908C562-0E86-4E8A-B1E1-B33BAE6BCD09}"/>
                  </a:ext>
                </a:extLst>
              </p:cNvPr>
              <p:cNvSpPr/>
              <p:nvPr/>
            </p:nvSpPr>
            <p:spPr>
              <a:xfrm>
                <a:off x="11114883" y="2142211"/>
                <a:ext cx="1153124" cy="27699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200" b="1" dirty="0">
                    <a:solidFill>
                      <a:schemeClr val="accent4"/>
                    </a:solidFill>
                    <a:ea typeface="Arial"/>
                    <a:cs typeface="Arial"/>
                    <a:sym typeface="Arial"/>
                  </a:rPr>
                  <a:t>Develop</a:t>
                </a:r>
                <a:endParaRPr sz="1200" b="1" dirty="0">
                  <a:solidFill>
                    <a:schemeClr val="accent4"/>
                  </a:solidFill>
                  <a:ea typeface="Arial"/>
                  <a:cs typeface="Arial"/>
                  <a:sym typeface="Arial"/>
                </a:endParaRPr>
              </a:p>
            </p:txBody>
          </p:sp>
          <p:sp>
            <p:nvSpPr>
              <p:cNvPr id="205" name="Google Shape;7679;p161">
                <a:extLst>
                  <a:ext uri="{FF2B5EF4-FFF2-40B4-BE49-F238E27FC236}">
                    <a16:creationId xmlns:a16="http://schemas.microsoft.com/office/drawing/2014/main" id="{BA54718D-D1DB-4881-9148-04B58F947939}"/>
                  </a:ext>
                </a:extLst>
              </p:cNvPr>
              <p:cNvSpPr/>
              <p:nvPr/>
            </p:nvSpPr>
            <p:spPr>
              <a:xfrm>
                <a:off x="8886560" y="6877129"/>
                <a:ext cx="1153124" cy="27699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200" b="1" dirty="0">
                    <a:solidFill>
                      <a:schemeClr val="accent4"/>
                    </a:solidFill>
                    <a:ea typeface="Arial"/>
                    <a:cs typeface="Arial"/>
                    <a:sym typeface="Arial"/>
                  </a:rPr>
                  <a:t>Retain</a:t>
                </a:r>
                <a:endParaRPr sz="1200" b="1" dirty="0">
                  <a:solidFill>
                    <a:schemeClr val="accent4"/>
                  </a:solidFill>
                  <a:ea typeface="Arial"/>
                  <a:cs typeface="Arial"/>
                  <a:sym typeface="Arial"/>
                </a:endParaRPr>
              </a:p>
            </p:txBody>
          </p:sp>
          <p:sp>
            <p:nvSpPr>
              <p:cNvPr id="206" name="Google Shape;5044;p130">
                <a:extLst>
                  <a:ext uri="{FF2B5EF4-FFF2-40B4-BE49-F238E27FC236}">
                    <a16:creationId xmlns:a16="http://schemas.microsoft.com/office/drawing/2014/main" id="{42212DC0-C0BC-4232-9BE7-407FC16E1658}"/>
                  </a:ext>
                </a:extLst>
              </p:cNvPr>
              <p:cNvSpPr/>
              <p:nvPr/>
            </p:nvSpPr>
            <p:spPr>
              <a:xfrm rot="16143060">
                <a:off x="6695611" y="2708968"/>
                <a:ext cx="3701222" cy="2922329"/>
              </a:xfrm>
              <a:prstGeom prst="rect">
                <a:avLst/>
              </a:prstGeom>
              <a:noFill/>
              <a:ln>
                <a:noFill/>
              </a:ln>
            </p:spPr>
            <p:txBody>
              <a:bodyPr spcFirstLastPara="1" wrap="square" lIns="91425" tIns="45700" rIns="91425" bIns="45700" anchor="t" anchorCtr="0">
                <a:prstTxWarp prst="textArchUp">
                  <a:avLst>
                    <a:gd name="adj" fmla="val 11485407"/>
                  </a:avLst>
                </a:prstTxWarp>
                <a:noAutofit/>
              </a:bodyPr>
              <a:lstStyle/>
              <a:p>
                <a:pPr marL="0" marR="0" lvl="0" indent="0" algn="ctr" rtl="0">
                  <a:spcBef>
                    <a:spcPts val="0"/>
                  </a:spcBef>
                  <a:spcAft>
                    <a:spcPts val="0"/>
                  </a:spcAft>
                  <a:buNone/>
                </a:pPr>
                <a:r>
                  <a:rPr lang="en-GB" sz="1600" b="1" dirty="0">
                    <a:solidFill>
                      <a:schemeClr val="bg1"/>
                    </a:solidFill>
                    <a:highlight>
                      <a:srgbClr val="98C11D"/>
                    </a:highlight>
                    <a:latin typeface="Helvetica Neue" panose="020B0604020202020204" charset="0"/>
                    <a:cs typeface="Arial"/>
                    <a:sym typeface="Arial"/>
                  </a:rPr>
                  <a:t>Enabled by diversity, inclusion and wellbeing </a:t>
                </a:r>
                <a:endParaRPr lang="en-GB" sz="2400" b="1" dirty="0">
                  <a:solidFill>
                    <a:schemeClr val="bg1"/>
                  </a:solidFill>
                  <a:highlight>
                    <a:srgbClr val="98C11D"/>
                  </a:highlight>
                  <a:latin typeface="Helvetica Neue" panose="020B0604020202020204" charset="0"/>
                </a:endParaRPr>
              </a:p>
            </p:txBody>
          </p:sp>
          <p:sp>
            <p:nvSpPr>
              <p:cNvPr id="207" name="Google Shape;5044;p130">
                <a:extLst>
                  <a:ext uri="{FF2B5EF4-FFF2-40B4-BE49-F238E27FC236}">
                    <a16:creationId xmlns:a16="http://schemas.microsoft.com/office/drawing/2014/main" id="{FA01675C-9BC9-4894-9F17-0833BA864EFB}"/>
                  </a:ext>
                </a:extLst>
              </p:cNvPr>
              <p:cNvSpPr/>
              <p:nvPr/>
            </p:nvSpPr>
            <p:spPr>
              <a:xfrm rot="4908166">
                <a:off x="8232484" y="2730098"/>
                <a:ext cx="3480508" cy="2755622"/>
              </a:xfrm>
              <a:prstGeom prst="rect">
                <a:avLst/>
              </a:prstGeom>
              <a:noFill/>
              <a:ln>
                <a:noFill/>
              </a:ln>
            </p:spPr>
            <p:txBody>
              <a:bodyPr spcFirstLastPara="1" wrap="square" lIns="91425" tIns="45700" rIns="91425" bIns="45700" anchor="t" anchorCtr="0">
                <a:prstTxWarp prst="textArchUp">
                  <a:avLst>
                    <a:gd name="adj" fmla="val 10782523"/>
                  </a:avLst>
                </a:prstTxWarp>
                <a:noAutofit/>
              </a:bodyPr>
              <a:lstStyle/>
              <a:p>
                <a:pPr marL="0" marR="0" lvl="0" indent="0" algn="ctr" rtl="0">
                  <a:spcBef>
                    <a:spcPts val="0"/>
                  </a:spcBef>
                  <a:spcAft>
                    <a:spcPts val="0"/>
                  </a:spcAft>
                  <a:buNone/>
                </a:pPr>
                <a:r>
                  <a:rPr lang="en-GB" sz="1600" b="1" dirty="0">
                    <a:solidFill>
                      <a:schemeClr val="bg1"/>
                    </a:solidFill>
                    <a:highlight>
                      <a:srgbClr val="933C91"/>
                    </a:highlight>
                    <a:latin typeface="Helvetica Neue" panose="020B0604020202020204" charset="0"/>
                    <a:ea typeface="Arial"/>
                    <a:cs typeface="Arial"/>
                    <a:sym typeface="Arial"/>
                  </a:rPr>
                  <a:t>Underpinned by our Cultural Principles</a:t>
                </a:r>
                <a:endParaRPr lang="en-GB" sz="2400" b="1" dirty="0">
                  <a:solidFill>
                    <a:schemeClr val="bg1"/>
                  </a:solidFill>
                  <a:highlight>
                    <a:srgbClr val="933C91"/>
                  </a:highlight>
                  <a:latin typeface="Helvetica Neue" panose="020B0604020202020204" charset="0"/>
                </a:endParaRPr>
              </a:p>
            </p:txBody>
          </p:sp>
        </p:grpSp>
        <p:grpSp>
          <p:nvGrpSpPr>
            <p:cNvPr id="186" name="Group 185">
              <a:extLst>
                <a:ext uri="{FF2B5EF4-FFF2-40B4-BE49-F238E27FC236}">
                  <a16:creationId xmlns:a16="http://schemas.microsoft.com/office/drawing/2014/main" id="{51B0B6FF-9DB4-42C0-A81E-28F8B9D5FD8B}"/>
                </a:ext>
              </a:extLst>
            </p:cNvPr>
            <p:cNvGrpSpPr/>
            <p:nvPr/>
          </p:nvGrpSpPr>
          <p:grpSpPr>
            <a:xfrm rot="5400000">
              <a:off x="4369201" y="2271652"/>
              <a:ext cx="3387031" cy="3375966"/>
              <a:chOff x="4480543" y="2340599"/>
              <a:chExt cx="3089564" cy="3079469"/>
            </a:xfrm>
          </p:grpSpPr>
          <p:sp>
            <p:nvSpPr>
              <p:cNvPr id="191" name="Google Shape;2791;p95">
                <a:extLst>
                  <a:ext uri="{FF2B5EF4-FFF2-40B4-BE49-F238E27FC236}">
                    <a16:creationId xmlns:a16="http://schemas.microsoft.com/office/drawing/2014/main" id="{E8D3FBCF-A575-4959-8CE8-F50A83DB539E}"/>
                  </a:ext>
                </a:extLst>
              </p:cNvPr>
              <p:cNvSpPr/>
              <p:nvPr/>
            </p:nvSpPr>
            <p:spPr>
              <a:xfrm>
                <a:off x="5844215" y="2340599"/>
                <a:ext cx="1697484" cy="1503971"/>
              </a:xfrm>
              <a:custGeom>
                <a:avLst/>
                <a:gdLst/>
                <a:ahLst/>
                <a:cxnLst/>
                <a:rect l="l" t="t" r="r" b="b"/>
                <a:pathLst>
                  <a:path w="285" h="253" extrusionOk="0">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92" name="Google Shape;2792;p95">
                <a:extLst>
                  <a:ext uri="{FF2B5EF4-FFF2-40B4-BE49-F238E27FC236}">
                    <a16:creationId xmlns:a16="http://schemas.microsoft.com/office/drawing/2014/main" id="{DFA211A1-4A28-4680-A714-5B53E14700CA}"/>
                  </a:ext>
                </a:extLst>
              </p:cNvPr>
              <p:cNvSpPr/>
              <p:nvPr/>
            </p:nvSpPr>
            <p:spPr>
              <a:xfrm>
                <a:off x="6053735" y="3725938"/>
                <a:ext cx="1516372" cy="1687663"/>
              </a:xfrm>
              <a:custGeom>
                <a:avLst/>
                <a:gdLst/>
                <a:ahLst/>
                <a:cxnLst/>
                <a:rect l="l" t="t" r="r" b="b"/>
                <a:pathLst>
                  <a:path w="254" h="285" extrusionOk="0">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chemeClr val="accent4"/>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93" name="Google Shape;2793;p95">
                <a:extLst>
                  <a:ext uri="{FF2B5EF4-FFF2-40B4-BE49-F238E27FC236}">
                    <a16:creationId xmlns:a16="http://schemas.microsoft.com/office/drawing/2014/main" id="{DAE146B6-60E1-4330-B194-4E4295C19D0D}"/>
                  </a:ext>
                </a:extLst>
              </p:cNvPr>
              <p:cNvSpPr/>
              <p:nvPr/>
            </p:nvSpPr>
            <p:spPr>
              <a:xfrm>
                <a:off x="4485871" y="3916095"/>
                <a:ext cx="1693934" cy="1503973"/>
              </a:xfrm>
              <a:custGeom>
                <a:avLst/>
                <a:gdLst/>
                <a:ahLst/>
                <a:cxnLst/>
                <a:rect l="l" t="t" r="r" b="b"/>
                <a:pathLst>
                  <a:path w="285" h="254" extrusionOk="0">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A6A6A6"/>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94" name="Google Shape;2794;p95">
                <a:extLst>
                  <a:ext uri="{FF2B5EF4-FFF2-40B4-BE49-F238E27FC236}">
                    <a16:creationId xmlns:a16="http://schemas.microsoft.com/office/drawing/2014/main" id="{C1B3B947-B49A-408A-A22E-83BE96D805A0}"/>
                  </a:ext>
                </a:extLst>
              </p:cNvPr>
              <p:cNvSpPr/>
              <p:nvPr/>
            </p:nvSpPr>
            <p:spPr>
              <a:xfrm>
                <a:off x="4480543" y="2359732"/>
                <a:ext cx="1487962" cy="1691490"/>
              </a:xfrm>
              <a:custGeom>
                <a:avLst/>
                <a:gdLst/>
                <a:ahLst/>
                <a:cxnLst/>
                <a:rect l="l" t="t" r="r" b="b"/>
                <a:pathLst>
                  <a:path w="254" h="285" extrusionOk="0">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chemeClr val="tx2"/>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grpSp>
        <p:sp>
          <p:nvSpPr>
            <p:cNvPr id="187" name="TextBox 186">
              <a:extLst>
                <a:ext uri="{FF2B5EF4-FFF2-40B4-BE49-F238E27FC236}">
                  <a16:creationId xmlns:a16="http://schemas.microsoft.com/office/drawing/2014/main" id="{E835DADD-66BB-4A03-A319-68FF850E765C}"/>
                </a:ext>
              </a:extLst>
            </p:cNvPr>
            <p:cNvSpPr txBox="1"/>
            <p:nvPr/>
          </p:nvSpPr>
          <p:spPr>
            <a:xfrm rot="2765203">
              <a:off x="6252711" y="3002781"/>
              <a:ext cx="1655166" cy="584775"/>
            </a:xfrm>
            <a:prstGeom prst="rect">
              <a:avLst/>
            </a:prstGeom>
            <a:noFill/>
          </p:spPr>
          <p:txBody>
            <a:bodyPr wrap="square" rtlCol="0">
              <a:spAutoFit/>
            </a:bodyPr>
            <a:lstStyle/>
            <a:p>
              <a:r>
                <a:rPr lang="en-AU" sz="1600" b="1" dirty="0">
                  <a:solidFill>
                    <a:schemeClr val="bg1"/>
                  </a:solidFill>
                </a:rPr>
                <a:t>Workforce Sustainability</a:t>
              </a:r>
            </a:p>
          </p:txBody>
        </p:sp>
        <p:sp>
          <p:nvSpPr>
            <p:cNvPr id="188" name="TextBox 187">
              <a:extLst>
                <a:ext uri="{FF2B5EF4-FFF2-40B4-BE49-F238E27FC236}">
                  <a16:creationId xmlns:a16="http://schemas.microsoft.com/office/drawing/2014/main" id="{F9E905E6-7209-49E1-9A76-1CD05681FA14}"/>
                </a:ext>
              </a:extLst>
            </p:cNvPr>
            <p:cNvSpPr txBox="1"/>
            <p:nvPr/>
          </p:nvSpPr>
          <p:spPr>
            <a:xfrm rot="18861091">
              <a:off x="6323418" y="4335421"/>
              <a:ext cx="1655166" cy="338554"/>
            </a:xfrm>
            <a:prstGeom prst="rect">
              <a:avLst/>
            </a:prstGeom>
            <a:noFill/>
          </p:spPr>
          <p:txBody>
            <a:bodyPr wrap="square" rtlCol="0">
              <a:spAutoFit/>
            </a:bodyPr>
            <a:lstStyle/>
            <a:p>
              <a:r>
                <a:rPr lang="en-AU" sz="1600" b="1" dirty="0">
                  <a:solidFill>
                    <a:schemeClr val="bg1"/>
                  </a:solidFill>
                </a:rPr>
                <a:t>Capability </a:t>
              </a:r>
            </a:p>
          </p:txBody>
        </p:sp>
        <p:sp>
          <p:nvSpPr>
            <p:cNvPr id="189" name="TextBox 188">
              <a:extLst>
                <a:ext uri="{FF2B5EF4-FFF2-40B4-BE49-F238E27FC236}">
                  <a16:creationId xmlns:a16="http://schemas.microsoft.com/office/drawing/2014/main" id="{9DE8FE7F-B4D2-4046-B867-B493521ECD6A}"/>
                </a:ext>
              </a:extLst>
            </p:cNvPr>
            <p:cNvSpPr txBox="1"/>
            <p:nvPr/>
          </p:nvSpPr>
          <p:spPr>
            <a:xfrm rot="2856016">
              <a:off x="4763601" y="5036367"/>
              <a:ext cx="1655166" cy="338554"/>
            </a:xfrm>
            <a:prstGeom prst="rect">
              <a:avLst/>
            </a:prstGeom>
            <a:noFill/>
          </p:spPr>
          <p:txBody>
            <a:bodyPr wrap="square" rtlCol="0">
              <a:spAutoFit/>
            </a:bodyPr>
            <a:lstStyle/>
            <a:p>
              <a:r>
                <a:rPr lang="en-AU" sz="1600" b="1" dirty="0">
                  <a:solidFill>
                    <a:schemeClr val="bg1"/>
                  </a:solidFill>
                </a:rPr>
                <a:t>Growth </a:t>
              </a:r>
            </a:p>
          </p:txBody>
        </p:sp>
        <p:sp>
          <p:nvSpPr>
            <p:cNvPr id="190" name="TextBox 189">
              <a:extLst>
                <a:ext uri="{FF2B5EF4-FFF2-40B4-BE49-F238E27FC236}">
                  <a16:creationId xmlns:a16="http://schemas.microsoft.com/office/drawing/2014/main" id="{66C281CA-5D9E-4C3F-8235-F68A59F6063B}"/>
                </a:ext>
              </a:extLst>
            </p:cNvPr>
            <p:cNvSpPr txBox="1"/>
            <p:nvPr/>
          </p:nvSpPr>
          <p:spPr>
            <a:xfrm rot="18862886">
              <a:off x="4345654" y="2942783"/>
              <a:ext cx="1655166" cy="338554"/>
            </a:xfrm>
            <a:prstGeom prst="rect">
              <a:avLst/>
            </a:prstGeom>
            <a:noFill/>
          </p:spPr>
          <p:txBody>
            <a:bodyPr wrap="square" rtlCol="0">
              <a:spAutoFit/>
            </a:bodyPr>
            <a:lstStyle/>
            <a:p>
              <a:pPr algn="ctr"/>
              <a:r>
                <a:rPr lang="en-AU" sz="1600" b="1" dirty="0">
                  <a:solidFill>
                    <a:schemeClr val="bg1"/>
                  </a:solidFill>
                </a:rPr>
                <a:t>Performance </a:t>
              </a:r>
            </a:p>
          </p:txBody>
        </p:sp>
      </p:grpSp>
      <p:sp>
        <p:nvSpPr>
          <p:cNvPr id="97" name="TextBox 96">
            <a:extLst>
              <a:ext uri="{FF2B5EF4-FFF2-40B4-BE49-F238E27FC236}">
                <a16:creationId xmlns:a16="http://schemas.microsoft.com/office/drawing/2014/main" id="{C53712ED-F7B4-4B42-AC6F-7F85400B530A}"/>
              </a:ext>
            </a:extLst>
          </p:cNvPr>
          <p:cNvSpPr txBox="1"/>
          <p:nvPr/>
        </p:nvSpPr>
        <p:spPr>
          <a:xfrm>
            <a:off x="8997574" y="3243165"/>
            <a:ext cx="2816092" cy="987450"/>
          </a:xfrm>
          <a:prstGeom prst="rect">
            <a:avLst/>
          </a:prstGeom>
          <a:solidFill>
            <a:schemeClr val="bg2"/>
          </a:solidFill>
        </p:spPr>
        <p:txBody>
          <a:bodyPr wrap="square">
            <a:spAutoFit/>
          </a:bodyPr>
          <a:lstStyle/>
          <a:p>
            <a:pPr marL="12700" marR="0" lvl="0" indent="0"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25" normalizeH="0" baseline="0" noProof="0" dirty="0">
              <a:ln>
                <a:noFill/>
              </a:ln>
              <a:solidFill>
                <a:prstClr val="black"/>
              </a:solidFill>
              <a:effectLst/>
              <a:uLnTx/>
              <a:uFillTx/>
              <a:ea typeface="+mn-ea"/>
              <a:cs typeface="Arial"/>
            </a:endParaRPr>
          </a:p>
          <a:p>
            <a:pPr marL="12700" marR="0" lvl="0" indent="0" defTabSz="914400" rtl="0" eaLnBrk="1" fontAlgn="auto" latinLnBrk="0" hangingPunct="1">
              <a:lnSpc>
                <a:spcPct val="100000"/>
              </a:lnSpc>
              <a:spcBef>
                <a:spcPts val="0"/>
              </a:spcBef>
              <a:spcAft>
                <a:spcPts val="0"/>
              </a:spcAft>
              <a:buClrTx/>
              <a:buSzTx/>
              <a:buFontTx/>
              <a:buNone/>
              <a:tabLst/>
              <a:defRPr/>
            </a:pPr>
            <a:endParaRPr lang="en-AU" sz="900" spc="-25" dirty="0">
              <a:solidFill>
                <a:prstClr val="black"/>
              </a:solidFill>
              <a:cs typeface="Arial"/>
            </a:endParaRPr>
          </a:p>
          <a:p>
            <a:pPr marL="12700" marR="0" lvl="0" indent="0" defTabSz="914400" rtl="0" eaLnBrk="1" fontAlgn="auto" latinLnBrk="0" hangingPunct="1">
              <a:lnSpc>
                <a:spcPct val="100000"/>
              </a:lnSpc>
              <a:spcBef>
                <a:spcPts val="500"/>
              </a:spcBef>
              <a:spcAft>
                <a:spcPts val="0"/>
              </a:spcAft>
              <a:buClrTx/>
              <a:buSzTx/>
              <a:buFontTx/>
              <a:buNone/>
              <a:tabLst/>
              <a:defRPr/>
            </a:pPr>
            <a:r>
              <a:rPr kumimoji="0" lang="en-AU" sz="900" b="0" i="0" u="none" strike="noStrike" kern="1200" cap="none" spc="-25" normalizeH="0" baseline="0" noProof="0" dirty="0">
                <a:ln>
                  <a:noFill/>
                </a:ln>
                <a:solidFill>
                  <a:prstClr val="black"/>
                </a:solidFill>
                <a:effectLst/>
                <a:uLnTx/>
                <a:uFillTx/>
                <a:ea typeface="+mn-ea"/>
                <a:cs typeface="Arial"/>
              </a:rPr>
              <a:t>Our cultural characteristics supplement the APS values (Impartial; Committed to service; Accountable; Respectful; Ethical) and describe the elements of our culture that make the NDIS Commission unique. </a:t>
            </a:r>
            <a:endParaRPr kumimoji="0" lang="en-AU" sz="900" b="0" i="0" u="none" strike="noStrike" kern="1200" cap="none" spc="0" normalizeH="0" baseline="0" noProof="0" dirty="0">
              <a:ln>
                <a:noFill/>
              </a:ln>
              <a:solidFill>
                <a:prstClr val="black"/>
              </a:solidFill>
              <a:effectLst/>
              <a:uLnTx/>
              <a:uFillTx/>
              <a:ea typeface="+mn-ea"/>
              <a:cs typeface="+mn-cs"/>
            </a:endParaRPr>
          </a:p>
        </p:txBody>
      </p:sp>
      <p:sp>
        <p:nvSpPr>
          <p:cNvPr id="98" name="Google Shape;7620;p161">
            <a:extLst>
              <a:ext uri="{FF2B5EF4-FFF2-40B4-BE49-F238E27FC236}">
                <a16:creationId xmlns:a16="http://schemas.microsoft.com/office/drawing/2014/main" id="{709D2C1C-6D16-42D7-885F-71BEF7043BF4}"/>
              </a:ext>
            </a:extLst>
          </p:cNvPr>
          <p:cNvSpPr/>
          <p:nvPr/>
        </p:nvSpPr>
        <p:spPr>
          <a:xfrm rot="5400000">
            <a:off x="8121733" y="4338367"/>
            <a:ext cx="0" cy="1586779"/>
          </a:xfrm>
          <a:custGeom>
            <a:avLst/>
            <a:gdLst/>
            <a:ahLst/>
            <a:cxnLst/>
            <a:rect l="l" t="t" r="r" b="b"/>
            <a:pathLst>
              <a:path w="120000" h="604" extrusionOk="0">
                <a:moveTo>
                  <a:pt x="0" y="0"/>
                </a:moveTo>
                <a:lnTo>
                  <a:pt x="0" y="604"/>
                </a:lnTo>
                <a:lnTo>
                  <a:pt x="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cxnSp>
        <p:nvCxnSpPr>
          <p:cNvPr id="99" name="Google Shape;7621;p161">
            <a:extLst>
              <a:ext uri="{FF2B5EF4-FFF2-40B4-BE49-F238E27FC236}">
                <a16:creationId xmlns:a16="http://schemas.microsoft.com/office/drawing/2014/main" id="{79AD39BD-CE8D-4403-816E-2900C4290814}"/>
              </a:ext>
            </a:extLst>
          </p:cNvPr>
          <p:cNvCxnSpPr/>
          <p:nvPr/>
        </p:nvCxnSpPr>
        <p:spPr>
          <a:xfrm rot="5400000">
            <a:off x="8121733" y="4338367"/>
            <a:ext cx="0" cy="1586779"/>
          </a:xfrm>
          <a:prstGeom prst="straightConnector1">
            <a:avLst/>
          </a:prstGeom>
          <a:noFill/>
          <a:ln>
            <a:noFill/>
          </a:ln>
        </p:spPr>
      </p:cxnSp>
      <p:sp>
        <p:nvSpPr>
          <p:cNvPr id="117" name="TextBox 116">
            <a:extLst>
              <a:ext uri="{FF2B5EF4-FFF2-40B4-BE49-F238E27FC236}">
                <a16:creationId xmlns:a16="http://schemas.microsoft.com/office/drawing/2014/main" id="{D9DDC1FF-C831-465D-A846-F9F1D717B138}"/>
              </a:ext>
            </a:extLst>
          </p:cNvPr>
          <p:cNvSpPr txBox="1"/>
          <p:nvPr/>
        </p:nvSpPr>
        <p:spPr>
          <a:xfrm>
            <a:off x="8981027" y="1593928"/>
            <a:ext cx="2842750" cy="1615827"/>
          </a:xfrm>
          <a:prstGeom prst="rect">
            <a:avLst/>
          </a:prstGeom>
          <a:solidFill>
            <a:schemeClr val="bg2"/>
          </a:solidFill>
        </p:spPr>
        <p:txBody>
          <a:bodyPr wrap="square">
            <a:spAutoFit/>
          </a:bodyPr>
          <a:lstStyle/>
          <a:p>
            <a:pPr>
              <a:lnSpc>
                <a:spcPct val="100000"/>
              </a:lnSpc>
              <a:spcBef>
                <a:spcPts val="300"/>
              </a:spcBef>
              <a:defRPr/>
            </a:pPr>
            <a:r>
              <a:rPr lang="en-AU" sz="900" b="0" dirty="0">
                <a:cs typeface="Calibri Light"/>
              </a:rPr>
              <a:t>We have a sustainable workforce model that is intentional and aligned </a:t>
            </a:r>
            <a:r>
              <a:rPr lang="en-AU" sz="900" b="0" dirty="0" smtClean="0">
                <a:cs typeface="Calibri Light"/>
              </a:rPr>
              <a:t>to our workforce </a:t>
            </a:r>
            <a:r>
              <a:rPr lang="en-AU" sz="900" b="0" dirty="0">
                <a:cs typeface="Calibri Light"/>
              </a:rPr>
              <a:t>design and composition. </a:t>
            </a:r>
            <a:r>
              <a:rPr lang="en-AU" sz="900" b="0" dirty="0">
                <a:latin typeface="Calibri" panose="020F0502020204030204"/>
                <a:cs typeface="Calibri Light"/>
              </a:rPr>
              <a:t>This means we have enough people to do the work at the right time.</a:t>
            </a:r>
            <a:r>
              <a:rPr lang="en-AU" sz="900" dirty="0">
                <a:latin typeface="Calibri" panose="020F0502020204030204"/>
                <a:cs typeface="Calibri Light"/>
              </a:rPr>
              <a:t> </a:t>
            </a:r>
            <a:r>
              <a:rPr lang="en-AU" sz="900" b="0" dirty="0">
                <a:cs typeface="Calibri Light"/>
              </a:rPr>
              <a:t>We have engaging, sustainable and supportive </a:t>
            </a:r>
            <a:r>
              <a:rPr kumimoji="0" lang="en-AU" sz="900" b="0" i="0" u="none" strike="noStrike" kern="1200" cap="none" spc="0" normalizeH="0" baseline="0" noProof="0" dirty="0">
                <a:ln>
                  <a:noFill/>
                </a:ln>
                <a:effectLst/>
                <a:uLnTx/>
                <a:uFillTx/>
                <a:ea typeface="+mn-ea"/>
                <a:cs typeface="Calibri Light"/>
              </a:rPr>
              <a:t>ways of working that foster wellbeing and enable impact across the workforce </a:t>
            </a:r>
            <a:r>
              <a:rPr lang="en-AU" sz="900" b="0" dirty="0"/>
              <a:t>to </a:t>
            </a:r>
            <a:r>
              <a:rPr lang="en-AU" sz="900" b="0" dirty="0">
                <a:cs typeface="Calibri Light"/>
              </a:rPr>
              <a:t>deliver on our vision, purpose and ambition. </a:t>
            </a:r>
            <a:r>
              <a:rPr kumimoji="0" lang="en-US" sz="900" b="0" i="0" u="none" strike="noStrike" kern="1200" cap="none" spc="0" normalizeH="0" baseline="0" noProof="0" dirty="0">
                <a:ln>
                  <a:noFill/>
                </a:ln>
                <a:effectLst/>
                <a:uLnTx/>
                <a:uFillTx/>
                <a:ea typeface="+mn-ea"/>
                <a:cs typeface="+mn-cs"/>
              </a:rPr>
              <a:t>We </a:t>
            </a:r>
            <a:r>
              <a:rPr kumimoji="0" lang="en-US" sz="900" b="0" i="0" u="none" strike="noStrike" kern="1200" cap="none" spc="0" normalizeH="0" baseline="0" noProof="0" dirty="0" smtClean="0">
                <a:ln>
                  <a:noFill/>
                </a:ln>
                <a:effectLst/>
                <a:uLnTx/>
                <a:uFillTx/>
                <a:ea typeface="+mn-ea"/>
                <a:cs typeface="+mn-cs"/>
              </a:rPr>
              <a:t>empower </a:t>
            </a:r>
            <a:r>
              <a:rPr kumimoji="0" lang="en-US" sz="900" b="0" i="0" u="none" strike="noStrike" kern="1200" cap="none" spc="0" normalizeH="0" baseline="0" noProof="0" dirty="0">
                <a:ln>
                  <a:noFill/>
                </a:ln>
                <a:effectLst/>
                <a:uLnTx/>
                <a:uFillTx/>
                <a:ea typeface="+mn-ea"/>
                <a:cs typeface="+mn-cs"/>
              </a:rPr>
              <a:t>our workforce to succeed by equipping them with the structures, information, systems and tools they need today while also positioning them to meet the evolving demands of the future.</a:t>
            </a:r>
            <a:endParaRPr lang="en-US" sz="900" b="0" i="0" u="none" strike="noStrike" kern="1200" cap="none" spc="0" normalizeH="0" baseline="0" noProof="0" dirty="0">
              <a:ln>
                <a:noFill/>
              </a:ln>
              <a:effectLst/>
              <a:uLnTx/>
              <a:uFillTx/>
              <a:cs typeface="Calibri"/>
            </a:endParaRPr>
          </a:p>
        </p:txBody>
      </p:sp>
      <p:sp>
        <p:nvSpPr>
          <p:cNvPr id="118" name="TextBox 117">
            <a:extLst>
              <a:ext uri="{FF2B5EF4-FFF2-40B4-BE49-F238E27FC236}">
                <a16:creationId xmlns:a16="http://schemas.microsoft.com/office/drawing/2014/main" id="{B4B4F12A-2B36-4953-897C-09BA68100CC4}"/>
              </a:ext>
            </a:extLst>
          </p:cNvPr>
          <p:cNvSpPr txBox="1"/>
          <p:nvPr/>
        </p:nvSpPr>
        <p:spPr>
          <a:xfrm>
            <a:off x="8997574" y="4315098"/>
            <a:ext cx="2816092" cy="2031325"/>
          </a:xfrm>
          <a:prstGeom prst="rect">
            <a:avLst/>
          </a:prstGeom>
          <a:solidFill>
            <a:schemeClr val="bg2"/>
          </a:solidFill>
        </p:spPr>
        <p:txBody>
          <a:bodyPr wrap="square">
            <a:spAutoFit/>
          </a:bodyPr>
          <a:lstStyle/>
          <a:p>
            <a:pPr>
              <a:lnSpc>
                <a:spcPct val="100000"/>
              </a:lnSpc>
              <a:spcBef>
                <a:spcPts val="300"/>
              </a:spcBef>
              <a:spcAft>
                <a:spcPts val="300"/>
              </a:spcAft>
            </a:pPr>
            <a:r>
              <a:rPr lang="en-AU" sz="900" b="0" dirty="0">
                <a:latin typeface="+mj-lt"/>
              </a:rPr>
              <a:t>Our strong leadership, commitment to continuous improvement and ongoing learning empowers our workforce to build core capabilities needed today and for the future to confidently apply regulatory powers for measurable impact and to be a contemporary, purpose-centred regulator. We have the confidence and competency to operate in </a:t>
            </a:r>
            <a:r>
              <a:rPr lang="en-US" sz="900" b="0" dirty="0">
                <a:latin typeface="+mj-lt"/>
              </a:rPr>
              <a:t>dynamic regulatory and legislative environment, </a:t>
            </a:r>
            <a:r>
              <a:rPr lang="en-AU" sz="900" b="0" dirty="0">
                <a:latin typeface="+mj-lt"/>
              </a:rPr>
              <a:t>engage meaningfully with people with disability, build trust with our peers, providers and participants whilst building our capability as an integrated, contemporary regulator.</a:t>
            </a:r>
            <a:r>
              <a:rPr lang="en-AU" sz="900" dirty="0">
                <a:latin typeface="+mj-lt"/>
              </a:rPr>
              <a:t> </a:t>
            </a:r>
            <a:r>
              <a:rPr lang="en-AU" sz="900" b="0" dirty="0">
                <a:latin typeface="+mj-lt"/>
              </a:rPr>
              <a:t>Our foundational capabilities and core competencies</a:t>
            </a:r>
            <a:r>
              <a:rPr lang="en-US" sz="900" b="0" dirty="0">
                <a:latin typeface="+mj-lt"/>
              </a:rPr>
              <a:t> give us the agility and flexibility required to meet emerging needs .</a:t>
            </a:r>
            <a:endParaRPr lang="en-US" sz="900" b="0" dirty="0">
              <a:latin typeface="+mj-lt"/>
              <a:cs typeface="Calibri"/>
            </a:endParaRPr>
          </a:p>
        </p:txBody>
      </p:sp>
      <p:sp>
        <p:nvSpPr>
          <p:cNvPr id="119" name="TextBox 118">
            <a:extLst>
              <a:ext uri="{FF2B5EF4-FFF2-40B4-BE49-F238E27FC236}">
                <a16:creationId xmlns:a16="http://schemas.microsoft.com/office/drawing/2014/main" id="{569EB7A0-E44D-4EB1-AECC-790717BFC604}"/>
              </a:ext>
            </a:extLst>
          </p:cNvPr>
          <p:cNvSpPr txBox="1"/>
          <p:nvPr/>
        </p:nvSpPr>
        <p:spPr>
          <a:xfrm>
            <a:off x="624136" y="4867071"/>
            <a:ext cx="2624562" cy="1338828"/>
          </a:xfrm>
          <a:prstGeom prst="rect">
            <a:avLst/>
          </a:prstGeom>
          <a:solidFill>
            <a:schemeClr val="bg2"/>
          </a:solidFill>
        </p:spPr>
        <p:txBody>
          <a:bodyPr wrap="square">
            <a:spAutoFit/>
          </a:bodyPr>
          <a:lstStyle/>
          <a:p>
            <a:pPr>
              <a:lnSpc>
                <a:spcPct val="100000"/>
              </a:lnSpc>
              <a:spcBef>
                <a:spcPts val="300"/>
              </a:spcBef>
            </a:pPr>
            <a:r>
              <a:rPr lang="en-AU" sz="900" b="0" dirty="0"/>
              <a:t>We continue to evolve and meaningfully embed contemporary and purpose-driven regulatory frameworks into capabilities, behaviours and ways of working. These are </a:t>
            </a:r>
            <a:r>
              <a:rPr lang="en-AU" sz="900" b="0" i="1" dirty="0"/>
              <a:t>critical in transitioning into the future state </a:t>
            </a:r>
            <a:r>
              <a:rPr lang="en-AU" sz="900" b="0" dirty="0"/>
              <a:t>and achieving our purpose. Our workforce is agile, flexible and willing to pivot with changes in demand as it arises, as the Commission shifts from </a:t>
            </a:r>
            <a:r>
              <a:rPr lang="en-AU" sz="900" b="0" dirty="0" smtClean="0"/>
              <a:t>start-up </a:t>
            </a:r>
            <a:r>
              <a:rPr lang="en-AU" sz="900" b="0" dirty="0"/>
              <a:t>to </a:t>
            </a:r>
            <a:r>
              <a:rPr lang="en-AU" sz="900" b="0" dirty="0" smtClean="0"/>
              <a:t>scale-up </a:t>
            </a:r>
            <a:r>
              <a:rPr lang="en-AU" sz="900" b="0" dirty="0"/>
              <a:t>with a reputation for regulatory excellence.</a:t>
            </a:r>
            <a:endParaRPr lang="en-AU" sz="900" b="0" dirty="0">
              <a:cs typeface="Calibri"/>
            </a:endParaRPr>
          </a:p>
        </p:txBody>
      </p:sp>
      <p:sp>
        <p:nvSpPr>
          <p:cNvPr id="120" name="TextBox 119">
            <a:extLst>
              <a:ext uri="{FF2B5EF4-FFF2-40B4-BE49-F238E27FC236}">
                <a16:creationId xmlns:a16="http://schemas.microsoft.com/office/drawing/2014/main" id="{57E3E3A9-6DAB-4FB6-9A50-1C5D50800741}"/>
              </a:ext>
            </a:extLst>
          </p:cNvPr>
          <p:cNvSpPr txBox="1"/>
          <p:nvPr/>
        </p:nvSpPr>
        <p:spPr>
          <a:xfrm>
            <a:off x="628315" y="1592510"/>
            <a:ext cx="2634166" cy="1061829"/>
          </a:xfrm>
          <a:prstGeom prst="rect">
            <a:avLst/>
          </a:prstGeom>
          <a:solidFill>
            <a:srgbClr val="DDDDDD"/>
          </a:solidFill>
        </p:spPr>
        <p:txBody>
          <a:bodyPr wrap="square">
            <a:spAutoFit/>
          </a:bodyPr>
          <a:lstStyle/>
          <a:p>
            <a:pPr>
              <a:lnSpc>
                <a:spcPct val="100000"/>
              </a:lnSpc>
              <a:spcBef>
                <a:spcPts val="600"/>
              </a:spcBef>
              <a:defRPr/>
            </a:pPr>
            <a:r>
              <a:rPr lang="en-AU" sz="900" b="0" dirty="0">
                <a:latin typeface="Calibri" panose="020F0502020204030204"/>
                <a:cs typeface="Calibri Light"/>
              </a:rPr>
              <a:t>We are passionate, engaged and high-performing, having strong collaborative relationships with peers, </a:t>
            </a:r>
            <a:r>
              <a:rPr lang="en-AU" sz="900" b="0" dirty="0" smtClean="0">
                <a:latin typeface="Calibri" panose="020F0502020204030204"/>
                <a:cs typeface="Calibri Light"/>
              </a:rPr>
              <a:t>providers </a:t>
            </a:r>
            <a:r>
              <a:rPr lang="en-AU" sz="900" b="0" dirty="0">
                <a:latin typeface="Calibri" panose="020F0502020204030204"/>
                <a:cs typeface="Calibri Light"/>
              </a:rPr>
              <a:t>and </a:t>
            </a:r>
            <a:r>
              <a:rPr lang="en-AU" sz="900" b="0" dirty="0" smtClean="0">
                <a:latin typeface="Calibri" panose="020F0502020204030204"/>
                <a:cs typeface="Calibri Light"/>
              </a:rPr>
              <a:t>participants. We </a:t>
            </a:r>
            <a:r>
              <a:rPr lang="en-AU" sz="900" b="0" dirty="0">
                <a:latin typeface="Calibri" panose="020F0502020204030204"/>
                <a:cs typeface="Calibri Light"/>
              </a:rPr>
              <a:t>are committed to operating and working as ‘One Commission’. We empower our workforce to be proactive, manage risks proportionately and maintain essential safeguards whilst minimising regulatory burden.</a:t>
            </a:r>
          </a:p>
        </p:txBody>
      </p:sp>
      <p:sp>
        <p:nvSpPr>
          <p:cNvPr id="121" name="TextBox 120">
            <a:extLst>
              <a:ext uri="{FF2B5EF4-FFF2-40B4-BE49-F238E27FC236}">
                <a16:creationId xmlns:a16="http://schemas.microsoft.com/office/drawing/2014/main" id="{A4BBCF1B-D49C-4610-BC15-25EFC5C42B62}"/>
              </a:ext>
            </a:extLst>
          </p:cNvPr>
          <p:cNvSpPr txBox="1"/>
          <p:nvPr/>
        </p:nvSpPr>
        <p:spPr>
          <a:xfrm>
            <a:off x="637637" y="2803325"/>
            <a:ext cx="2624562" cy="1615827"/>
          </a:xfrm>
          <a:prstGeom prst="rect">
            <a:avLst/>
          </a:prstGeom>
          <a:solidFill>
            <a:schemeClr val="bg2"/>
          </a:solidFill>
        </p:spPr>
        <p:txBody>
          <a:bodyPr wrap="square">
            <a:spAutoFit/>
          </a:bodyPr>
          <a:lstStyle/>
          <a:p>
            <a:pPr>
              <a:lnSpc>
                <a:spcPct val="100000"/>
              </a:lnSpc>
              <a:spcBef>
                <a:spcPts val="200"/>
              </a:spcBef>
              <a:spcAft>
                <a:spcPts val="200"/>
              </a:spcAft>
              <a:defRPr/>
            </a:pPr>
            <a:r>
              <a:rPr lang="en-US" sz="900" b="0" dirty="0">
                <a:latin typeface="Calibri"/>
                <a:cs typeface="Calibri"/>
              </a:rPr>
              <a:t>We embrace our passion for our common purpose </a:t>
            </a:r>
            <a:r>
              <a:rPr lang="en-US" sz="900" b="0" dirty="0" smtClean="0">
                <a:latin typeface="Calibri"/>
                <a:cs typeface="Calibri"/>
              </a:rPr>
              <a:t>and demonstrate </a:t>
            </a:r>
            <a:r>
              <a:rPr lang="en-US" sz="900" b="0" dirty="0">
                <a:latin typeface="Calibri"/>
                <a:cs typeface="Calibri"/>
              </a:rPr>
              <a:t>commitment to workforce diversity, inclusion, wellbeing (both physical and psychological) and meaning </a:t>
            </a:r>
            <a:r>
              <a:rPr lang="en-US" sz="900" b="0" dirty="0" smtClean="0">
                <a:latin typeface="Calibri"/>
                <a:cs typeface="Calibri"/>
              </a:rPr>
              <a:t>in </a:t>
            </a:r>
            <a:r>
              <a:rPr lang="en-US" sz="900" b="0" dirty="0">
                <a:latin typeface="Calibri"/>
                <a:cs typeface="Calibri"/>
              </a:rPr>
              <a:t>every aspect of work every day. The diversity of skills and perspectives in our community is key to our effectiveness. Our workforce is diverse and strengthened by the valuable knowledge and experience we offer. We embrace and celebrate our difference, foster resilience and value the importance of connecting wellbeing, contribution and work. </a:t>
            </a:r>
            <a:endParaRPr lang="en-US" sz="900" b="0" dirty="0">
              <a:latin typeface="Calibri" panose="020F0502020204030204" pitchFamily="34" charset="0"/>
              <a:cs typeface="Calibri"/>
            </a:endParaRPr>
          </a:p>
        </p:txBody>
      </p:sp>
      <p:grpSp>
        <p:nvGrpSpPr>
          <p:cNvPr id="124" name="Group 123">
            <a:extLst>
              <a:ext uri="{FF2B5EF4-FFF2-40B4-BE49-F238E27FC236}">
                <a16:creationId xmlns:a16="http://schemas.microsoft.com/office/drawing/2014/main" id="{F693A94A-9163-4231-8CD2-AA6B4C9B5017}"/>
              </a:ext>
            </a:extLst>
          </p:cNvPr>
          <p:cNvGrpSpPr/>
          <p:nvPr/>
        </p:nvGrpSpPr>
        <p:grpSpPr>
          <a:xfrm>
            <a:off x="9075978" y="3287205"/>
            <a:ext cx="283590" cy="283590"/>
            <a:chOff x="2469265" y="420894"/>
            <a:chExt cx="478800" cy="478800"/>
          </a:xfrm>
        </p:grpSpPr>
        <p:sp>
          <p:nvSpPr>
            <p:cNvPr id="125" name="Oval 124">
              <a:extLst>
                <a:ext uri="{FF2B5EF4-FFF2-40B4-BE49-F238E27FC236}">
                  <a16:creationId xmlns:a16="http://schemas.microsoft.com/office/drawing/2014/main" id="{FD89F0C3-2F72-4BDB-BB72-44C774670B10}"/>
                </a:ext>
              </a:extLst>
            </p:cNvPr>
            <p:cNvSpPr/>
            <p:nvPr/>
          </p:nvSpPr>
          <p:spPr>
            <a:xfrm>
              <a:off x="2469265" y="420894"/>
              <a:ext cx="478800" cy="4788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6AAFFE61-7B28-41C9-B8B0-F7A93AE72957}"/>
                </a:ext>
              </a:extLst>
            </p:cNvPr>
            <p:cNvGrpSpPr/>
            <p:nvPr/>
          </p:nvGrpSpPr>
          <p:grpSpPr>
            <a:xfrm>
              <a:off x="2530912" y="482543"/>
              <a:ext cx="355502" cy="355503"/>
              <a:chOff x="651003" y="-500478"/>
              <a:chExt cx="479181" cy="479181"/>
            </a:xfrm>
          </p:grpSpPr>
          <p:sp>
            <p:nvSpPr>
              <p:cNvPr id="131" name="Freeform 978">
                <a:extLst>
                  <a:ext uri="{FF2B5EF4-FFF2-40B4-BE49-F238E27FC236}">
                    <a16:creationId xmlns:a16="http://schemas.microsoft.com/office/drawing/2014/main" id="{B5143928-C2A9-4498-9A17-92CB8FB4F20F}"/>
                  </a:ext>
                </a:extLst>
              </p:cNvPr>
              <p:cNvSpPr>
                <a:spLocks noEditPoints="1"/>
              </p:cNvSpPr>
              <p:nvPr/>
            </p:nvSpPr>
            <p:spPr bwMode="auto">
              <a:xfrm>
                <a:off x="780664" y="-410279"/>
                <a:ext cx="219860" cy="298783"/>
              </a:xfrm>
              <a:custGeom>
                <a:avLst/>
                <a:gdLst>
                  <a:gd name="T0" fmla="*/ 118 w 235"/>
                  <a:gd name="T1" fmla="*/ 0 h 320"/>
                  <a:gd name="T2" fmla="*/ 118 w 235"/>
                  <a:gd name="T3" fmla="*/ 0 h 320"/>
                  <a:gd name="T4" fmla="*/ 117 w 235"/>
                  <a:gd name="T5" fmla="*/ 0 h 320"/>
                  <a:gd name="T6" fmla="*/ 0 w 235"/>
                  <a:gd name="T7" fmla="*/ 117 h 320"/>
                  <a:gd name="T8" fmla="*/ 17 w 235"/>
                  <a:gd name="T9" fmla="*/ 176 h 320"/>
                  <a:gd name="T10" fmla="*/ 109 w 235"/>
                  <a:gd name="T11" fmla="*/ 315 h 320"/>
                  <a:gd name="T12" fmla="*/ 117 w 235"/>
                  <a:gd name="T13" fmla="*/ 320 h 320"/>
                  <a:gd name="T14" fmla="*/ 118 w 235"/>
                  <a:gd name="T15" fmla="*/ 320 h 320"/>
                  <a:gd name="T16" fmla="*/ 118 w 235"/>
                  <a:gd name="T17" fmla="*/ 320 h 320"/>
                  <a:gd name="T18" fmla="*/ 127 w 235"/>
                  <a:gd name="T19" fmla="*/ 315 h 320"/>
                  <a:gd name="T20" fmla="*/ 219 w 235"/>
                  <a:gd name="T21" fmla="*/ 176 h 320"/>
                  <a:gd name="T22" fmla="*/ 235 w 235"/>
                  <a:gd name="T23" fmla="*/ 117 h 320"/>
                  <a:gd name="T24" fmla="*/ 118 w 235"/>
                  <a:gd name="T25" fmla="*/ 0 h 320"/>
                  <a:gd name="T26" fmla="*/ 201 w 235"/>
                  <a:gd name="T27" fmla="*/ 164 h 320"/>
                  <a:gd name="T28" fmla="*/ 118 w 235"/>
                  <a:gd name="T29" fmla="*/ 290 h 320"/>
                  <a:gd name="T30" fmla="*/ 35 w 235"/>
                  <a:gd name="T31" fmla="*/ 165 h 320"/>
                  <a:gd name="T32" fmla="*/ 22 w 235"/>
                  <a:gd name="T33" fmla="*/ 117 h 320"/>
                  <a:gd name="T34" fmla="*/ 117 w 235"/>
                  <a:gd name="T35" fmla="*/ 21 h 320"/>
                  <a:gd name="T36" fmla="*/ 118 w 235"/>
                  <a:gd name="T37" fmla="*/ 21 h 320"/>
                  <a:gd name="T38" fmla="*/ 118 w 235"/>
                  <a:gd name="T39" fmla="*/ 21 h 320"/>
                  <a:gd name="T40" fmla="*/ 213 w 235"/>
                  <a:gd name="T41" fmla="*/ 117 h 320"/>
                  <a:gd name="T42" fmla="*/ 201 w 235"/>
                  <a:gd name="T43"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20">
                    <a:moveTo>
                      <a:pt x="118" y="0"/>
                    </a:moveTo>
                    <a:cubicBezTo>
                      <a:pt x="118" y="0"/>
                      <a:pt x="118" y="0"/>
                      <a:pt x="118" y="0"/>
                    </a:cubicBezTo>
                    <a:cubicBezTo>
                      <a:pt x="118" y="0"/>
                      <a:pt x="117" y="0"/>
                      <a:pt x="117" y="0"/>
                    </a:cubicBezTo>
                    <a:cubicBezTo>
                      <a:pt x="53" y="0"/>
                      <a:pt x="0" y="52"/>
                      <a:pt x="0" y="117"/>
                    </a:cubicBezTo>
                    <a:cubicBezTo>
                      <a:pt x="0" y="139"/>
                      <a:pt x="5" y="156"/>
                      <a:pt x="17" y="176"/>
                    </a:cubicBezTo>
                    <a:cubicBezTo>
                      <a:pt x="109" y="315"/>
                      <a:pt x="109" y="315"/>
                      <a:pt x="109" y="315"/>
                    </a:cubicBezTo>
                    <a:cubicBezTo>
                      <a:pt x="111" y="318"/>
                      <a:pt x="114" y="320"/>
                      <a:pt x="117" y="320"/>
                    </a:cubicBezTo>
                    <a:cubicBezTo>
                      <a:pt x="117" y="320"/>
                      <a:pt x="118" y="320"/>
                      <a:pt x="118" y="320"/>
                    </a:cubicBezTo>
                    <a:cubicBezTo>
                      <a:pt x="118" y="320"/>
                      <a:pt x="118" y="320"/>
                      <a:pt x="118" y="320"/>
                    </a:cubicBezTo>
                    <a:cubicBezTo>
                      <a:pt x="121" y="320"/>
                      <a:pt x="125" y="318"/>
                      <a:pt x="127" y="315"/>
                    </a:cubicBezTo>
                    <a:cubicBezTo>
                      <a:pt x="219" y="176"/>
                      <a:pt x="219" y="176"/>
                      <a:pt x="219" y="176"/>
                    </a:cubicBezTo>
                    <a:cubicBezTo>
                      <a:pt x="230" y="156"/>
                      <a:pt x="235" y="139"/>
                      <a:pt x="235" y="117"/>
                    </a:cubicBezTo>
                    <a:cubicBezTo>
                      <a:pt x="235" y="52"/>
                      <a:pt x="182" y="0"/>
                      <a:pt x="118" y="0"/>
                    </a:cubicBezTo>
                    <a:close/>
                    <a:moveTo>
                      <a:pt x="201" y="164"/>
                    </a:moveTo>
                    <a:cubicBezTo>
                      <a:pt x="118" y="290"/>
                      <a:pt x="118" y="290"/>
                      <a:pt x="118" y="290"/>
                    </a:cubicBezTo>
                    <a:cubicBezTo>
                      <a:pt x="35" y="165"/>
                      <a:pt x="35" y="165"/>
                      <a:pt x="35" y="165"/>
                    </a:cubicBezTo>
                    <a:cubicBezTo>
                      <a:pt x="25" y="149"/>
                      <a:pt x="22" y="135"/>
                      <a:pt x="22" y="117"/>
                    </a:cubicBezTo>
                    <a:cubicBezTo>
                      <a:pt x="22" y="64"/>
                      <a:pt x="65" y="21"/>
                      <a:pt x="117" y="21"/>
                    </a:cubicBezTo>
                    <a:cubicBezTo>
                      <a:pt x="117" y="21"/>
                      <a:pt x="118" y="21"/>
                      <a:pt x="118" y="21"/>
                    </a:cubicBezTo>
                    <a:cubicBezTo>
                      <a:pt x="118" y="21"/>
                      <a:pt x="118" y="21"/>
                      <a:pt x="118" y="21"/>
                    </a:cubicBezTo>
                    <a:cubicBezTo>
                      <a:pt x="170" y="21"/>
                      <a:pt x="213" y="64"/>
                      <a:pt x="213" y="117"/>
                    </a:cubicBezTo>
                    <a:cubicBezTo>
                      <a:pt x="213" y="135"/>
                      <a:pt x="210" y="149"/>
                      <a:pt x="201" y="1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979">
                <a:extLst>
                  <a:ext uri="{FF2B5EF4-FFF2-40B4-BE49-F238E27FC236}">
                    <a16:creationId xmlns:a16="http://schemas.microsoft.com/office/drawing/2014/main" id="{5691CFDD-50FD-42D0-B3AB-77EBE01ABA2C}"/>
                  </a:ext>
                </a:extLst>
              </p:cNvPr>
              <p:cNvSpPr>
                <a:spLocks noEditPoints="1"/>
              </p:cNvSpPr>
              <p:nvPr/>
            </p:nvSpPr>
            <p:spPr bwMode="auto">
              <a:xfrm>
                <a:off x="839857" y="-351086"/>
                <a:ext cx="100064" cy="100064"/>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980">
                <a:extLst>
                  <a:ext uri="{FF2B5EF4-FFF2-40B4-BE49-F238E27FC236}">
                    <a16:creationId xmlns:a16="http://schemas.microsoft.com/office/drawing/2014/main" id="{58C38C3A-3263-42F1-9DBF-342633F858D2}"/>
                  </a:ext>
                </a:extLst>
              </p:cNvPr>
              <p:cNvSpPr>
                <a:spLocks noEditPoints="1"/>
              </p:cNvSpPr>
              <p:nvPr/>
            </p:nvSpPr>
            <p:spPr bwMode="auto">
              <a:xfrm>
                <a:off x="651003" y="-500478"/>
                <a:ext cx="479181" cy="47918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4" name="Group 133">
            <a:extLst>
              <a:ext uri="{FF2B5EF4-FFF2-40B4-BE49-F238E27FC236}">
                <a16:creationId xmlns:a16="http://schemas.microsoft.com/office/drawing/2014/main" id="{C1AB6F22-F557-4030-84C1-EAA78F9CB6C7}"/>
              </a:ext>
            </a:extLst>
          </p:cNvPr>
          <p:cNvGrpSpPr/>
          <p:nvPr/>
        </p:nvGrpSpPr>
        <p:grpSpPr>
          <a:xfrm>
            <a:off x="10485926" y="3287204"/>
            <a:ext cx="283590" cy="283590"/>
            <a:chOff x="2630356" y="406907"/>
            <a:chExt cx="478800" cy="478801"/>
          </a:xfrm>
        </p:grpSpPr>
        <p:sp>
          <p:nvSpPr>
            <p:cNvPr id="135" name="Oval 134">
              <a:extLst>
                <a:ext uri="{FF2B5EF4-FFF2-40B4-BE49-F238E27FC236}">
                  <a16:creationId xmlns:a16="http://schemas.microsoft.com/office/drawing/2014/main" id="{60388F9C-ECD8-4A34-AF77-280C5C6AE0B6}"/>
                </a:ext>
              </a:extLst>
            </p:cNvPr>
            <p:cNvSpPr/>
            <p:nvPr/>
          </p:nvSpPr>
          <p:spPr>
            <a:xfrm>
              <a:off x="2630356" y="406907"/>
              <a:ext cx="478800" cy="478801"/>
            </a:xfrm>
            <a:prstGeom prst="ellipse">
              <a:avLst/>
            </a:prstGeom>
            <a:solidFill>
              <a:srgbClr val="98C1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F41A57BC-16E7-4F01-805C-7B87CE193FAE}"/>
                </a:ext>
              </a:extLst>
            </p:cNvPr>
            <p:cNvGrpSpPr>
              <a:grpSpLocks noChangeAspect="1"/>
            </p:cNvGrpSpPr>
            <p:nvPr/>
          </p:nvGrpSpPr>
          <p:grpSpPr>
            <a:xfrm>
              <a:off x="2692005" y="469544"/>
              <a:ext cx="355503" cy="353526"/>
              <a:chOff x="3441700" y="3584575"/>
              <a:chExt cx="2570163" cy="2555875"/>
            </a:xfrm>
            <a:solidFill>
              <a:schemeClr val="bg1"/>
            </a:solidFill>
          </p:grpSpPr>
          <p:sp>
            <p:nvSpPr>
              <p:cNvPr id="137" name="Freeform 17">
                <a:extLst>
                  <a:ext uri="{FF2B5EF4-FFF2-40B4-BE49-F238E27FC236}">
                    <a16:creationId xmlns:a16="http://schemas.microsoft.com/office/drawing/2014/main" id="{38F8E72C-1C99-471B-ABD9-8C691B2A1712}"/>
                  </a:ext>
                </a:extLst>
              </p:cNvPr>
              <p:cNvSpPr>
                <a:spLocks noEditPoints="1"/>
              </p:cNvSpPr>
              <p:nvPr/>
            </p:nvSpPr>
            <p:spPr bwMode="auto">
              <a:xfrm>
                <a:off x="3441700" y="3584575"/>
                <a:ext cx="2570163" cy="2555875"/>
              </a:xfrm>
              <a:custGeom>
                <a:avLst/>
                <a:gdLst>
                  <a:gd name="T0" fmla="*/ 192 w 384"/>
                  <a:gd name="T1" fmla="*/ 16 h 384"/>
                  <a:gd name="T2" fmla="*/ 368 w 384"/>
                  <a:gd name="T3" fmla="*/ 192 h 384"/>
                  <a:gd name="T4" fmla="*/ 192 w 384"/>
                  <a:gd name="T5" fmla="*/ 368 h 384"/>
                  <a:gd name="T6" fmla="*/ 16 w 384"/>
                  <a:gd name="T7" fmla="*/ 192 h 384"/>
                  <a:gd name="T8" fmla="*/ 192 w 384"/>
                  <a:gd name="T9" fmla="*/ 16 h 384"/>
                  <a:gd name="T10" fmla="*/ 192 w 384"/>
                  <a:gd name="T11" fmla="*/ 0 h 384"/>
                  <a:gd name="T12" fmla="*/ 0 w 384"/>
                  <a:gd name="T13" fmla="*/ 192 h 384"/>
                  <a:gd name="T14" fmla="*/ 192 w 384"/>
                  <a:gd name="T15" fmla="*/ 384 h 384"/>
                  <a:gd name="T16" fmla="*/ 384 w 384"/>
                  <a:gd name="T17" fmla="*/ 192 h 384"/>
                  <a:gd name="T18" fmla="*/ 192 w 384"/>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16"/>
                    </a:moveTo>
                    <a:cubicBezTo>
                      <a:pt x="289" y="16"/>
                      <a:pt x="368" y="95"/>
                      <a:pt x="368" y="192"/>
                    </a:cubicBezTo>
                    <a:cubicBezTo>
                      <a:pt x="368" y="289"/>
                      <a:pt x="289" y="368"/>
                      <a:pt x="192" y="368"/>
                    </a:cubicBezTo>
                    <a:cubicBezTo>
                      <a:pt x="95" y="368"/>
                      <a:pt x="16" y="289"/>
                      <a:pt x="16" y="192"/>
                    </a:cubicBezTo>
                    <a:cubicBezTo>
                      <a:pt x="16" y="95"/>
                      <a:pt x="95" y="16"/>
                      <a:pt x="192" y="16"/>
                    </a:cubicBezTo>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18">
                <a:extLst>
                  <a:ext uri="{FF2B5EF4-FFF2-40B4-BE49-F238E27FC236}">
                    <a16:creationId xmlns:a16="http://schemas.microsoft.com/office/drawing/2014/main" id="{81C85DF6-2CD3-4675-A5DA-7029E9E49F16}"/>
                  </a:ext>
                </a:extLst>
              </p:cNvPr>
              <p:cNvSpPr>
                <a:spLocks noEditPoints="1"/>
              </p:cNvSpPr>
              <p:nvPr/>
            </p:nvSpPr>
            <p:spPr bwMode="auto">
              <a:xfrm>
                <a:off x="3976688" y="4210050"/>
                <a:ext cx="1479550" cy="1184275"/>
              </a:xfrm>
              <a:custGeom>
                <a:avLst/>
                <a:gdLst>
                  <a:gd name="T0" fmla="*/ 56 w 221"/>
                  <a:gd name="T1" fmla="*/ 122 h 178"/>
                  <a:gd name="T2" fmla="*/ 88 w 221"/>
                  <a:gd name="T3" fmla="*/ 90 h 178"/>
                  <a:gd name="T4" fmla="*/ 56 w 221"/>
                  <a:gd name="T5" fmla="*/ 58 h 178"/>
                  <a:gd name="T6" fmla="*/ 24 w 221"/>
                  <a:gd name="T7" fmla="*/ 90 h 178"/>
                  <a:gd name="T8" fmla="*/ 56 w 221"/>
                  <a:gd name="T9" fmla="*/ 122 h 178"/>
                  <a:gd name="T10" fmla="*/ 56 w 221"/>
                  <a:gd name="T11" fmla="*/ 74 h 178"/>
                  <a:gd name="T12" fmla="*/ 72 w 221"/>
                  <a:gd name="T13" fmla="*/ 90 h 178"/>
                  <a:gd name="T14" fmla="*/ 56 w 221"/>
                  <a:gd name="T15" fmla="*/ 106 h 178"/>
                  <a:gd name="T16" fmla="*/ 40 w 221"/>
                  <a:gd name="T17" fmla="*/ 90 h 178"/>
                  <a:gd name="T18" fmla="*/ 56 w 221"/>
                  <a:gd name="T19" fmla="*/ 74 h 178"/>
                  <a:gd name="T20" fmla="*/ 127 w 221"/>
                  <a:gd name="T21" fmla="*/ 68 h 178"/>
                  <a:gd name="T22" fmla="*/ 136 w 221"/>
                  <a:gd name="T23" fmla="*/ 89 h 178"/>
                  <a:gd name="T24" fmla="*/ 127 w 221"/>
                  <a:gd name="T25" fmla="*/ 111 h 178"/>
                  <a:gd name="T26" fmla="*/ 122 w 221"/>
                  <a:gd name="T27" fmla="*/ 113 h 178"/>
                  <a:gd name="T28" fmla="*/ 116 w 221"/>
                  <a:gd name="T29" fmla="*/ 111 h 178"/>
                  <a:gd name="T30" fmla="*/ 116 w 221"/>
                  <a:gd name="T31" fmla="*/ 100 h 178"/>
                  <a:gd name="T32" fmla="*/ 120 w 221"/>
                  <a:gd name="T33" fmla="*/ 89 h 178"/>
                  <a:gd name="T34" fmla="*/ 116 w 221"/>
                  <a:gd name="T35" fmla="*/ 78 h 178"/>
                  <a:gd name="T36" fmla="*/ 116 w 221"/>
                  <a:gd name="T37" fmla="*/ 67 h 178"/>
                  <a:gd name="T38" fmla="*/ 127 w 221"/>
                  <a:gd name="T39" fmla="*/ 68 h 178"/>
                  <a:gd name="T40" fmla="*/ 178 w 221"/>
                  <a:gd name="T41" fmla="*/ 89 h 178"/>
                  <a:gd name="T42" fmla="*/ 153 w 221"/>
                  <a:gd name="T43" fmla="*/ 144 h 178"/>
                  <a:gd name="T44" fmla="*/ 147 w 221"/>
                  <a:gd name="T45" fmla="*/ 145 h 178"/>
                  <a:gd name="T46" fmla="*/ 141 w 221"/>
                  <a:gd name="T47" fmla="*/ 143 h 178"/>
                  <a:gd name="T48" fmla="*/ 142 w 221"/>
                  <a:gd name="T49" fmla="*/ 131 h 178"/>
                  <a:gd name="T50" fmla="*/ 162 w 221"/>
                  <a:gd name="T51" fmla="*/ 89 h 178"/>
                  <a:gd name="T52" fmla="*/ 142 w 221"/>
                  <a:gd name="T53" fmla="*/ 47 h 178"/>
                  <a:gd name="T54" fmla="*/ 141 w 221"/>
                  <a:gd name="T55" fmla="*/ 36 h 178"/>
                  <a:gd name="T56" fmla="*/ 153 w 221"/>
                  <a:gd name="T57" fmla="*/ 35 h 178"/>
                  <a:gd name="T58" fmla="*/ 178 w 221"/>
                  <a:gd name="T59" fmla="*/ 89 h 178"/>
                  <a:gd name="T60" fmla="*/ 221 w 221"/>
                  <a:gd name="T61" fmla="*/ 89 h 178"/>
                  <a:gd name="T62" fmla="*/ 178 w 221"/>
                  <a:gd name="T63" fmla="*/ 176 h 178"/>
                  <a:gd name="T64" fmla="*/ 173 w 221"/>
                  <a:gd name="T65" fmla="*/ 178 h 178"/>
                  <a:gd name="T66" fmla="*/ 167 w 221"/>
                  <a:gd name="T67" fmla="*/ 175 h 178"/>
                  <a:gd name="T68" fmla="*/ 168 w 221"/>
                  <a:gd name="T69" fmla="*/ 163 h 178"/>
                  <a:gd name="T70" fmla="*/ 205 w 221"/>
                  <a:gd name="T71" fmla="*/ 89 h 178"/>
                  <a:gd name="T72" fmla="*/ 168 w 221"/>
                  <a:gd name="T73" fmla="*/ 15 h 178"/>
                  <a:gd name="T74" fmla="*/ 167 w 221"/>
                  <a:gd name="T75" fmla="*/ 4 h 178"/>
                  <a:gd name="T76" fmla="*/ 178 w 221"/>
                  <a:gd name="T77" fmla="*/ 2 h 178"/>
                  <a:gd name="T78" fmla="*/ 221 w 221"/>
                  <a:gd name="T79" fmla="*/ 89 h 178"/>
                  <a:gd name="T80" fmla="*/ 112 w 221"/>
                  <a:gd name="T81" fmla="*/ 146 h 178"/>
                  <a:gd name="T82" fmla="*/ 112 w 221"/>
                  <a:gd name="T83" fmla="*/ 170 h 178"/>
                  <a:gd name="T84" fmla="*/ 104 w 221"/>
                  <a:gd name="T85" fmla="*/ 178 h 178"/>
                  <a:gd name="T86" fmla="*/ 96 w 221"/>
                  <a:gd name="T87" fmla="*/ 170 h 178"/>
                  <a:gd name="T88" fmla="*/ 96 w 221"/>
                  <a:gd name="T89" fmla="*/ 154 h 178"/>
                  <a:gd name="T90" fmla="*/ 16 w 221"/>
                  <a:gd name="T91" fmla="*/ 154 h 178"/>
                  <a:gd name="T92" fmla="*/ 16 w 221"/>
                  <a:gd name="T93" fmla="*/ 170 h 178"/>
                  <a:gd name="T94" fmla="*/ 8 w 221"/>
                  <a:gd name="T95" fmla="*/ 178 h 178"/>
                  <a:gd name="T96" fmla="*/ 0 w 221"/>
                  <a:gd name="T97" fmla="*/ 170 h 178"/>
                  <a:gd name="T98" fmla="*/ 0 w 221"/>
                  <a:gd name="T99" fmla="*/ 146 h 178"/>
                  <a:gd name="T100" fmla="*/ 8 w 221"/>
                  <a:gd name="T101" fmla="*/ 138 h 178"/>
                  <a:gd name="T102" fmla="*/ 104 w 221"/>
                  <a:gd name="T103" fmla="*/ 138 h 178"/>
                  <a:gd name="T104" fmla="*/ 112 w 221"/>
                  <a:gd name="T105"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178">
                    <a:moveTo>
                      <a:pt x="56" y="122"/>
                    </a:moveTo>
                    <a:cubicBezTo>
                      <a:pt x="73" y="122"/>
                      <a:pt x="88" y="107"/>
                      <a:pt x="88" y="90"/>
                    </a:cubicBezTo>
                    <a:cubicBezTo>
                      <a:pt x="88" y="72"/>
                      <a:pt x="73" y="58"/>
                      <a:pt x="56" y="58"/>
                    </a:cubicBezTo>
                    <a:cubicBezTo>
                      <a:pt x="38" y="58"/>
                      <a:pt x="24" y="72"/>
                      <a:pt x="24" y="90"/>
                    </a:cubicBezTo>
                    <a:cubicBezTo>
                      <a:pt x="24" y="107"/>
                      <a:pt x="38" y="122"/>
                      <a:pt x="56" y="122"/>
                    </a:cubicBezTo>
                    <a:close/>
                    <a:moveTo>
                      <a:pt x="56" y="74"/>
                    </a:moveTo>
                    <a:cubicBezTo>
                      <a:pt x="64" y="74"/>
                      <a:pt x="72" y="81"/>
                      <a:pt x="72" y="90"/>
                    </a:cubicBezTo>
                    <a:cubicBezTo>
                      <a:pt x="72" y="98"/>
                      <a:pt x="64" y="106"/>
                      <a:pt x="56" y="106"/>
                    </a:cubicBezTo>
                    <a:cubicBezTo>
                      <a:pt x="47" y="106"/>
                      <a:pt x="40" y="98"/>
                      <a:pt x="40" y="90"/>
                    </a:cubicBezTo>
                    <a:cubicBezTo>
                      <a:pt x="40" y="81"/>
                      <a:pt x="47" y="74"/>
                      <a:pt x="56" y="74"/>
                    </a:cubicBezTo>
                    <a:close/>
                    <a:moveTo>
                      <a:pt x="127" y="68"/>
                    </a:moveTo>
                    <a:cubicBezTo>
                      <a:pt x="133" y="73"/>
                      <a:pt x="136" y="81"/>
                      <a:pt x="136" y="89"/>
                    </a:cubicBezTo>
                    <a:cubicBezTo>
                      <a:pt x="136" y="97"/>
                      <a:pt x="133" y="105"/>
                      <a:pt x="127" y="111"/>
                    </a:cubicBezTo>
                    <a:cubicBezTo>
                      <a:pt x="126" y="112"/>
                      <a:pt x="124" y="113"/>
                      <a:pt x="122" y="113"/>
                    </a:cubicBezTo>
                    <a:cubicBezTo>
                      <a:pt x="120" y="113"/>
                      <a:pt x="118" y="112"/>
                      <a:pt x="116" y="111"/>
                    </a:cubicBezTo>
                    <a:cubicBezTo>
                      <a:pt x="113" y="108"/>
                      <a:pt x="113" y="103"/>
                      <a:pt x="116" y="100"/>
                    </a:cubicBezTo>
                    <a:cubicBezTo>
                      <a:pt x="118" y="97"/>
                      <a:pt x="120" y="93"/>
                      <a:pt x="120" y="89"/>
                    </a:cubicBezTo>
                    <a:cubicBezTo>
                      <a:pt x="120" y="85"/>
                      <a:pt x="118" y="81"/>
                      <a:pt x="116" y="78"/>
                    </a:cubicBezTo>
                    <a:cubicBezTo>
                      <a:pt x="113" y="75"/>
                      <a:pt x="113" y="70"/>
                      <a:pt x="116" y="67"/>
                    </a:cubicBezTo>
                    <a:cubicBezTo>
                      <a:pt x="119" y="64"/>
                      <a:pt x="124" y="64"/>
                      <a:pt x="127" y="68"/>
                    </a:cubicBezTo>
                    <a:close/>
                    <a:moveTo>
                      <a:pt x="178" y="89"/>
                    </a:moveTo>
                    <a:cubicBezTo>
                      <a:pt x="178" y="110"/>
                      <a:pt x="169" y="130"/>
                      <a:pt x="153" y="144"/>
                    </a:cubicBezTo>
                    <a:cubicBezTo>
                      <a:pt x="151" y="145"/>
                      <a:pt x="149" y="145"/>
                      <a:pt x="147" y="145"/>
                    </a:cubicBezTo>
                    <a:cubicBezTo>
                      <a:pt x="145" y="145"/>
                      <a:pt x="143" y="144"/>
                      <a:pt x="141" y="143"/>
                    </a:cubicBezTo>
                    <a:cubicBezTo>
                      <a:pt x="138" y="139"/>
                      <a:pt x="139" y="134"/>
                      <a:pt x="142" y="131"/>
                    </a:cubicBezTo>
                    <a:cubicBezTo>
                      <a:pt x="155" y="121"/>
                      <a:pt x="162" y="105"/>
                      <a:pt x="162" y="89"/>
                    </a:cubicBezTo>
                    <a:cubicBezTo>
                      <a:pt x="162" y="73"/>
                      <a:pt x="155" y="58"/>
                      <a:pt x="142" y="47"/>
                    </a:cubicBezTo>
                    <a:cubicBezTo>
                      <a:pt x="139" y="44"/>
                      <a:pt x="138" y="39"/>
                      <a:pt x="141" y="36"/>
                    </a:cubicBezTo>
                    <a:cubicBezTo>
                      <a:pt x="144" y="32"/>
                      <a:pt x="149" y="32"/>
                      <a:pt x="153" y="35"/>
                    </a:cubicBezTo>
                    <a:cubicBezTo>
                      <a:pt x="169" y="48"/>
                      <a:pt x="178" y="68"/>
                      <a:pt x="178" y="89"/>
                    </a:cubicBezTo>
                    <a:close/>
                    <a:moveTo>
                      <a:pt x="221" y="89"/>
                    </a:moveTo>
                    <a:cubicBezTo>
                      <a:pt x="221" y="123"/>
                      <a:pt x="205" y="154"/>
                      <a:pt x="178" y="176"/>
                    </a:cubicBezTo>
                    <a:cubicBezTo>
                      <a:pt x="176" y="177"/>
                      <a:pt x="175" y="178"/>
                      <a:pt x="173" y="178"/>
                    </a:cubicBezTo>
                    <a:cubicBezTo>
                      <a:pt x="171" y="178"/>
                      <a:pt x="168" y="177"/>
                      <a:pt x="167" y="175"/>
                    </a:cubicBezTo>
                    <a:cubicBezTo>
                      <a:pt x="164" y="171"/>
                      <a:pt x="164" y="166"/>
                      <a:pt x="168" y="163"/>
                    </a:cubicBezTo>
                    <a:cubicBezTo>
                      <a:pt x="191" y="145"/>
                      <a:pt x="205" y="118"/>
                      <a:pt x="205" y="89"/>
                    </a:cubicBezTo>
                    <a:cubicBezTo>
                      <a:pt x="205" y="60"/>
                      <a:pt x="191" y="33"/>
                      <a:pt x="168" y="15"/>
                    </a:cubicBezTo>
                    <a:cubicBezTo>
                      <a:pt x="164" y="12"/>
                      <a:pt x="164" y="7"/>
                      <a:pt x="167" y="4"/>
                    </a:cubicBezTo>
                    <a:cubicBezTo>
                      <a:pt x="169" y="0"/>
                      <a:pt x="174" y="0"/>
                      <a:pt x="178" y="2"/>
                    </a:cubicBezTo>
                    <a:cubicBezTo>
                      <a:pt x="205" y="24"/>
                      <a:pt x="221" y="55"/>
                      <a:pt x="221" y="89"/>
                    </a:cubicBezTo>
                    <a:close/>
                    <a:moveTo>
                      <a:pt x="112" y="146"/>
                    </a:moveTo>
                    <a:cubicBezTo>
                      <a:pt x="112" y="170"/>
                      <a:pt x="112" y="170"/>
                      <a:pt x="112" y="170"/>
                    </a:cubicBezTo>
                    <a:cubicBezTo>
                      <a:pt x="112" y="174"/>
                      <a:pt x="108" y="178"/>
                      <a:pt x="104" y="178"/>
                    </a:cubicBezTo>
                    <a:cubicBezTo>
                      <a:pt x="99" y="178"/>
                      <a:pt x="96" y="174"/>
                      <a:pt x="96" y="170"/>
                    </a:cubicBezTo>
                    <a:cubicBezTo>
                      <a:pt x="96" y="154"/>
                      <a:pt x="96" y="154"/>
                      <a:pt x="96" y="154"/>
                    </a:cubicBezTo>
                    <a:cubicBezTo>
                      <a:pt x="16" y="154"/>
                      <a:pt x="16" y="154"/>
                      <a:pt x="16" y="154"/>
                    </a:cubicBezTo>
                    <a:cubicBezTo>
                      <a:pt x="16" y="170"/>
                      <a:pt x="16" y="170"/>
                      <a:pt x="16" y="170"/>
                    </a:cubicBezTo>
                    <a:cubicBezTo>
                      <a:pt x="16" y="174"/>
                      <a:pt x="12" y="178"/>
                      <a:pt x="8" y="178"/>
                    </a:cubicBezTo>
                    <a:cubicBezTo>
                      <a:pt x="3" y="178"/>
                      <a:pt x="0" y="174"/>
                      <a:pt x="0" y="170"/>
                    </a:cubicBezTo>
                    <a:cubicBezTo>
                      <a:pt x="0" y="146"/>
                      <a:pt x="0" y="146"/>
                      <a:pt x="0" y="146"/>
                    </a:cubicBezTo>
                    <a:cubicBezTo>
                      <a:pt x="0" y="141"/>
                      <a:pt x="3" y="138"/>
                      <a:pt x="8" y="138"/>
                    </a:cubicBezTo>
                    <a:cubicBezTo>
                      <a:pt x="104" y="138"/>
                      <a:pt x="104" y="138"/>
                      <a:pt x="104" y="138"/>
                    </a:cubicBezTo>
                    <a:cubicBezTo>
                      <a:pt x="108" y="138"/>
                      <a:pt x="112" y="141"/>
                      <a:pt x="112"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9" name="Group 138">
            <a:extLst>
              <a:ext uri="{FF2B5EF4-FFF2-40B4-BE49-F238E27FC236}">
                <a16:creationId xmlns:a16="http://schemas.microsoft.com/office/drawing/2014/main" id="{A5A5FF6A-9585-4053-9D80-DCDC7C5C6435}"/>
              </a:ext>
            </a:extLst>
          </p:cNvPr>
          <p:cNvGrpSpPr/>
          <p:nvPr/>
        </p:nvGrpSpPr>
        <p:grpSpPr>
          <a:xfrm>
            <a:off x="9776405" y="3295776"/>
            <a:ext cx="283590" cy="283590"/>
            <a:chOff x="3820108" y="841950"/>
            <a:chExt cx="478800" cy="478800"/>
          </a:xfrm>
        </p:grpSpPr>
        <p:sp>
          <p:nvSpPr>
            <p:cNvPr id="140" name="Oval 139">
              <a:extLst>
                <a:ext uri="{FF2B5EF4-FFF2-40B4-BE49-F238E27FC236}">
                  <a16:creationId xmlns:a16="http://schemas.microsoft.com/office/drawing/2014/main" id="{39382844-3DEE-4CA8-B192-2C8B988B49DA}"/>
                </a:ext>
              </a:extLst>
            </p:cNvPr>
            <p:cNvSpPr/>
            <p:nvPr/>
          </p:nvSpPr>
          <p:spPr>
            <a:xfrm>
              <a:off x="3820108" y="841950"/>
              <a:ext cx="478800" cy="478800"/>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1" name="Group 932">
              <a:extLst>
                <a:ext uri="{FF2B5EF4-FFF2-40B4-BE49-F238E27FC236}">
                  <a16:creationId xmlns:a16="http://schemas.microsoft.com/office/drawing/2014/main" id="{AA2818FA-F68F-45B0-A609-E44AB73A529C}"/>
                </a:ext>
              </a:extLst>
            </p:cNvPr>
            <p:cNvGrpSpPr>
              <a:grpSpLocks noChangeAspect="1"/>
            </p:cNvGrpSpPr>
            <p:nvPr/>
          </p:nvGrpSpPr>
          <p:grpSpPr bwMode="auto">
            <a:xfrm>
              <a:off x="3881774" y="903589"/>
              <a:ext cx="355504" cy="355502"/>
              <a:chOff x="5795" y="3560"/>
              <a:chExt cx="340" cy="340"/>
            </a:xfrm>
            <a:solidFill>
              <a:schemeClr val="bg1"/>
            </a:solidFill>
          </p:grpSpPr>
          <p:sp>
            <p:nvSpPr>
              <p:cNvPr id="142" name="Freeform 933">
                <a:extLst>
                  <a:ext uri="{FF2B5EF4-FFF2-40B4-BE49-F238E27FC236}">
                    <a16:creationId xmlns:a16="http://schemas.microsoft.com/office/drawing/2014/main" id="{79C5ED1A-9E63-4B5C-95A3-D606E03FC94F}"/>
                  </a:ext>
                </a:extLst>
              </p:cNvPr>
              <p:cNvSpPr>
                <a:spLocks noEditPoints="1"/>
              </p:cNvSpPr>
              <p:nvPr/>
            </p:nvSpPr>
            <p:spPr bwMode="auto">
              <a:xfrm>
                <a:off x="5859" y="3652"/>
                <a:ext cx="212" cy="148"/>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934">
                <a:extLst>
                  <a:ext uri="{FF2B5EF4-FFF2-40B4-BE49-F238E27FC236}">
                    <a16:creationId xmlns:a16="http://schemas.microsoft.com/office/drawing/2014/main" id="{C3C8ED8C-1572-4476-9594-CA6E0E776137}"/>
                  </a:ext>
                </a:extLst>
              </p:cNvPr>
              <p:cNvSpPr>
                <a:spLocks noEditPoints="1"/>
              </p:cNvSpPr>
              <p:nvPr/>
            </p:nvSpPr>
            <p:spPr bwMode="auto">
              <a:xfrm>
                <a:off x="5795" y="356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4" name="Group 143">
            <a:extLst>
              <a:ext uri="{FF2B5EF4-FFF2-40B4-BE49-F238E27FC236}">
                <a16:creationId xmlns:a16="http://schemas.microsoft.com/office/drawing/2014/main" id="{13626201-8895-4456-A9F9-E259E1D10D4F}"/>
              </a:ext>
            </a:extLst>
          </p:cNvPr>
          <p:cNvGrpSpPr/>
          <p:nvPr/>
        </p:nvGrpSpPr>
        <p:grpSpPr>
          <a:xfrm>
            <a:off x="9430611" y="3292343"/>
            <a:ext cx="283590" cy="283590"/>
            <a:chOff x="2469265" y="1755130"/>
            <a:chExt cx="478800" cy="478800"/>
          </a:xfrm>
        </p:grpSpPr>
        <p:sp>
          <p:nvSpPr>
            <p:cNvPr id="145" name="Oval 144">
              <a:extLst>
                <a:ext uri="{FF2B5EF4-FFF2-40B4-BE49-F238E27FC236}">
                  <a16:creationId xmlns:a16="http://schemas.microsoft.com/office/drawing/2014/main" id="{625689A6-3B36-4F30-A6FA-85C155AF3D83}"/>
                </a:ext>
              </a:extLst>
            </p:cNvPr>
            <p:cNvSpPr/>
            <p:nvPr/>
          </p:nvSpPr>
          <p:spPr>
            <a:xfrm>
              <a:off x="2469265" y="1755130"/>
              <a:ext cx="478800" cy="478800"/>
            </a:xfrm>
            <a:prstGeom prst="ellipse">
              <a:avLst/>
            </a:prstGeom>
            <a:solidFill>
              <a:srgbClr val="962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6" name="Group 853">
              <a:extLst>
                <a:ext uri="{FF2B5EF4-FFF2-40B4-BE49-F238E27FC236}">
                  <a16:creationId xmlns:a16="http://schemas.microsoft.com/office/drawing/2014/main" id="{519C77D0-0D12-429A-B00B-1BBCE0FDB182}"/>
                </a:ext>
              </a:extLst>
            </p:cNvPr>
            <p:cNvGrpSpPr>
              <a:grpSpLocks noChangeAspect="1"/>
            </p:cNvGrpSpPr>
            <p:nvPr/>
          </p:nvGrpSpPr>
          <p:grpSpPr bwMode="auto">
            <a:xfrm>
              <a:off x="2530914" y="1816779"/>
              <a:ext cx="355503" cy="355503"/>
              <a:chOff x="7360" y="3435"/>
              <a:chExt cx="340" cy="340"/>
            </a:xfrm>
            <a:solidFill>
              <a:schemeClr val="bg1"/>
            </a:solidFill>
          </p:grpSpPr>
          <p:sp>
            <p:nvSpPr>
              <p:cNvPr id="173" name="Freeform 854">
                <a:extLst>
                  <a:ext uri="{FF2B5EF4-FFF2-40B4-BE49-F238E27FC236}">
                    <a16:creationId xmlns:a16="http://schemas.microsoft.com/office/drawing/2014/main" id="{83E2EA7E-BB13-4A68-B6FA-E6E1FB99B467}"/>
                  </a:ext>
                </a:extLst>
              </p:cNvPr>
              <p:cNvSpPr>
                <a:spLocks noEditPoints="1"/>
              </p:cNvSpPr>
              <p:nvPr/>
            </p:nvSpPr>
            <p:spPr bwMode="auto">
              <a:xfrm>
                <a:off x="7423" y="3512"/>
                <a:ext cx="213" cy="199"/>
              </a:xfrm>
              <a:custGeom>
                <a:avLst/>
                <a:gdLst>
                  <a:gd name="T0" fmla="*/ 299 w 321"/>
                  <a:gd name="T1" fmla="*/ 32 h 300"/>
                  <a:gd name="T2" fmla="*/ 293 w 321"/>
                  <a:gd name="T3" fmla="*/ 23 h 300"/>
                  <a:gd name="T4" fmla="*/ 283 w 321"/>
                  <a:gd name="T5" fmla="*/ 24 h 300"/>
                  <a:gd name="T6" fmla="*/ 168 w 321"/>
                  <a:gd name="T7" fmla="*/ 4 h 300"/>
                  <a:gd name="T8" fmla="*/ 153 w 321"/>
                  <a:gd name="T9" fmla="*/ 4 h 300"/>
                  <a:gd name="T10" fmla="*/ 38 w 321"/>
                  <a:gd name="T11" fmla="*/ 24 h 300"/>
                  <a:gd name="T12" fmla="*/ 28 w 321"/>
                  <a:gd name="T13" fmla="*/ 23 h 300"/>
                  <a:gd name="T14" fmla="*/ 22 w 321"/>
                  <a:gd name="T15" fmla="*/ 32 h 300"/>
                  <a:gd name="T16" fmla="*/ 156 w 321"/>
                  <a:gd name="T17" fmla="*/ 298 h 300"/>
                  <a:gd name="T18" fmla="*/ 157 w 321"/>
                  <a:gd name="T19" fmla="*/ 299 h 300"/>
                  <a:gd name="T20" fmla="*/ 158 w 321"/>
                  <a:gd name="T21" fmla="*/ 299 h 300"/>
                  <a:gd name="T22" fmla="*/ 161 w 321"/>
                  <a:gd name="T23" fmla="*/ 300 h 300"/>
                  <a:gd name="T24" fmla="*/ 161 w 321"/>
                  <a:gd name="T25" fmla="*/ 300 h 300"/>
                  <a:gd name="T26" fmla="*/ 161 w 321"/>
                  <a:gd name="T27" fmla="*/ 300 h 300"/>
                  <a:gd name="T28" fmla="*/ 163 w 321"/>
                  <a:gd name="T29" fmla="*/ 299 h 300"/>
                  <a:gd name="T30" fmla="*/ 164 w 321"/>
                  <a:gd name="T31" fmla="*/ 299 h 300"/>
                  <a:gd name="T32" fmla="*/ 166 w 321"/>
                  <a:gd name="T33" fmla="*/ 298 h 300"/>
                  <a:gd name="T34" fmla="*/ 299 w 321"/>
                  <a:gd name="T35" fmla="*/ 32 h 300"/>
                  <a:gd name="T36" fmla="*/ 252 w 321"/>
                  <a:gd name="T37" fmla="*/ 55 h 300"/>
                  <a:gd name="T38" fmla="*/ 92 w 321"/>
                  <a:gd name="T39" fmla="*/ 215 h 300"/>
                  <a:gd name="T40" fmla="*/ 82 w 321"/>
                  <a:gd name="T41" fmla="*/ 201 h 300"/>
                  <a:gd name="T42" fmla="*/ 228 w 321"/>
                  <a:gd name="T43" fmla="*/ 55 h 300"/>
                  <a:gd name="T44" fmla="*/ 252 w 321"/>
                  <a:gd name="T45" fmla="*/ 55 h 300"/>
                  <a:gd name="T46" fmla="*/ 42 w 321"/>
                  <a:gd name="T47" fmla="*/ 49 h 300"/>
                  <a:gd name="T48" fmla="*/ 161 w 321"/>
                  <a:gd name="T49" fmla="*/ 26 h 300"/>
                  <a:gd name="T50" fmla="*/ 203 w 321"/>
                  <a:gd name="T51" fmla="*/ 50 h 300"/>
                  <a:gd name="T52" fmla="*/ 71 w 321"/>
                  <a:gd name="T53" fmla="*/ 183 h 300"/>
                  <a:gd name="T54" fmla="*/ 42 w 321"/>
                  <a:gd name="T55" fmla="*/ 49 h 300"/>
                  <a:gd name="T56" fmla="*/ 161 w 321"/>
                  <a:gd name="T57" fmla="*/ 277 h 300"/>
                  <a:gd name="T58" fmla="*/ 106 w 321"/>
                  <a:gd name="T59" fmla="*/ 231 h 300"/>
                  <a:gd name="T60" fmla="*/ 280 w 321"/>
                  <a:gd name="T61" fmla="*/ 57 h 300"/>
                  <a:gd name="T62" fmla="*/ 161 w 321"/>
                  <a:gd name="T63" fmla="*/ 27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300">
                    <a:moveTo>
                      <a:pt x="299" y="32"/>
                    </a:moveTo>
                    <a:cubicBezTo>
                      <a:pt x="299" y="28"/>
                      <a:pt x="297" y="25"/>
                      <a:pt x="293" y="23"/>
                    </a:cubicBezTo>
                    <a:cubicBezTo>
                      <a:pt x="290" y="22"/>
                      <a:pt x="286" y="22"/>
                      <a:pt x="283" y="24"/>
                    </a:cubicBezTo>
                    <a:cubicBezTo>
                      <a:pt x="283" y="24"/>
                      <a:pt x="222" y="58"/>
                      <a:pt x="168" y="4"/>
                    </a:cubicBezTo>
                    <a:cubicBezTo>
                      <a:pt x="164" y="0"/>
                      <a:pt x="157" y="0"/>
                      <a:pt x="153" y="4"/>
                    </a:cubicBezTo>
                    <a:cubicBezTo>
                      <a:pt x="100" y="58"/>
                      <a:pt x="40" y="25"/>
                      <a:pt x="38" y="24"/>
                    </a:cubicBezTo>
                    <a:cubicBezTo>
                      <a:pt x="35" y="22"/>
                      <a:pt x="31" y="22"/>
                      <a:pt x="28" y="23"/>
                    </a:cubicBezTo>
                    <a:cubicBezTo>
                      <a:pt x="25" y="25"/>
                      <a:pt x="22" y="28"/>
                      <a:pt x="22" y="32"/>
                    </a:cubicBezTo>
                    <a:cubicBezTo>
                      <a:pt x="0" y="216"/>
                      <a:pt x="154" y="298"/>
                      <a:pt x="156" y="298"/>
                    </a:cubicBezTo>
                    <a:cubicBezTo>
                      <a:pt x="156" y="299"/>
                      <a:pt x="157" y="299"/>
                      <a:pt x="157" y="299"/>
                    </a:cubicBezTo>
                    <a:cubicBezTo>
                      <a:pt x="157" y="299"/>
                      <a:pt x="158" y="299"/>
                      <a:pt x="158" y="299"/>
                    </a:cubicBezTo>
                    <a:cubicBezTo>
                      <a:pt x="159" y="300"/>
                      <a:pt x="160" y="300"/>
                      <a:pt x="161" y="300"/>
                    </a:cubicBezTo>
                    <a:cubicBezTo>
                      <a:pt x="161" y="300"/>
                      <a:pt x="161" y="300"/>
                      <a:pt x="161" y="300"/>
                    </a:cubicBezTo>
                    <a:cubicBezTo>
                      <a:pt x="161" y="300"/>
                      <a:pt x="161" y="300"/>
                      <a:pt x="161" y="300"/>
                    </a:cubicBezTo>
                    <a:cubicBezTo>
                      <a:pt x="162" y="300"/>
                      <a:pt x="162" y="300"/>
                      <a:pt x="163" y="299"/>
                    </a:cubicBezTo>
                    <a:cubicBezTo>
                      <a:pt x="164" y="299"/>
                      <a:pt x="164" y="299"/>
                      <a:pt x="164" y="299"/>
                    </a:cubicBezTo>
                    <a:cubicBezTo>
                      <a:pt x="165" y="299"/>
                      <a:pt x="165" y="299"/>
                      <a:pt x="166" y="298"/>
                    </a:cubicBezTo>
                    <a:cubicBezTo>
                      <a:pt x="167" y="298"/>
                      <a:pt x="321" y="216"/>
                      <a:pt x="299" y="32"/>
                    </a:cubicBezTo>
                    <a:close/>
                    <a:moveTo>
                      <a:pt x="252" y="55"/>
                    </a:moveTo>
                    <a:cubicBezTo>
                      <a:pt x="92" y="215"/>
                      <a:pt x="92" y="215"/>
                      <a:pt x="92" y="215"/>
                    </a:cubicBezTo>
                    <a:cubicBezTo>
                      <a:pt x="89" y="210"/>
                      <a:pt x="85" y="206"/>
                      <a:pt x="82" y="201"/>
                    </a:cubicBezTo>
                    <a:cubicBezTo>
                      <a:pt x="228" y="55"/>
                      <a:pt x="228" y="55"/>
                      <a:pt x="228" y="55"/>
                    </a:cubicBezTo>
                    <a:cubicBezTo>
                      <a:pt x="236" y="56"/>
                      <a:pt x="244" y="56"/>
                      <a:pt x="252" y="55"/>
                    </a:cubicBezTo>
                    <a:close/>
                    <a:moveTo>
                      <a:pt x="42" y="49"/>
                    </a:moveTo>
                    <a:cubicBezTo>
                      <a:pt x="66" y="57"/>
                      <a:pt x="115" y="66"/>
                      <a:pt x="161" y="26"/>
                    </a:cubicBezTo>
                    <a:cubicBezTo>
                      <a:pt x="175" y="38"/>
                      <a:pt x="189" y="46"/>
                      <a:pt x="203" y="50"/>
                    </a:cubicBezTo>
                    <a:cubicBezTo>
                      <a:pt x="71" y="183"/>
                      <a:pt x="71" y="183"/>
                      <a:pt x="71" y="183"/>
                    </a:cubicBezTo>
                    <a:cubicBezTo>
                      <a:pt x="51" y="148"/>
                      <a:pt x="38" y="104"/>
                      <a:pt x="42" y="49"/>
                    </a:cubicBezTo>
                    <a:close/>
                    <a:moveTo>
                      <a:pt x="161" y="277"/>
                    </a:moveTo>
                    <a:cubicBezTo>
                      <a:pt x="151" y="271"/>
                      <a:pt x="129" y="256"/>
                      <a:pt x="106" y="231"/>
                    </a:cubicBezTo>
                    <a:cubicBezTo>
                      <a:pt x="280" y="57"/>
                      <a:pt x="280" y="57"/>
                      <a:pt x="280" y="57"/>
                    </a:cubicBezTo>
                    <a:cubicBezTo>
                      <a:pt x="285" y="195"/>
                      <a:pt x="185" y="263"/>
                      <a:pt x="161"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855">
                <a:extLst>
                  <a:ext uri="{FF2B5EF4-FFF2-40B4-BE49-F238E27FC236}">
                    <a16:creationId xmlns:a16="http://schemas.microsoft.com/office/drawing/2014/main" id="{015E3BB6-AF3F-424D-995A-17A95CD5A63A}"/>
                  </a:ext>
                </a:extLst>
              </p:cNvPr>
              <p:cNvSpPr>
                <a:spLocks noEditPoints="1"/>
              </p:cNvSpPr>
              <p:nvPr/>
            </p:nvSpPr>
            <p:spPr bwMode="auto">
              <a:xfrm>
                <a:off x="7360" y="343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78" name="Group 177">
            <a:extLst>
              <a:ext uri="{FF2B5EF4-FFF2-40B4-BE49-F238E27FC236}">
                <a16:creationId xmlns:a16="http://schemas.microsoft.com/office/drawing/2014/main" id="{390F9C8C-C5AF-468F-ADD9-3157B8BB126B}"/>
              </a:ext>
            </a:extLst>
          </p:cNvPr>
          <p:cNvGrpSpPr/>
          <p:nvPr/>
        </p:nvGrpSpPr>
        <p:grpSpPr>
          <a:xfrm>
            <a:off x="10125900" y="3295776"/>
            <a:ext cx="283590" cy="283590"/>
            <a:chOff x="5008690" y="1392241"/>
            <a:chExt cx="478800" cy="478800"/>
          </a:xfrm>
        </p:grpSpPr>
        <p:sp>
          <p:nvSpPr>
            <p:cNvPr id="180" name="Oval 179">
              <a:extLst>
                <a:ext uri="{FF2B5EF4-FFF2-40B4-BE49-F238E27FC236}">
                  <a16:creationId xmlns:a16="http://schemas.microsoft.com/office/drawing/2014/main" id="{AA0CF7C5-AE6F-4C93-824F-202B77FE7EF0}"/>
                </a:ext>
              </a:extLst>
            </p:cNvPr>
            <p:cNvSpPr/>
            <p:nvPr/>
          </p:nvSpPr>
          <p:spPr>
            <a:xfrm>
              <a:off x="5008690" y="1392241"/>
              <a:ext cx="478800" cy="478800"/>
            </a:xfrm>
            <a:prstGeom prst="ellipse">
              <a:avLst/>
            </a:prstGeom>
            <a:solidFill>
              <a:srgbClr val="028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1" name="Group 180">
              <a:extLst>
                <a:ext uri="{FF2B5EF4-FFF2-40B4-BE49-F238E27FC236}">
                  <a16:creationId xmlns:a16="http://schemas.microsoft.com/office/drawing/2014/main" id="{31FE01F7-6145-4DC3-B1CD-40FC0234CFB6}"/>
                </a:ext>
              </a:extLst>
            </p:cNvPr>
            <p:cNvGrpSpPr/>
            <p:nvPr/>
          </p:nvGrpSpPr>
          <p:grpSpPr>
            <a:xfrm>
              <a:off x="5070876" y="1453890"/>
              <a:ext cx="354461" cy="355503"/>
              <a:chOff x="7672456" y="-507850"/>
              <a:chExt cx="477776" cy="479181"/>
            </a:xfrm>
          </p:grpSpPr>
          <p:sp>
            <p:nvSpPr>
              <p:cNvPr id="182" name="Freeform 893">
                <a:extLst>
                  <a:ext uri="{FF2B5EF4-FFF2-40B4-BE49-F238E27FC236}">
                    <a16:creationId xmlns:a16="http://schemas.microsoft.com/office/drawing/2014/main" id="{ED640187-8FC8-479D-AB53-6968194B48BA}"/>
                  </a:ext>
                </a:extLst>
              </p:cNvPr>
              <p:cNvSpPr>
                <a:spLocks noEditPoints="1"/>
              </p:cNvSpPr>
              <p:nvPr/>
            </p:nvSpPr>
            <p:spPr bwMode="auto">
              <a:xfrm>
                <a:off x="7762390" y="-417916"/>
                <a:ext cx="269803" cy="269803"/>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894">
                <a:extLst>
                  <a:ext uri="{FF2B5EF4-FFF2-40B4-BE49-F238E27FC236}">
                    <a16:creationId xmlns:a16="http://schemas.microsoft.com/office/drawing/2014/main" id="{11D869EC-175A-4111-840B-65935F2A99E0}"/>
                  </a:ext>
                </a:extLst>
              </p:cNvPr>
              <p:cNvSpPr>
                <a:spLocks noEditPoints="1"/>
              </p:cNvSpPr>
              <p:nvPr/>
            </p:nvSpPr>
            <p:spPr bwMode="auto">
              <a:xfrm>
                <a:off x="7672456" y="-507850"/>
                <a:ext cx="477776" cy="47918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211" name="Picture 12">
            <a:extLst>
              <a:ext uri="{FF2B5EF4-FFF2-40B4-BE49-F238E27FC236}">
                <a16:creationId xmlns:a16="http://schemas.microsoft.com/office/drawing/2014/main" id="{AA7928D2-EE7B-4461-9F6E-3D29EBCF9C47}"/>
              </a:ext>
            </a:extLst>
          </p:cNvPr>
          <p:cNvPicPr>
            <a:picLocks noChangeAspect="1"/>
          </p:cNvPicPr>
          <p:nvPr/>
        </p:nvPicPr>
        <p:blipFill>
          <a:blip r:embed="rId3"/>
          <a:stretch>
            <a:fillRect/>
          </a:stretch>
        </p:blipFill>
        <p:spPr>
          <a:xfrm>
            <a:off x="3431240" y="3611239"/>
            <a:ext cx="834872" cy="57837"/>
          </a:xfrm>
          <a:prstGeom prst="rect">
            <a:avLst/>
          </a:prstGeom>
        </p:spPr>
      </p:pic>
      <p:pic>
        <p:nvPicPr>
          <p:cNvPr id="212" name="Picture 13">
            <a:extLst>
              <a:ext uri="{FF2B5EF4-FFF2-40B4-BE49-F238E27FC236}">
                <a16:creationId xmlns:a16="http://schemas.microsoft.com/office/drawing/2014/main" id="{6A848B7A-9B53-49D4-A6D9-92E7FEB8D6A6}"/>
              </a:ext>
            </a:extLst>
          </p:cNvPr>
          <p:cNvPicPr>
            <a:picLocks noChangeAspect="1"/>
          </p:cNvPicPr>
          <p:nvPr/>
        </p:nvPicPr>
        <p:blipFill>
          <a:blip r:embed="rId4"/>
          <a:stretch>
            <a:fillRect/>
          </a:stretch>
        </p:blipFill>
        <p:spPr>
          <a:xfrm>
            <a:off x="3340131" y="3539388"/>
            <a:ext cx="180344" cy="154800"/>
          </a:xfrm>
          <a:prstGeom prst="rect">
            <a:avLst/>
          </a:prstGeom>
        </p:spPr>
      </p:pic>
      <p:pic>
        <p:nvPicPr>
          <p:cNvPr id="213" name="Picture 19">
            <a:extLst>
              <a:ext uri="{FF2B5EF4-FFF2-40B4-BE49-F238E27FC236}">
                <a16:creationId xmlns:a16="http://schemas.microsoft.com/office/drawing/2014/main" id="{262FEF74-7BCF-4042-A6DB-3C7370E896C7}"/>
              </a:ext>
            </a:extLst>
          </p:cNvPr>
          <p:cNvPicPr>
            <a:picLocks noChangeAspect="1"/>
          </p:cNvPicPr>
          <p:nvPr/>
        </p:nvPicPr>
        <p:blipFill>
          <a:blip r:embed="rId5"/>
          <a:stretch>
            <a:fillRect/>
          </a:stretch>
        </p:blipFill>
        <p:spPr>
          <a:xfrm>
            <a:off x="3290948" y="5737373"/>
            <a:ext cx="247650" cy="219075"/>
          </a:xfrm>
          <a:prstGeom prst="rect">
            <a:avLst/>
          </a:prstGeom>
        </p:spPr>
      </p:pic>
      <p:pic>
        <p:nvPicPr>
          <p:cNvPr id="214" name="Picture 21">
            <a:extLst>
              <a:ext uri="{FF2B5EF4-FFF2-40B4-BE49-F238E27FC236}">
                <a16:creationId xmlns:a16="http://schemas.microsoft.com/office/drawing/2014/main" id="{E64C7DA6-1955-47AD-B698-CED58E8FE75F}"/>
              </a:ext>
            </a:extLst>
          </p:cNvPr>
          <p:cNvPicPr>
            <a:picLocks noChangeAspect="1"/>
          </p:cNvPicPr>
          <p:nvPr/>
        </p:nvPicPr>
        <p:blipFill>
          <a:blip r:embed="rId6"/>
          <a:stretch>
            <a:fillRect/>
          </a:stretch>
        </p:blipFill>
        <p:spPr>
          <a:xfrm flipH="1">
            <a:off x="6890077" y="5185120"/>
            <a:ext cx="107414" cy="506318"/>
          </a:xfrm>
          <a:prstGeom prst="rect">
            <a:avLst/>
          </a:prstGeom>
        </p:spPr>
      </p:pic>
      <p:sp>
        <p:nvSpPr>
          <p:cNvPr id="216" name="Google Shape;7623;p161">
            <a:extLst>
              <a:ext uri="{FF2B5EF4-FFF2-40B4-BE49-F238E27FC236}">
                <a16:creationId xmlns:a16="http://schemas.microsoft.com/office/drawing/2014/main" id="{D6341E6B-3D69-49D0-BD41-110FB8E84E64}"/>
              </a:ext>
            </a:extLst>
          </p:cNvPr>
          <p:cNvSpPr/>
          <p:nvPr/>
        </p:nvSpPr>
        <p:spPr>
          <a:xfrm rot="5400000">
            <a:off x="8643808" y="5534712"/>
            <a:ext cx="201717" cy="208985"/>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217" name="Rectangle 216">
            <a:extLst>
              <a:ext uri="{FF2B5EF4-FFF2-40B4-BE49-F238E27FC236}">
                <a16:creationId xmlns:a16="http://schemas.microsoft.com/office/drawing/2014/main" id="{26184CF8-E1E9-482F-AAAF-0E02663BC201}"/>
              </a:ext>
            </a:extLst>
          </p:cNvPr>
          <p:cNvSpPr/>
          <p:nvPr/>
        </p:nvSpPr>
        <p:spPr>
          <a:xfrm>
            <a:off x="3378188" y="5805063"/>
            <a:ext cx="2424758" cy="97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8" name="Rectangle 217">
            <a:extLst>
              <a:ext uri="{FF2B5EF4-FFF2-40B4-BE49-F238E27FC236}">
                <a16:creationId xmlns:a16="http://schemas.microsoft.com/office/drawing/2014/main" id="{A0C8DDD2-9F5C-4ABB-8F3A-D5E11B0B06A0}"/>
              </a:ext>
            </a:extLst>
          </p:cNvPr>
          <p:cNvSpPr/>
          <p:nvPr/>
        </p:nvSpPr>
        <p:spPr>
          <a:xfrm rot="5400000">
            <a:off x="5443395" y="5540542"/>
            <a:ext cx="620770" cy="993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9" name="Rectangle 218">
            <a:extLst>
              <a:ext uri="{FF2B5EF4-FFF2-40B4-BE49-F238E27FC236}">
                <a16:creationId xmlns:a16="http://schemas.microsoft.com/office/drawing/2014/main" id="{8F47E87A-E23D-4067-9E2E-53C7AC70AB1A}"/>
              </a:ext>
            </a:extLst>
          </p:cNvPr>
          <p:cNvSpPr/>
          <p:nvPr/>
        </p:nvSpPr>
        <p:spPr>
          <a:xfrm>
            <a:off x="6890939" y="5601655"/>
            <a:ext cx="1797353" cy="753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0" name="Google Shape;7623;p161">
            <a:extLst>
              <a:ext uri="{FF2B5EF4-FFF2-40B4-BE49-F238E27FC236}">
                <a16:creationId xmlns:a16="http://schemas.microsoft.com/office/drawing/2014/main" id="{D144CADD-D430-48E4-9077-CDCA6F74542A}"/>
              </a:ext>
            </a:extLst>
          </p:cNvPr>
          <p:cNvSpPr/>
          <p:nvPr/>
        </p:nvSpPr>
        <p:spPr>
          <a:xfrm rot="16200000">
            <a:off x="3332170" y="1842630"/>
            <a:ext cx="201717" cy="208985"/>
          </a:xfrm>
          <a:prstGeom prst="ellipse">
            <a:avLst/>
          </a:prstGeom>
          <a:solidFill>
            <a:schemeClr val="bg2">
              <a:lumMod val="75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221" name="Rectangle 220">
            <a:extLst>
              <a:ext uri="{FF2B5EF4-FFF2-40B4-BE49-F238E27FC236}">
                <a16:creationId xmlns:a16="http://schemas.microsoft.com/office/drawing/2014/main" id="{4CE321E5-C2EF-4636-9D00-F79771A52547}"/>
              </a:ext>
            </a:extLst>
          </p:cNvPr>
          <p:cNvSpPr/>
          <p:nvPr/>
        </p:nvSpPr>
        <p:spPr>
          <a:xfrm rot="10800000">
            <a:off x="3464832" y="1902565"/>
            <a:ext cx="2143485" cy="753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2" name="Rectangle 221">
            <a:extLst>
              <a:ext uri="{FF2B5EF4-FFF2-40B4-BE49-F238E27FC236}">
                <a16:creationId xmlns:a16="http://schemas.microsoft.com/office/drawing/2014/main" id="{2254C28A-138D-4DD0-8469-A1B690BF7065}"/>
              </a:ext>
            </a:extLst>
          </p:cNvPr>
          <p:cNvSpPr/>
          <p:nvPr/>
        </p:nvSpPr>
        <p:spPr>
          <a:xfrm rot="16200000">
            <a:off x="5277169" y="2170855"/>
            <a:ext cx="609015" cy="847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3" name="Rectangle 222">
            <a:extLst>
              <a:ext uri="{FF2B5EF4-FFF2-40B4-BE49-F238E27FC236}">
                <a16:creationId xmlns:a16="http://schemas.microsoft.com/office/drawing/2014/main" id="{6C977096-E8FE-47FB-813B-82AE71591385}"/>
              </a:ext>
            </a:extLst>
          </p:cNvPr>
          <p:cNvSpPr/>
          <p:nvPr/>
        </p:nvSpPr>
        <p:spPr>
          <a:xfrm rot="10800000">
            <a:off x="6388978" y="1738618"/>
            <a:ext cx="2424758" cy="9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4" name="Rectangle 223">
            <a:extLst>
              <a:ext uri="{FF2B5EF4-FFF2-40B4-BE49-F238E27FC236}">
                <a16:creationId xmlns:a16="http://schemas.microsoft.com/office/drawing/2014/main" id="{F7215B84-28AC-4EEB-9E6F-BEA9F301B348}"/>
              </a:ext>
            </a:extLst>
          </p:cNvPr>
          <p:cNvSpPr/>
          <p:nvPr/>
        </p:nvSpPr>
        <p:spPr>
          <a:xfrm rot="16200000">
            <a:off x="6127759" y="2001100"/>
            <a:ext cx="620770" cy="9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5" name="Google Shape;7623;p161">
            <a:extLst>
              <a:ext uri="{FF2B5EF4-FFF2-40B4-BE49-F238E27FC236}">
                <a16:creationId xmlns:a16="http://schemas.microsoft.com/office/drawing/2014/main" id="{086BDCC7-6CF2-43FF-8E79-D4BFA6CAB90E}"/>
              </a:ext>
            </a:extLst>
          </p:cNvPr>
          <p:cNvSpPr/>
          <p:nvPr/>
        </p:nvSpPr>
        <p:spPr>
          <a:xfrm rot="5400000">
            <a:off x="8691926" y="1677066"/>
            <a:ext cx="201717" cy="208985"/>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95" name="Google Shape;7623;p161">
            <a:extLst>
              <a:ext uri="{FF2B5EF4-FFF2-40B4-BE49-F238E27FC236}">
                <a16:creationId xmlns:a16="http://schemas.microsoft.com/office/drawing/2014/main" id="{F202BC67-EE83-4ABE-8B6D-C32A91E3C46B}"/>
              </a:ext>
            </a:extLst>
          </p:cNvPr>
          <p:cNvSpPr/>
          <p:nvPr/>
        </p:nvSpPr>
        <p:spPr>
          <a:xfrm rot="5400000">
            <a:off x="8696783" y="3608068"/>
            <a:ext cx="201717" cy="208985"/>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96" name="Rectangle 95">
            <a:extLst>
              <a:ext uri="{FF2B5EF4-FFF2-40B4-BE49-F238E27FC236}">
                <a16:creationId xmlns:a16="http://schemas.microsoft.com/office/drawing/2014/main" id="{79A34758-3859-4C3C-9DD0-B83856F33CF7}"/>
              </a:ext>
            </a:extLst>
          </p:cNvPr>
          <p:cNvSpPr/>
          <p:nvPr/>
        </p:nvSpPr>
        <p:spPr>
          <a:xfrm>
            <a:off x="8065166" y="3667989"/>
            <a:ext cx="675628" cy="7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Our Workforce </a:t>
            </a:r>
            <a:r>
              <a:rPr lang="en-US" sz="2400" dirty="0" smtClean="0">
                <a:solidFill>
                  <a:schemeClr val="tx2"/>
                </a:solidFill>
              </a:rPr>
              <a:t>Plan </a:t>
            </a:r>
            <a:r>
              <a:rPr lang="en-US" sz="2400" dirty="0">
                <a:solidFill>
                  <a:schemeClr val="tx2"/>
                </a:solidFill>
              </a:rPr>
              <a:t>contains interconnected pillars, designed to create a more engaged, skilled and sustainable workforce</a:t>
            </a:r>
            <a:endParaRPr lang="en-AU" sz="2400" dirty="0">
              <a:solidFill>
                <a:schemeClr val="tx2"/>
              </a:solidFill>
              <a:highlight>
                <a:srgbClr val="FFFF00"/>
              </a:highlight>
            </a:endParaRPr>
          </a:p>
        </p:txBody>
      </p:sp>
      <p:sp>
        <p:nvSpPr>
          <p:cNvPr id="18" name="TextBox 17">
            <a:extLst>
              <a:ext uri="{FF2B5EF4-FFF2-40B4-BE49-F238E27FC236}">
                <a16:creationId xmlns:a16="http://schemas.microsoft.com/office/drawing/2014/main" id="{1D9CAC00-4A34-4A1E-9B09-8371E883E7E4}"/>
              </a:ext>
            </a:extLst>
          </p:cNvPr>
          <p:cNvSpPr txBox="1"/>
          <p:nvPr/>
        </p:nvSpPr>
        <p:spPr>
          <a:xfrm>
            <a:off x="6610350" y="805171"/>
            <a:ext cx="2120939" cy="407548"/>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endParaRPr kumimoji="0" lang="en-AU" sz="900" b="0" i="0" u="none" strike="noStrike" kern="1200" cap="none" spc="0" normalizeH="0" baseline="0" noProof="0" dirty="0">
              <a:ln>
                <a:noFill/>
              </a:ln>
              <a:solidFill>
                <a:prstClr val="black"/>
              </a:solidFill>
              <a:effectLst/>
              <a:uLnTx/>
              <a:uFillTx/>
              <a:latin typeface="Helvetica Neue" panose="020B0604020202020204"/>
              <a:ea typeface="+mn-ea"/>
              <a:cs typeface="+mn-cs"/>
            </a:endParaRPr>
          </a:p>
        </p:txBody>
      </p:sp>
      <p:sp>
        <p:nvSpPr>
          <p:cNvPr id="7" name="Slide Number Placeholder 6">
            <a:extLst>
              <a:ext uri="{FF2B5EF4-FFF2-40B4-BE49-F238E27FC236}">
                <a16:creationId xmlns:a16="http://schemas.microsoft.com/office/drawing/2014/main" id="{EB0FFF8A-1B57-A7E6-8BF3-2F0CCFC46FAA}"/>
              </a:ext>
            </a:extLst>
          </p:cNvPr>
          <p:cNvSpPr>
            <a:spLocks noGrp="1"/>
          </p:cNvSpPr>
          <p:nvPr>
            <p:ph type="sldNum" sz="quarter" idx="12"/>
          </p:nvPr>
        </p:nvSpPr>
        <p:spPr>
          <a:xfrm>
            <a:off x="11190304" y="6356350"/>
            <a:ext cx="362274" cy="180000"/>
          </a:xfrm>
        </p:spPr>
        <p:txBody>
          <a:bodyPr/>
          <a:lstStyle/>
          <a:p>
            <a:fld id="{C0F55C17-AF72-40D4-ADBD-B5505DEBF9BA}" type="slidenum">
              <a:rPr lang="en-AU" smtClean="0"/>
              <a:t>15</a:t>
            </a:fld>
            <a:endParaRPr lang="en-US" dirty="0"/>
          </a:p>
        </p:txBody>
      </p:sp>
      <p:sp>
        <p:nvSpPr>
          <p:cNvPr id="2" name="Footer Placeholder 1">
            <a:extLst>
              <a:ext uri="{FF2B5EF4-FFF2-40B4-BE49-F238E27FC236}">
                <a16:creationId xmlns:a16="http://schemas.microsoft.com/office/drawing/2014/main" id="{257BCD7E-9489-52EC-D3DC-C396497F021A}"/>
              </a:ext>
            </a:extLst>
          </p:cNvPr>
          <p:cNvSpPr>
            <a:spLocks noGrp="1"/>
          </p:cNvSpPr>
          <p:nvPr>
            <p:ph type="ftr" sz="quarter" idx="11"/>
          </p:nvPr>
        </p:nvSpPr>
        <p:spPr>
          <a:xfrm>
            <a:off x="1031950" y="6506060"/>
            <a:ext cx="6783813" cy="180000"/>
          </a:xfrm>
        </p:spPr>
        <p:txBody>
          <a:bodyPr/>
          <a:lstStyle/>
          <a:p>
            <a:pPr algn="ctr"/>
            <a:r>
              <a:rPr lang="en-AU" smtClean="0"/>
              <a:t>NDIS Commission Workforce Plan 2023-2028</a:t>
            </a:r>
            <a:endParaRPr lang="en-US" dirty="0"/>
          </a:p>
        </p:txBody>
      </p:sp>
      <p:sp>
        <p:nvSpPr>
          <p:cNvPr id="103" name="TextBox 102">
            <a:extLst>
              <a:ext uri="{FF2B5EF4-FFF2-40B4-BE49-F238E27FC236}">
                <a16:creationId xmlns:a16="http://schemas.microsoft.com/office/drawing/2014/main" id="{B52990D7-E920-498C-8830-67E94DF89CAF}"/>
              </a:ext>
            </a:extLst>
          </p:cNvPr>
          <p:cNvSpPr txBox="1"/>
          <p:nvPr/>
        </p:nvSpPr>
        <p:spPr>
          <a:xfrm>
            <a:off x="4234997" y="10872987"/>
            <a:ext cx="7448712" cy="553998"/>
          </a:xfrm>
          <a:prstGeom prst="rect">
            <a:avLst/>
          </a:prstGeom>
          <a:noFill/>
        </p:spPr>
        <p:txBody>
          <a:bodyPr wrap="square" rtlCol="0">
            <a:spAutoFit/>
          </a:bodyPr>
          <a:lstStyle/>
          <a:p>
            <a:r>
              <a:rPr lang="en-US" sz="1000" dirty="0"/>
              <a:t>The Commission needs: </a:t>
            </a:r>
            <a:r>
              <a:rPr lang="en-US" sz="1000" b="1" dirty="0"/>
              <a:t>a sustainable workforce approach</a:t>
            </a:r>
            <a:r>
              <a:rPr lang="en-US" sz="1000" dirty="0"/>
              <a:t> that enables collaboration; to invest in developing the right </a:t>
            </a:r>
            <a:r>
              <a:rPr lang="en-US" sz="1000" b="1" dirty="0"/>
              <a:t>capabilities</a:t>
            </a:r>
            <a:r>
              <a:rPr lang="en-US" sz="1000" dirty="0"/>
              <a:t> and providing </a:t>
            </a:r>
            <a:r>
              <a:rPr lang="en-US" sz="1000" b="1" dirty="0"/>
              <a:t>growth for its people</a:t>
            </a:r>
            <a:r>
              <a:rPr lang="en-US" sz="1000" dirty="0"/>
              <a:t>; to empower its people to be high </a:t>
            </a:r>
            <a:r>
              <a:rPr lang="en-US" sz="1000" b="1" dirty="0"/>
              <a:t>performing</a:t>
            </a:r>
            <a:r>
              <a:rPr lang="en-US" sz="1000" dirty="0"/>
              <a:t>; and to invest in how it delivers on its vision for a </a:t>
            </a:r>
            <a:r>
              <a:rPr lang="en-US" sz="1000" b="1" dirty="0"/>
              <a:t>diverse, inclusive and healthy workforce</a:t>
            </a:r>
            <a:r>
              <a:rPr lang="en-US" sz="1000" dirty="0"/>
              <a:t>.</a:t>
            </a:r>
          </a:p>
        </p:txBody>
      </p:sp>
      <p:sp>
        <p:nvSpPr>
          <p:cNvPr id="158" name="Speech Bubble: Rectangle 157">
            <a:extLst>
              <a:ext uri="{FF2B5EF4-FFF2-40B4-BE49-F238E27FC236}">
                <a16:creationId xmlns:a16="http://schemas.microsoft.com/office/drawing/2014/main" id="{56DDDAAB-2A75-4F60-96FE-DC42565328B2}"/>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159" name="Group 158">
            <a:extLst>
              <a:ext uri="{FF2B5EF4-FFF2-40B4-BE49-F238E27FC236}">
                <a16:creationId xmlns:a16="http://schemas.microsoft.com/office/drawing/2014/main" id="{CFFFBCF8-49CC-4C84-B4E3-1BC161710122}"/>
              </a:ext>
            </a:extLst>
          </p:cNvPr>
          <p:cNvGrpSpPr/>
          <p:nvPr/>
        </p:nvGrpSpPr>
        <p:grpSpPr>
          <a:xfrm>
            <a:off x="10609741" y="1048190"/>
            <a:ext cx="396000" cy="376186"/>
            <a:chOff x="627146" y="1619763"/>
            <a:chExt cx="396000" cy="396000"/>
          </a:xfrm>
        </p:grpSpPr>
        <p:sp>
          <p:nvSpPr>
            <p:cNvPr id="160" name="Rectangle 159">
              <a:extLst>
                <a:ext uri="{FF2B5EF4-FFF2-40B4-BE49-F238E27FC236}">
                  <a16:creationId xmlns:a16="http://schemas.microsoft.com/office/drawing/2014/main" id="{D20018AA-64AB-43CE-AEA3-545E49259BFD}"/>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1" name="Freeform 118">
              <a:extLst>
                <a:ext uri="{FF2B5EF4-FFF2-40B4-BE49-F238E27FC236}">
                  <a16:creationId xmlns:a16="http://schemas.microsoft.com/office/drawing/2014/main" id="{6A5A9BDF-13EF-4B5D-B8FB-21744C31977C}"/>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2" name="Freeform 119">
              <a:extLst>
                <a:ext uri="{FF2B5EF4-FFF2-40B4-BE49-F238E27FC236}">
                  <a16:creationId xmlns:a16="http://schemas.microsoft.com/office/drawing/2014/main" id="{D9F5532B-F220-43FA-B664-C151CB687FA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3" name="Freeform 120">
              <a:extLst>
                <a:ext uri="{FF2B5EF4-FFF2-40B4-BE49-F238E27FC236}">
                  <a16:creationId xmlns:a16="http://schemas.microsoft.com/office/drawing/2014/main" id="{CAB1BD7A-68F5-4006-BBB8-9CB4B791FA8A}"/>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4" name="Freeform 121">
              <a:extLst>
                <a:ext uri="{FF2B5EF4-FFF2-40B4-BE49-F238E27FC236}">
                  <a16:creationId xmlns:a16="http://schemas.microsoft.com/office/drawing/2014/main" id="{2447C37A-0F28-41B7-9EEF-6BA253DB59B3}"/>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5" name="Freeform 122">
              <a:extLst>
                <a:ext uri="{FF2B5EF4-FFF2-40B4-BE49-F238E27FC236}">
                  <a16:creationId xmlns:a16="http://schemas.microsoft.com/office/drawing/2014/main" id="{152DB7B3-A1E3-4F4E-8FF1-623BEFC99891}"/>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6" name="Freeform 124">
              <a:extLst>
                <a:ext uri="{FF2B5EF4-FFF2-40B4-BE49-F238E27FC236}">
                  <a16:creationId xmlns:a16="http://schemas.microsoft.com/office/drawing/2014/main" id="{BBBB7D95-F6EA-4D78-ABC9-3037B64A78D9}"/>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7" name="Freeform 128">
              <a:extLst>
                <a:ext uri="{FF2B5EF4-FFF2-40B4-BE49-F238E27FC236}">
                  <a16:creationId xmlns:a16="http://schemas.microsoft.com/office/drawing/2014/main" id="{74CDFD95-AD10-40C0-B61A-4F76A50E824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8" name="Freeform 129">
              <a:extLst>
                <a:ext uri="{FF2B5EF4-FFF2-40B4-BE49-F238E27FC236}">
                  <a16:creationId xmlns:a16="http://schemas.microsoft.com/office/drawing/2014/main" id="{7C1214A9-000A-457B-9F8E-0411F03C963B}"/>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9" name="Freeform 130">
              <a:extLst>
                <a:ext uri="{FF2B5EF4-FFF2-40B4-BE49-F238E27FC236}">
                  <a16:creationId xmlns:a16="http://schemas.microsoft.com/office/drawing/2014/main" id="{BA049BA7-C3BA-4DEF-8164-027F29092869}"/>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0" name="Freeform 131">
              <a:extLst>
                <a:ext uri="{FF2B5EF4-FFF2-40B4-BE49-F238E27FC236}">
                  <a16:creationId xmlns:a16="http://schemas.microsoft.com/office/drawing/2014/main" id="{F398E737-ABF9-4A99-A725-04D3418CDB2B}"/>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1" name="Freeform 133">
              <a:extLst>
                <a:ext uri="{FF2B5EF4-FFF2-40B4-BE49-F238E27FC236}">
                  <a16:creationId xmlns:a16="http://schemas.microsoft.com/office/drawing/2014/main" id="{C06F0392-F7AA-4DC0-9189-A0E1DFD28CD1}"/>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2" name="Freeform 134">
              <a:extLst>
                <a:ext uri="{FF2B5EF4-FFF2-40B4-BE49-F238E27FC236}">
                  <a16:creationId xmlns:a16="http://schemas.microsoft.com/office/drawing/2014/main" id="{6BD8EF0E-5ADA-4AA9-A605-EA91D6800EBF}"/>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5" name="Freeform 135">
              <a:extLst>
                <a:ext uri="{FF2B5EF4-FFF2-40B4-BE49-F238E27FC236}">
                  <a16:creationId xmlns:a16="http://schemas.microsoft.com/office/drawing/2014/main" id="{000841DC-83DF-4A27-A227-A136C826A3F7}"/>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176" name="Google Shape;162;p4">
            <a:extLst>
              <a:ext uri="{FF2B5EF4-FFF2-40B4-BE49-F238E27FC236}">
                <a16:creationId xmlns:a16="http://schemas.microsoft.com/office/drawing/2014/main" id="{D0E97C7D-823A-476E-888A-82E2A1850752}"/>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177" name="Freeform 37">
            <a:extLst>
              <a:ext uri="{FF2B5EF4-FFF2-40B4-BE49-F238E27FC236}">
                <a16:creationId xmlns:a16="http://schemas.microsoft.com/office/drawing/2014/main" id="{2C6FCDEE-10C4-4571-8247-8580FDBC32BF}"/>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179" name="TextBox 178">
            <a:extLst>
              <a:ext uri="{FF2B5EF4-FFF2-40B4-BE49-F238E27FC236}">
                <a16:creationId xmlns:a16="http://schemas.microsoft.com/office/drawing/2014/main" id="{D40EF83D-E07A-4049-BC59-9B8F3228000E}"/>
              </a:ext>
            </a:extLst>
          </p:cNvPr>
          <p:cNvSpPr txBox="1"/>
          <p:nvPr/>
        </p:nvSpPr>
        <p:spPr>
          <a:xfrm>
            <a:off x="10612561" y="1450397"/>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320534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
            <a:extLst>
              <a:ext uri="{FF2B5EF4-FFF2-40B4-BE49-F238E27FC236}">
                <a16:creationId xmlns:a16="http://schemas.microsoft.com/office/drawing/2014/main" id="{448B81D1-AC25-4331-97B0-A4B77F9B9BF5}"/>
              </a:ext>
            </a:extLst>
          </p:cNvPr>
          <p:cNvSpPr txBox="1">
            <a:spLocks/>
          </p:cNvSpPr>
          <p:nvPr/>
        </p:nvSpPr>
        <p:spPr>
          <a:xfrm>
            <a:off x="5261435" y="1907768"/>
            <a:ext cx="3139616" cy="4281268"/>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7845" indent="0">
              <a:spcBef>
                <a:spcPts val="600"/>
              </a:spcBef>
              <a:spcAft>
                <a:spcPts val="600"/>
              </a:spcAft>
              <a:buNone/>
              <a:tabLst>
                <a:tab pos="538163" algn="l"/>
              </a:tabLst>
            </a:pPr>
            <a:r>
              <a:rPr lang="en-AU" sz="1000" b="0" dirty="0">
                <a:solidFill>
                  <a:schemeClr val="tx1"/>
                </a:solidFill>
              </a:rPr>
              <a:t>Attract, recruit and retain a diverse </a:t>
            </a:r>
            <a:r>
              <a:rPr lang="en-AU" sz="1000" b="0" dirty="0" smtClean="0">
                <a:solidFill>
                  <a:schemeClr val="tx1"/>
                </a:solidFill>
              </a:rPr>
              <a:t>workforce </a:t>
            </a:r>
            <a:r>
              <a:rPr lang="en-AU" sz="1000" b="0" dirty="0">
                <a:solidFill>
                  <a:schemeClr val="tx1"/>
                </a:solidFill>
              </a:rPr>
              <a:t>in a highly competitive market, to meet increasing demand (capacity), recruiting talent from different markets with the skills (capability) we need to uphold the rights of NDIS participants, elevate quality and safety and enable consumer independence</a:t>
            </a:r>
            <a:endParaRPr lang="en-AU" sz="1000" b="0" dirty="0">
              <a:solidFill>
                <a:schemeClr val="tx1"/>
              </a:solidFill>
              <a:cs typeface="Calibri"/>
            </a:endParaRPr>
          </a:p>
          <a:p>
            <a:pPr marL="542925" indent="-542925">
              <a:spcBef>
                <a:spcPts val="600"/>
              </a:spcBef>
              <a:spcAft>
                <a:spcPts val="600"/>
              </a:spcAft>
            </a:pPr>
            <a:r>
              <a:rPr lang="en-AU" sz="1000" b="0" dirty="0">
                <a:solidFill>
                  <a:schemeClr val="tx1"/>
                </a:solidFill>
              </a:rPr>
              <a:t>A streamlined and unifying experience including building knowledge, understanding and expectations of the ‘One Commission’ approach in practice</a:t>
            </a:r>
            <a:endParaRPr lang="en-AU" sz="1000" b="0" dirty="0">
              <a:solidFill>
                <a:schemeClr val="tx1"/>
              </a:solidFill>
              <a:cs typeface="Calibri"/>
            </a:endParaRPr>
          </a:p>
          <a:p>
            <a:pPr marL="542925" indent="-542925">
              <a:spcBef>
                <a:spcPts val="600"/>
              </a:spcBef>
              <a:spcAft>
                <a:spcPts val="600"/>
              </a:spcAft>
            </a:pPr>
            <a:r>
              <a:rPr lang="en-AU" sz="1000" b="0" dirty="0">
                <a:solidFill>
                  <a:schemeClr val="tx1"/>
                </a:solidFill>
              </a:rPr>
              <a:t>A shared understanding of what other people and teams do, and when to connect and collaborate with them in order to achieve the best outcomes  </a:t>
            </a:r>
          </a:p>
          <a:p>
            <a:pPr marL="542925" indent="-542925">
              <a:spcBef>
                <a:spcPts val="600"/>
              </a:spcBef>
              <a:spcAft>
                <a:spcPts val="600"/>
              </a:spcAft>
            </a:pPr>
            <a:r>
              <a:rPr lang="en-AU" sz="1000" b="0" dirty="0">
                <a:solidFill>
                  <a:schemeClr val="tx1"/>
                </a:solidFill>
              </a:rPr>
              <a:t>Enhanced workforce mobility, flexibility and agility across teams and roles in the Commission over time</a:t>
            </a:r>
            <a:endParaRPr lang="en-AU" sz="1000" b="0" dirty="0">
              <a:solidFill>
                <a:schemeClr val="tx1"/>
              </a:solidFill>
              <a:cs typeface="Calibri"/>
            </a:endParaRPr>
          </a:p>
          <a:p>
            <a:pPr marL="542925" indent="-542925">
              <a:spcBef>
                <a:spcPts val="600"/>
              </a:spcBef>
              <a:spcAft>
                <a:spcPts val="600"/>
              </a:spcAft>
            </a:pPr>
            <a:r>
              <a:rPr lang="en-AU" sz="1000" b="0" dirty="0">
                <a:solidFill>
                  <a:schemeClr val="tx1"/>
                </a:solidFill>
              </a:rPr>
              <a:t>Increased capacity of the existing workforce through process optimisation, automation and continuous improvement</a:t>
            </a:r>
            <a:endParaRPr lang="en-AU" sz="1000" b="0" dirty="0">
              <a:solidFill>
                <a:schemeClr val="tx1"/>
              </a:solidFill>
              <a:cs typeface="Calibri"/>
            </a:endParaRPr>
          </a:p>
          <a:p>
            <a:endParaRPr lang="en-AU" sz="1000" b="0" dirty="0">
              <a:solidFill>
                <a:schemeClr val="tx1"/>
              </a:solidFill>
            </a:endParaRPr>
          </a:p>
          <a:p>
            <a:pPr marL="0" indent="0">
              <a:buNone/>
            </a:pPr>
            <a:endParaRPr lang="en-AU" sz="1050" b="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p:txBody>
      </p:sp>
      <p:sp>
        <p:nvSpPr>
          <p:cNvPr id="13" name="Content Placeholder 5">
            <a:extLst>
              <a:ext uri="{FF2B5EF4-FFF2-40B4-BE49-F238E27FC236}">
                <a16:creationId xmlns:a16="http://schemas.microsoft.com/office/drawing/2014/main" id="{C15C1A66-CA52-4C2E-9E11-026B08CD3488}"/>
              </a:ext>
            </a:extLst>
          </p:cNvPr>
          <p:cNvSpPr txBox="1">
            <a:spLocks/>
          </p:cNvSpPr>
          <p:nvPr/>
        </p:nvSpPr>
        <p:spPr>
          <a:xfrm>
            <a:off x="497626" y="1581273"/>
            <a:ext cx="4552417" cy="4607763"/>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defRPr/>
            </a:pPr>
            <a:r>
              <a:rPr lang="en-AU" sz="1100" dirty="0">
                <a:solidFill>
                  <a:schemeClr val="tx2"/>
                </a:solidFill>
                <a:cs typeface="Calibri Light"/>
              </a:rPr>
              <a:t>Our Aspiration</a:t>
            </a:r>
            <a:r>
              <a:rPr lang="en-AU" sz="1200" dirty="0">
                <a:solidFill>
                  <a:schemeClr val="tx2"/>
                </a:solidFill>
                <a:cs typeface="Calibri Light"/>
              </a:rPr>
              <a:t> </a:t>
            </a:r>
          </a:p>
          <a:p>
            <a:pPr>
              <a:lnSpc>
                <a:spcPct val="100000"/>
              </a:lnSpc>
              <a:spcBef>
                <a:spcPts val="300"/>
              </a:spcBef>
              <a:defRPr/>
            </a:pPr>
            <a:r>
              <a:rPr lang="en-AU" sz="1000" b="0" dirty="0">
                <a:cs typeface="Calibri Light"/>
              </a:rPr>
              <a:t>We have a sustainable workforce model that is intentional and aligned to our workforce design and </a:t>
            </a:r>
            <a:r>
              <a:rPr lang="en-AU" sz="1000" b="0" dirty="0" smtClean="0">
                <a:cs typeface="Calibri Light"/>
              </a:rPr>
              <a:t>composition. </a:t>
            </a:r>
            <a:r>
              <a:rPr lang="en-AU" sz="1000" b="0" dirty="0">
                <a:latin typeface="Calibri" panose="020F0502020204030204"/>
                <a:cs typeface="Calibri Light"/>
              </a:rPr>
              <a:t>This means we have enough people to do the work at the right time.</a:t>
            </a:r>
            <a:r>
              <a:rPr lang="en-AU" sz="1000" dirty="0">
                <a:latin typeface="Calibri" panose="020F0502020204030204"/>
                <a:cs typeface="Calibri Light"/>
              </a:rPr>
              <a:t> </a:t>
            </a:r>
            <a:r>
              <a:rPr lang="en-AU" sz="1000" b="0" dirty="0">
                <a:cs typeface="Calibri Light"/>
              </a:rPr>
              <a:t>We have engaging, sustainable and supportive </a:t>
            </a:r>
            <a:r>
              <a:rPr kumimoji="0" lang="en-AU" sz="1000" b="0" i="0" u="none" strike="noStrike" kern="1200" cap="none" spc="0" normalizeH="0" baseline="0" noProof="0" dirty="0">
                <a:ln>
                  <a:noFill/>
                </a:ln>
                <a:effectLst/>
                <a:uLnTx/>
                <a:uFillTx/>
                <a:ea typeface="+mn-ea"/>
                <a:cs typeface="Calibri Light"/>
              </a:rPr>
              <a:t>ways of working that foster wellbeing and enable impact across the workforce </a:t>
            </a:r>
            <a:r>
              <a:rPr lang="en-AU" sz="1000" b="0" dirty="0"/>
              <a:t>to </a:t>
            </a:r>
            <a:r>
              <a:rPr lang="en-AU" sz="1000" b="0" dirty="0">
                <a:cs typeface="Calibri Light"/>
              </a:rPr>
              <a:t>deliver on our vision, purpose and ambition.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effectLst/>
                <a:uLnTx/>
                <a:uFillTx/>
                <a:ea typeface="+mn-ea"/>
                <a:cs typeface="+mn-cs"/>
              </a:rPr>
              <a:t>We also empower our workforce to succeed by equipping them with the structures, information, systems and tools they need today while also positioning them to meet the evolving demands of the future.</a:t>
            </a:r>
            <a:endParaRPr lang="en-US" sz="1000" b="0" i="0" u="none" strike="noStrike" kern="1200" cap="none" spc="0" normalizeH="0" baseline="0" noProof="0" dirty="0">
              <a:ln>
                <a:noFill/>
              </a:ln>
              <a:effectLst/>
              <a:uLnTx/>
              <a:uFillTx/>
              <a:cs typeface="Calibri"/>
            </a:endParaRPr>
          </a:p>
          <a:p>
            <a:pPr>
              <a:lnSpc>
                <a:spcPct val="100000"/>
              </a:lnSpc>
              <a:spcBef>
                <a:spcPts val="300"/>
              </a:spcBef>
              <a:defRPr/>
            </a:pPr>
            <a:r>
              <a:rPr lang="en-AU" sz="1000" b="0" dirty="0">
                <a:cs typeface="Calibri Light"/>
              </a:rPr>
              <a:t>We do this by: </a:t>
            </a: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having a purposeful Employee Value Proposition </a:t>
            </a:r>
            <a:r>
              <a:rPr lang="en-AU" sz="1000" b="0" dirty="0">
                <a:cs typeface="Calibri Light"/>
              </a:rPr>
              <a:t>highlighting the experience and value of working in the Commission and what this means and looks like for current and future workers </a:t>
            </a: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building sustainable workforces through talent planning and flexible delivery </a:t>
            </a:r>
            <a:r>
              <a:rPr lang="en-AU" sz="1000" b="0" dirty="0">
                <a:cs typeface="Calibri Light"/>
              </a:rPr>
              <a:t>including</a:t>
            </a:r>
            <a:r>
              <a:rPr lang="en-AU" sz="1000" dirty="0">
                <a:cs typeface="Calibri Light"/>
              </a:rPr>
              <a:t> </a:t>
            </a:r>
            <a:r>
              <a:rPr lang="en-AU" sz="1000" b="0" dirty="0"/>
              <a:t>growing the pipeline of skilled workforce to meet the increasing demand as well as accessing a skilled and ready contingent workforce when needed </a:t>
            </a:r>
            <a:endParaRPr lang="en-AU" sz="1000" b="0" dirty="0">
              <a:cs typeface="Calibri"/>
            </a:endParaRP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collaborating and creating connections</a:t>
            </a:r>
            <a:r>
              <a:rPr lang="en-AU" sz="1000" b="0" dirty="0">
                <a:cs typeface="Calibri Light"/>
              </a:rPr>
              <a:t> </a:t>
            </a:r>
            <a:r>
              <a:rPr lang="en-AU" sz="1000" b="0" dirty="0" smtClean="0">
                <a:cs typeface="Calibri Light"/>
              </a:rPr>
              <a:t>using</a:t>
            </a:r>
            <a:r>
              <a:rPr lang="en-US" sz="1000" b="0" dirty="0" smtClean="0">
                <a:cs typeface="Calibri Light"/>
              </a:rPr>
              <a:t> </a:t>
            </a:r>
            <a:r>
              <a:rPr lang="en-US" sz="1000" b="0" dirty="0">
                <a:cs typeface="Calibri Light"/>
              </a:rPr>
              <a:t>our internal networks, active cross teams and cross leadership planning and delivering, breaking down silos </a:t>
            </a: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alignment on our purpose </a:t>
            </a:r>
            <a:r>
              <a:rPr lang="en-AU" sz="1000" b="0" dirty="0">
                <a:cs typeface="Calibri Light"/>
              </a:rPr>
              <a:t>through clearly defined roles, responsibilities and accountabilities that align to our purpose and link to the organisational strategy </a:t>
            </a:r>
            <a:endParaRPr lang="en-US" sz="1000" b="0" dirty="0">
              <a:cs typeface="Calibri Light"/>
            </a:endParaRPr>
          </a:p>
          <a:p>
            <a:pPr marL="179070" marR="0" lvl="0" indent="-17907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000" b="0" dirty="0"/>
              <a:t>being </a:t>
            </a:r>
            <a:r>
              <a:rPr lang="en-AU" sz="1000" dirty="0"/>
              <a:t>informed by data and digitally driven solutions</a:t>
            </a:r>
            <a:r>
              <a:rPr lang="en-AU" sz="1000" b="0" dirty="0"/>
              <a:t> -- leveraging data, gathering intelligence and digital technology to support those we regulate to comply and grow. This includes ensuring we have the right tools to support the important work we do</a:t>
            </a:r>
            <a:endParaRPr lang="en-AU" sz="1000" b="0" i="0" u="none" strike="noStrike" kern="1200" cap="none" spc="0" normalizeH="0" baseline="0" noProof="0" dirty="0">
              <a:ln>
                <a:noFill/>
              </a:ln>
              <a:solidFill>
                <a:schemeClr val="bg2">
                  <a:lumMod val="10000"/>
                </a:schemeClr>
              </a:solidFill>
              <a:effectLst/>
              <a:uLnTx/>
              <a:uFillTx/>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tx2"/>
                </a:solidFill>
              </a:rPr>
              <a:t>Pillar: Workforce Sustainability </a:t>
            </a:r>
            <a:endParaRPr lang="en-AU" dirty="0">
              <a:solidFill>
                <a:schemeClr val="tx2"/>
              </a:solidFill>
            </a:endParaRPr>
          </a:p>
        </p:txBody>
      </p:sp>
      <p:pic>
        <p:nvPicPr>
          <p:cNvPr id="59" name="Picture 58">
            <a:extLst>
              <a:ext uri="{FF2B5EF4-FFF2-40B4-BE49-F238E27FC236}">
                <a16:creationId xmlns:a16="http://schemas.microsoft.com/office/drawing/2014/main" id="{69703F0F-C16C-4EC0-8A13-2DBCB764C701}"/>
              </a:ext>
            </a:extLst>
          </p:cNvPr>
          <p:cNvPicPr>
            <a:picLocks noChangeAspect="1"/>
          </p:cNvPicPr>
          <p:nvPr/>
        </p:nvPicPr>
        <p:blipFill>
          <a:blip r:embed="rId3"/>
          <a:stretch>
            <a:fillRect/>
          </a:stretch>
        </p:blipFill>
        <p:spPr>
          <a:xfrm>
            <a:off x="410705" y="469424"/>
            <a:ext cx="935881" cy="813276"/>
          </a:xfrm>
          <a:prstGeom prst="rect">
            <a:avLst/>
          </a:prstGeom>
        </p:spPr>
      </p:pic>
      <p:sp>
        <p:nvSpPr>
          <p:cNvPr id="25" name="Content Placeholder 5">
            <a:extLst>
              <a:ext uri="{FF2B5EF4-FFF2-40B4-BE49-F238E27FC236}">
                <a16:creationId xmlns:a16="http://schemas.microsoft.com/office/drawing/2014/main" id="{39389F11-5654-4E61-A675-3DF6645AA889}"/>
              </a:ext>
            </a:extLst>
          </p:cNvPr>
          <p:cNvSpPr txBox="1">
            <a:spLocks/>
          </p:cNvSpPr>
          <p:nvPr/>
        </p:nvSpPr>
        <p:spPr>
          <a:xfrm>
            <a:off x="5261435" y="1581272"/>
            <a:ext cx="3150755" cy="291600"/>
          </a:xfrm>
          <a:prstGeom prst="rect">
            <a:avLst/>
          </a:prstGeom>
          <a:solidFill>
            <a:srgbClr val="5F2E7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 </a:t>
            </a:r>
            <a:endParaRPr lang="en-AU" sz="1100" dirty="0">
              <a:solidFill>
                <a:schemeClr val="bg1"/>
              </a:solidFill>
              <a:cs typeface="Calibri"/>
            </a:endParaRPr>
          </a:p>
        </p:txBody>
      </p:sp>
      <p:pic>
        <p:nvPicPr>
          <p:cNvPr id="17" name="Graphic 16" descr="decorative">
            <a:extLst>
              <a:ext uri="{FF2B5EF4-FFF2-40B4-BE49-F238E27FC236}">
                <a16:creationId xmlns:a16="http://schemas.microsoft.com/office/drawing/2014/main" id="{1F61CDC3-8E20-4B13-BD07-76551B44828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10578" y="5177594"/>
            <a:ext cx="3139616" cy="1011442"/>
          </a:xfrm>
          <a:prstGeom prst="rect">
            <a:avLst/>
          </a:prstGeom>
        </p:spPr>
      </p:pic>
      <p:pic>
        <p:nvPicPr>
          <p:cNvPr id="18" name="Graphic 17" descr="decorative">
            <a:extLst>
              <a:ext uri="{FF2B5EF4-FFF2-40B4-BE49-F238E27FC236}">
                <a16:creationId xmlns:a16="http://schemas.microsoft.com/office/drawing/2014/main" id="{3E018D77-7744-449B-8EF5-2B3D487D785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506190" y="3717105"/>
            <a:ext cx="3168796" cy="1338531"/>
          </a:xfrm>
          <a:prstGeom prst="rect">
            <a:avLst/>
          </a:prstGeom>
        </p:spPr>
      </p:pic>
      <p:sp>
        <p:nvSpPr>
          <p:cNvPr id="19" name="Content Placeholder 5">
            <a:extLst>
              <a:ext uri="{FF2B5EF4-FFF2-40B4-BE49-F238E27FC236}">
                <a16:creationId xmlns:a16="http://schemas.microsoft.com/office/drawing/2014/main" id="{ECD3064E-D784-4436-B3A7-3DD0D867E590}"/>
              </a:ext>
            </a:extLst>
          </p:cNvPr>
          <p:cNvSpPr txBox="1">
            <a:spLocks/>
          </p:cNvSpPr>
          <p:nvPr/>
        </p:nvSpPr>
        <p:spPr>
          <a:xfrm>
            <a:off x="8554755" y="1591963"/>
            <a:ext cx="3139616" cy="291600"/>
          </a:xfrm>
          <a:prstGeom prst="rect">
            <a:avLst/>
          </a:prstGeom>
          <a:solidFill>
            <a:srgbClr val="5F2E7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looks like … </a:t>
            </a:r>
            <a:endParaRPr lang="en-AU" sz="1100" dirty="0">
              <a:solidFill>
                <a:schemeClr val="bg1"/>
              </a:solidFill>
              <a:cs typeface="Calibri"/>
            </a:endParaRPr>
          </a:p>
        </p:txBody>
      </p:sp>
      <p:pic>
        <p:nvPicPr>
          <p:cNvPr id="21" name="Graphic 20" descr="decorative">
            <a:extLst>
              <a:ext uri="{FF2B5EF4-FFF2-40B4-BE49-F238E27FC236}">
                <a16:creationId xmlns:a16="http://schemas.microsoft.com/office/drawing/2014/main" id="{70722827-C854-4C3C-B646-9A4F25B3E8A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8554755" y="2078171"/>
            <a:ext cx="3168796" cy="1201529"/>
          </a:xfrm>
          <a:prstGeom prst="rect">
            <a:avLst/>
          </a:prstGeom>
        </p:spPr>
      </p:pic>
      <p:pic>
        <p:nvPicPr>
          <p:cNvPr id="23" name="Graphic 22" descr="decorative">
            <a:extLst>
              <a:ext uri="{FF2B5EF4-FFF2-40B4-BE49-F238E27FC236}">
                <a16:creationId xmlns:a16="http://schemas.microsoft.com/office/drawing/2014/main" id="{8DD89CD9-AFAE-4A5F-86E1-69971E35E45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299110" y="3016756"/>
            <a:ext cx="710725" cy="784830"/>
          </a:xfrm>
          <a:prstGeom prst="rect">
            <a:avLst/>
          </a:prstGeom>
        </p:spPr>
      </p:pic>
      <p:sp>
        <p:nvSpPr>
          <p:cNvPr id="24" name="TextBox 23">
            <a:extLst>
              <a:ext uri="{FF2B5EF4-FFF2-40B4-BE49-F238E27FC236}">
                <a16:creationId xmlns:a16="http://schemas.microsoft.com/office/drawing/2014/main" id="{6877657A-69EE-4324-A62A-9893756A4247}"/>
              </a:ext>
            </a:extLst>
          </p:cNvPr>
          <p:cNvSpPr txBox="1"/>
          <p:nvPr/>
        </p:nvSpPr>
        <p:spPr>
          <a:xfrm>
            <a:off x="8610671" y="2123915"/>
            <a:ext cx="3083703" cy="861774"/>
          </a:xfrm>
          <a:prstGeom prst="rect">
            <a:avLst/>
          </a:prstGeom>
          <a:noFill/>
        </p:spPr>
        <p:txBody>
          <a:bodyPr wrap="square" lIns="91440" tIns="45720" rIns="91440" bIns="45720" rtlCol="0" anchor="t">
            <a:spAutoFit/>
          </a:bodyPr>
          <a:lstStyle/>
          <a:p>
            <a:r>
              <a:rPr lang="en-AU" sz="1000" dirty="0"/>
              <a:t>“As a new staff member, I understand and feel connected to the work the Commission does and how I could practically contribute in a number of different teams, bringing my skills and experience and adapting to the ‘One Commission’ context.”</a:t>
            </a:r>
            <a:endParaRPr lang="en-AU" sz="1000" dirty="0">
              <a:cs typeface="Calibri"/>
            </a:endParaRPr>
          </a:p>
        </p:txBody>
      </p:sp>
      <p:sp>
        <p:nvSpPr>
          <p:cNvPr id="29" name="TextBox 28">
            <a:extLst>
              <a:ext uri="{FF2B5EF4-FFF2-40B4-BE49-F238E27FC236}">
                <a16:creationId xmlns:a16="http://schemas.microsoft.com/office/drawing/2014/main" id="{AA5FD71B-95D6-4E2F-8E86-5BECB396F473}"/>
              </a:ext>
            </a:extLst>
          </p:cNvPr>
          <p:cNvSpPr txBox="1"/>
          <p:nvPr/>
        </p:nvSpPr>
        <p:spPr>
          <a:xfrm>
            <a:off x="9069397" y="5416101"/>
            <a:ext cx="2744800" cy="553998"/>
          </a:xfrm>
          <a:prstGeom prst="rect">
            <a:avLst/>
          </a:prstGeom>
          <a:noFill/>
        </p:spPr>
        <p:txBody>
          <a:bodyPr wrap="square" lIns="91440" tIns="45720" rIns="91440" bIns="45720" rtlCol="0" anchor="t">
            <a:spAutoFit/>
          </a:bodyPr>
          <a:lstStyle/>
          <a:p>
            <a:r>
              <a:rPr lang="en-AU" sz="1000" dirty="0"/>
              <a:t>“As a leader, I have access to a flexible workforce with the skills needed to assist in managing surges in workload.”</a:t>
            </a:r>
            <a:endParaRPr lang="en-AU" sz="1000" dirty="0">
              <a:cs typeface="Calibri"/>
            </a:endParaRPr>
          </a:p>
        </p:txBody>
      </p:sp>
      <p:sp>
        <p:nvSpPr>
          <p:cNvPr id="30" name="TextBox 29">
            <a:extLst>
              <a:ext uri="{FF2B5EF4-FFF2-40B4-BE49-F238E27FC236}">
                <a16:creationId xmlns:a16="http://schemas.microsoft.com/office/drawing/2014/main" id="{CC4DF102-410D-45DD-AD9F-37BB87AAD12F}"/>
              </a:ext>
            </a:extLst>
          </p:cNvPr>
          <p:cNvSpPr txBox="1"/>
          <p:nvPr/>
        </p:nvSpPr>
        <p:spPr>
          <a:xfrm>
            <a:off x="8592102" y="3873143"/>
            <a:ext cx="2835227" cy="950216"/>
          </a:xfrm>
          <a:prstGeom prst="rect">
            <a:avLst/>
          </a:prstGeom>
          <a:noFill/>
        </p:spPr>
        <p:txBody>
          <a:bodyPr wrap="square" lIns="91440" tIns="45720" rIns="91440" bIns="45720" rtlCol="0" anchor="t">
            <a:noAutofit/>
          </a:bodyPr>
          <a:lstStyle/>
          <a:p>
            <a:r>
              <a:rPr lang="en-AU" sz="1000" dirty="0"/>
              <a:t>“While my role is in XXX, I proactively reach out into other areas for the aspects of my work that intersect with other work areas to proactively collaborate and support the consumer experience of those we engage with.”</a:t>
            </a:r>
            <a:endParaRPr lang="en-AU" sz="1000" dirty="0">
              <a:cs typeface="Calibri"/>
            </a:endParaRPr>
          </a:p>
        </p:txBody>
      </p:sp>
      <p:pic>
        <p:nvPicPr>
          <p:cNvPr id="31" name="Graphic 30" descr="decorative">
            <a:extLst>
              <a:ext uri="{FF2B5EF4-FFF2-40B4-BE49-F238E27FC236}">
                <a16:creationId xmlns:a16="http://schemas.microsoft.com/office/drawing/2014/main" id="{4246FD06-F8F1-4027-9BDA-35F1D6EAC3F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083941" y="4370754"/>
            <a:ext cx="730256" cy="790859"/>
          </a:xfrm>
          <a:prstGeom prst="rect">
            <a:avLst/>
          </a:prstGeom>
        </p:spPr>
      </p:pic>
      <p:pic>
        <p:nvPicPr>
          <p:cNvPr id="32" name="Graphic 31" descr="decorative">
            <a:extLst>
              <a:ext uri="{FF2B5EF4-FFF2-40B4-BE49-F238E27FC236}">
                <a16:creationId xmlns:a16="http://schemas.microsoft.com/office/drawing/2014/main" id="{59992E16-F5F5-453A-968E-22D1D1917C44}"/>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436592" y="5308274"/>
            <a:ext cx="668802" cy="776991"/>
          </a:xfrm>
          <a:prstGeom prst="rect">
            <a:avLst/>
          </a:prstGeom>
        </p:spPr>
      </p:pic>
      <p:sp>
        <p:nvSpPr>
          <p:cNvPr id="33" name="Rectangle: Rounded Corners 32">
            <a:extLst>
              <a:ext uri="{FF2B5EF4-FFF2-40B4-BE49-F238E27FC236}">
                <a16:creationId xmlns:a16="http://schemas.microsoft.com/office/drawing/2014/main" id="{551693EB-EAED-47E6-9AA4-796B9B4CBC1B}"/>
              </a:ext>
            </a:extLst>
          </p:cNvPr>
          <p:cNvSpPr/>
          <p:nvPr/>
        </p:nvSpPr>
        <p:spPr>
          <a:xfrm>
            <a:off x="5272574" y="3547283"/>
            <a:ext cx="529657" cy="2929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Calibri" panose="020F0502020204030204"/>
                <a:ea typeface="+mn-ea"/>
                <a:cs typeface="+mn-cs"/>
              </a:rPr>
              <a:t>+Icon</a:t>
            </a:r>
          </a:p>
        </p:txBody>
      </p:sp>
      <p:sp>
        <p:nvSpPr>
          <p:cNvPr id="34" name="Rectangle: Rounded Corners 33">
            <a:extLst>
              <a:ext uri="{FF2B5EF4-FFF2-40B4-BE49-F238E27FC236}">
                <a16:creationId xmlns:a16="http://schemas.microsoft.com/office/drawing/2014/main" id="{0AAD6EE9-66FA-4445-8CF1-05A23E984F2A}"/>
              </a:ext>
            </a:extLst>
          </p:cNvPr>
          <p:cNvSpPr/>
          <p:nvPr/>
        </p:nvSpPr>
        <p:spPr>
          <a:xfrm>
            <a:off x="5272573" y="4470174"/>
            <a:ext cx="529657" cy="2929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Calibri" panose="020F0502020204030204"/>
                <a:ea typeface="+mn-ea"/>
                <a:cs typeface="+mn-cs"/>
              </a:rPr>
              <a:t>+Icon</a:t>
            </a:r>
          </a:p>
        </p:txBody>
      </p:sp>
      <p:sp>
        <p:nvSpPr>
          <p:cNvPr id="36" name="Rectangle: Rounded Corners 35">
            <a:extLst>
              <a:ext uri="{FF2B5EF4-FFF2-40B4-BE49-F238E27FC236}">
                <a16:creationId xmlns:a16="http://schemas.microsoft.com/office/drawing/2014/main" id="{0DFDB146-3F71-4820-A58A-B119C1888A8C}"/>
              </a:ext>
            </a:extLst>
          </p:cNvPr>
          <p:cNvSpPr/>
          <p:nvPr/>
        </p:nvSpPr>
        <p:spPr>
          <a:xfrm>
            <a:off x="5272573" y="5069646"/>
            <a:ext cx="529657" cy="2929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Calibri" panose="020F0502020204030204"/>
                <a:ea typeface="+mn-ea"/>
                <a:cs typeface="+mn-cs"/>
              </a:rPr>
              <a:t>+Icon</a:t>
            </a:r>
          </a:p>
        </p:txBody>
      </p:sp>
      <p:sp>
        <p:nvSpPr>
          <p:cNvPr id="3" name="Rectangle 2">
            <a:extLst>
              <a:ext uri="{FF2B5EF4-FFF2-40B4-BE49-F238E27FC236}">
                <a16:creationId xmlns:a16="http://schemas.microsoft.com/office/drawing/2014/main" id="{67C057B3-7885-45F5-9878-F2C500F0F3E0}"/>
              </a:ext>
            </a:extLst>
          </p:cNvPr>
          <p:cNvSpPr/>
          <p:nvPr/>
        </p:nvSpPr>
        <p:spPr>
          <a:xfrm>
            <a:off x="5261435" y="2455674"/>
            <a:ext cx="585574" cy="3765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7" name="Google Shape;752;g12f6fb1d8b0_2_59">
            <a:extLst>
              <a:ext uri="{FF2B5EF4-FFF2-40B4-BE49-F238E27FC236}">
                <a16:creationId xmlns:a16="http://schemas.microsoft.com/office/drawing/2014/main" id="{48E8219E-8E21-48BE-9F2C-E91A51B7F032}"/>
              </a:ext>
            </a:extLst>
          </p:cNvPr>
          <p:cNvGrpSpPr/>
          <p:nvPr/>
        </p:nvGrpSpPr>
        <p:grpSpPr>
          <a:xfrm>
            <a:off x="5382046" y="2126480"/>
            <a:ext cx="338377" cy="372023"/>
            <a:chOff x="6781331" y="3885369"/>
            <a:chExt cx="404018" cy="443952"/>
          </a:xfrm>
          <a:solidFill>
            <a:schemeClr val="tx2"/>
          </a:solidFill>
        </p:grpSpPr>
        <p:sp>
          <p:nvSpPr>
            <p:cNvPr id="38" name="Google Shape;753;g12f6fb1d8b0_2_59">
              <a:extLst>
                <a:ext uri="{FF2B5EF4-FFF2-40B4-BE49-F238E27FC236}">
                  <a16:creationId xmlns:a16="http://schemas.microsoft.com/office/drawing/2014/main" id="{F08EF8E9-A61A-40ED-A56F-C36A0EDA2387}"/>
                </a:ext>
              </a:extLst>
            </p:cNvPr>
            <p:cNvSpPr/>
            <p:nvPr/>
          </p:nvSpPr>
          <p:spPr>
            <a:xfrm>
              <a:off x="6877033" y="3938058"/>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9" name="Google Shape;754;g12f6fb1d8b0_2_59">
              <a:extLst>
                <a:ext uri="{FF2B5EF4-FFF2-40B4-BE49-F238E27FC236}">
                  <a16:creationId xmlns:a16="http://schemas.microsoft.com/office/drawing/2014/main" id="{9060B501-CE92-413B-ACAC-D50E3594D7B4}"/>
                </a:ext>
              </a:extLst>
            </p:cNvPr>
            <p:cNvSpPr/>
            <p:nvPr/>
          </p:nvSpPr>
          <p:spPr>
            <a:xfrm>
              <a:off x="6781331" y="3885369"/>
              <a:ext cx="404018" cy="443952"/>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grpSp>
        <p:nvGrpSpPr>
          <p:cNvPr id="40" name="Google Shape;755;g12f6fb1d8b0_2_59">
            <a:extLst>
              <a:ext uri="{FF2B5EF4-FFF2-40B4-BE49-F238E27FC236}">
                <a16:creationId xmlns:a16="http://schemas.microsoft.com/office/drawing/2014/main" id="{930B39DB-0D68-4EFC-AB1D-7E7FA673FD3F}"/>
              </a:ext>
            </a:extLst>
          </p:cNvPr>
          <p:cNvGrpSpPr/>
          <p:nvPr/>
        </p:nvGrpSpPr>
        <p:grpSpPr>
          <a:xfrm>
            <a:off x="5412702" y="3256605"/>
            <a:ext cx="307101" cy="309460"/>
            <a:chOff x="5565523" y="2637371"/>
            <a:chExt cx="398873" cy="401892"/>
          </a:xfrm>
          <a:solidFill>
            <a:schemeClr val="tx2"/>
          </a:solidFill>
        </p:grpSpPr>
        <p:sp>
          <p:nvSpPr>
            <p:cNvPr id="41" name="Google Shape;756;g12f6fb1d8b0_2_59">
              <a:extLst>
                <a:ext uri="{FF2B5EF4-FFF2-40B4-BE49-F238E27FC236}">
                  <a16:creationId xmlns:a16="http://schemas.microsoft.com/office/drawing/2014/main" id="{D6D216D5-9F1D-4BE7-A91D-0BE77CE96CF5}"/>
                </a:ext>
              </a:extLst>
            </p:cNvPr>
            <p:cNvSpPr/>
            <p:nvPr/>
          </p:nvSpPr>
          <p:spPr>
            <a:xfrm>
              <a:off x="5565523" y="2850609"/>
              <a:ext cx="398873" cy="188654"/>
            </a:xfrm>
            <a:custGeom>
              <a:avLst/>
              <a:gdLst/>
              <a:ahLst/>
              <a:cxnLst/>
              <a:rect l="l" t="t" r="r" b="b"/>
              <a:pathLst>
                <a:path w="398873" h="188654" extrusionOk="0">
                  <a:moveTo>
                    <a:pt x="398417" y="105871"/>
                  </a:moveTo>
                  <a:cubicBezTo>
                    <a:pt x="396663" y="96323"/>
                    <a:pt x="394256" y="86905"/>
                    <a:pt x="391202" y="77693"/>
                  </a:cubicBezTo>
                  <a:lnTo>
                    <a:pt x="390704" y="76511"/>
                  </a:lnTo>
                  <a:lnTo>
                    <a:pt x="389771" y="75640"/>
                  </a:lnTo>
                  <a:cubicBezTo>
                    <a:pt x="384483" y="70788"/>
                    <a:pt x="384359" y="70664"/>
                    <a:pt x="274133" y="81860"/>
                  </a:cubicBezTo>
                  <a:cubicBezTo>
                    <a:pt x="273698" y="70365"/>
                    <a:pt x="264865" y="60947"/>
                    <a:pt x="253419" y="59778"/>
                  </a:cubicBezTo>
                  <a:lnTo>
                    <a:pt x="140519" y="46591"/>
                  </a:lnTo>
                  <a:lnTo>
                    <a:pt x="123040" y="33030"/>
                  </a:lnTo>
                  <a:lnTo>
                    <a:pt x="0" y="0"/>
                  </a:lnTo>
                  <a:lnTo>
                    <a:pt x="0" y="153457"/>
                  </a:lnTo>
                  <a:lnTo>
                    <a:pt x="9891" y="156381"/>
                  </a:lnTo>
                  <a:cubicBezTo>
                    <a:pt x="40993" y="165587"/>
                    <a:pt x="90756" y="180765"/>
                    <a:pt x="104627" y="185555"/>
                  </a:cubicBezTo>
                  <a:cubicBezTo>
                    <a:pt x="109772" y="188161"/>
                    <a:pt x="115581" y="189156"/>
                    <a:pt x="121298" y="188416"/>
                  </a:cubicBezTo>
                  <a:lnTo>
                    <a:pt x="131064" y="188416"/>
                  </a:lnTo>
                  <a:lnTo>
                    <a:pt x="168947" y="187794"/>
                  </a:lnTo>
                  <a:lnTo>
                    <a:pt x="223872" y="186550"/>
                  </a:lnTo>
                  <a:lnTo>
                    <a:pt x="225925" y="186550"/>
                  </a:lnTo>
                  <a:lnTo>
                    <a:pt x="382306" y="134050"/>
                  </a:lnTo>
                  <a:cubicBezTo>
                    <a:pt x="393907" y="129938"/>
                    <a:pt x="400756" y="117957"/>
                    <a:pt x="398417" y="105871"/>
                  </a:cubicBezTo>
                  <a:close/>
                  <a:moveTo>
                    <a:pt x="27556" y="36452"/>
                  </a:moveTo>
                  <a:lnTo>
                    <a:pt x="110537" y="58720"/>
                  </a:lnTo>
                  <a:lnTo>
                    <a:pt x="129758" y="73587"/>
                  </a:lnTo>
                  <a:lnTo>
                    <a:pt x="246515" y="87148"/>
                  </a:lnTo>
                  <a:lnTo>
                    <a:pt x="246515" y="104938"/>
                  </a:lnTo>
                  <a:lnTo>
                    <a:pt x="122107" y="104938"/>
                  </a:lnTo>
                  <a:lnTo>
                    <a:pt x="122107" y="132743"/>
                  </a:lnTo>
                  <a:lnTo>
                    <a:pt x="247137" y="132743"/>
                  </a:lnTo>
                  <a:cubicBezTo>
                    <a:pt x="260274" y="132638"/>
                    <a:pt x="271415" y="123071"/>
                    <a:pt x="273512" y="110101"/>
                  </a:cubicBezTo>
                  <a:cubicBezTo>
                    <a:pt x="306480" y="106742"/>
                    <a:pt x="349027" y="102388"/>
                    <a:pt x="369181" y="100646"/>
                  </a:cubicBezTo>
                  <a:cubicBezTo>
                    <a:pt x="369617" y="102885"/>
                    <a:pt x="370177" y="105498"/>
                    <a:pt x="370798" y="108608"/>
                  </a:cubicBezTo>
                  <a:lnTo>
                    <a:pt x="221135" y="158931"/>
                  </a:lnTo>
                  <a:cubicBezTo>
                    <a:pt x="183813" y="159802"/>
                    <a:pt x="127021" y="161046"/>
                    <a:pt x="116322" y="160860"/>
                  </a:cubicBezTo>
                  <a:cubicBezTo>
                    <a:pt x="106120" y="156381"/>
                    <a:pt x="84473" y="149850"/>
                    <a:pt x="27556" y="13293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2" name="Google Shape;757;g12f6fb1d8b0_2_59">
              <a:extLst>
                <a:ext uri="{FF2B5EF4-FFF2-40B4-BE49-F238E27FC236}">
                  <a16:creationId xmlns:a16="http://schemas.microsoft.com/office/drawing/2014/main" id="{69C47D7B-A634-4448-9802-142E8B3E02FE}"/>
                </a:ext>
              </a:extLst>
            </p:cNvPr>
            <p:cNvSpPr/>
            <p:nvPr/>
          </p:nvSpPr>
          <p:spPr>
            <a:xfrm>
              <a:off x="5675997" y="2637371"/>
              <a:ext cx="119805" cy="119805"/>
            </a:xfrm>
            <a:custGeom>
              <a:avLst/>
              <a:gdLst/>
              <a:ahLst/>
              <a:cxnLst/>
              <a:rect l="l" t="t" r="r" b="b"/>
              <a:pathLst>
                <a:path w="119805" h="119805" extrusionOk="0">
                  <a:moveTo>
                    <a:pt x="59903" y="119805"/>
                  </a:moveTo>
                  <a:cubicBezTo>
                    <a:pt x="92983" y="119805"/>
                    <a:pt x="119805" y="92989"/>
                    <a:pt x="119805" y="59902"/>
                  </a:cubicBezTo>
                  <a:cubicBezTo>
                    <a:pt x="119805" y="26816"/>
                    <a:pt x="92983" y="0"/>
                    <a:pt x="59903" y="0"/>
                  </a:cubicBezTo>
                  <a:cubicBezTo>
                    <a:pt x="26822" y="0"/>
                    <a:pt x="0" y="26816"/>
                    <a:pt x="0" y="59902"/>
                  </a:cubicBezTo>
                  <a:cubicBezTo>
                    <a:pt x="31" y="92970"/>
                    <a:pt x="26835" y="119768"/>
                    <a:pt x="59903" y="119805"/>
                  </a:cubicBezTo>
                  <a:close/>
                  <a:moveTo>
                    <a:pt x="25877" y="59902"/>
                  </a:moveTo>
                  <a:cubicBezTo>
                    <a:pt x="25877" y="41111"/>
                    <a:pt x="41111" y="25877"/>
                    <a:pt x="59903" y="25877"/>
                  </a:cubicBezTo>
                  <a:cubicBezTo>
                    <a:pt x="78694" y="25877"/>
                    <a:pt x="93928" y="41111"/>
                    <a:pt x="93928" y="59902"/>
                  </a:cubicBezTo>
                  <a:cubicBezTo>
                    <a:pt x="93928" y="78694"/>
                    <a:pt x="78694" y="93928"/>
                    <a:pt x="59903" y="93928"/>
                  </a:cubicBezTo>
                  <a:cubicBezTo>
                    <a:pt x="41123" y="93891"/>
                    <a:pt x="25914" y="78682"/>
                    <a:pt x="25877" y="5990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3" name="Google Shape;758;g12f6fb1d8b0_2_59">
              <a:extLst>
                <a:ext uri="{FF2B5EF4-FFF2-40B4-BE49-F238E27FC236}">
                  <a16:creationId xmlns:a16="http://schemas.microsoft.com/office/drawing/2014/main" id="{D2F26EC3-115B-44B5-AD66-2BA45780BDB6}"/>
                </a:ext>
              </a:extLst>
            </p:cNvPr>
            <p:cNvSpPr/>
            <p:nvPr/>
          </p:nvSpPr>
          <p:spPr>
            <a:xfrm>
              <a:off x="5575040" y="2684272"/>
              <a:ext cx="101019" cy="101019"/>
            </a:xfrm>
            <a:custGeom>
              <a:avLst/>
              <a:gdLst/>
              <a:ahLst/>
              <a:cxnLst/>
              <a:rect l="l" t="t" r="r" b="b"/>
              <a:pathLst>
                <a:path w="101019" h="101019" extrusionOk="0">
                  <a:moveTo>
                    <a:pt x="50572" y="101020"/>
                  </a:moveTo>
                  <a:cubicBezTo>
                    <a:pt x="78470" y="100982"/>
                    <a:pt x="101057" y="78346"/>
                    <a:pt x="101019" y="50448"/>
                  </a:cubicBezTo>
                  <a:cubicBezTo>
                    <a:pt x="100988" y="22549"/>
                    <a:pt x="78346" y="-37"/>
                    <a:pt x="50447" y="0"/>
                  </a:cubicBezTo>
                  <a:cubicBezTo>
                    <a:pt x="22574" y="37"/>
                    <a:pt x="0" y="22636"/>
                    <a:pt x="0" y="50510"/>
                  </a:cubicBezTo>
                  <a:cubicBezTo>
                    <a:pt x="37" y="78415"/>
                    <a:pt x="22667" y="101020"/>
                    <a:pt x="50572" y="101020"/>
                  </a:cubicBezTo>
                  <a:close/>
                  <a:moveTo>
                    <a:pt x="25690" y="50510"/>
                  </a:moveTo>
                  <a:cubicBezTo>
                    <a:pt x="25690" y="36769"/>
                    <a:pt x="36831" y="25628"/>
                    <a:pt x="50572" y="25628"/>
                  </a:cubicBezTo>
                  <a:cubicBezTo>
                    <a:pt x="64313" y="25628"/>
                    <a:pt x="75454" y="36769"/>
                    <a:pt x="75454" y="50510"/>
                  </a:cubicBezTo>
                  <a:cubicBezTo>
                    <a:pt x="75454" y="64251"/>
                    <a:pt x="64313" y="75391"/>
                    <a:pt x="50572" y="75391"/>
                  </a:cubicBezTo>
                  <a:cubicBezTo>
                    <a:pt x="36931" y="75255"/>
                    <a:pt x="25939" y="64157"/>
                    <a:pt x="25939" y="5051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4" name="Google Shape;759;g12f6fb1d8b0_2_59">
              <a:extLst>
                <a:ext uri="{FF2B5EF4-FFF2-40B4-BE49-F238E27FC236}">
                  <a16:creationId xmlns:a16="http://schemas.microsoft.com/office/drawing/2014/main" id="{9523E732-5E4F-4CB4-87FB-91DCEC04FB63}"/>
                </a:ext>
              </a:extLst>
            </p:cNvPr>
            <p:cNvSpPr/>
            <p:nvPr/>
          </p:nvSpPr>
          <p:spPr>
            <a:xfrm>
              <a:off x="5795740" y="2684272"/>
              <a:ext cx="101019" cy="101019"/>
            </a:xfrm>
            <a:custGeom>
              <a:avLst/>
              <a:gdLst/>
              <a:ahLst/>
              <a:cxnLst/>
              <a:rect l="l" t="t" r="r" b="b"/>
              <a:pathLst>
                <a:path w="101019" h="101019" extrusionOk="0">
                  <a:moveTo>
                    <a:pt x="50510" y="101019"/>
                  </a:moveTo>
                  <a:cubicBezTo>
                    <a:pt x="78408" y="101019"/>
                    <a:pt x="101019" y="78408"/>
                    <a:pt x="101019" y="50510"/>
                  </a:cubicBezTo>
                  <a:cubicBezTo>
                    <a:pt x="101019" y="22611"/>
                    <a:pt x="78408" y="0"/>
                    <a:pt x="50510" y="0"/>
                  </a:cubicBezTo>
                  <a:cubicBezTo>
                    <a:pt x="22611" y="0"/>
                    <a:pt x="0" y="22611"/>
                    <a:pt x="0" y="50510"/>
                  </a:cubicBezTo>
                  <a:cubicBezTo>
                    <a:pt x="31" y="78390"/>
                    <a:pt x="22630" y="100982"/>
                    <a:pt x="50510" y="101019"/>
                  </a:cubicBezTo>
                  <a:close/>
                  <a:moveTo>
                    <a:pt x="50510" y="25877"/>
                  </a:moveTo>
                  <a:cubicBezTo>
                    <a:pt x="64250" y="25877"/>
                    <a:pt x="75391" y="37018"/>
                    <a:pt x="75391" y="50759"/>
                  </a:cubicBezTo>
                  <a:cubicBezTo>
                    <a:pt x="75391" y="64499"/>
                    <a:pt x="64250" y="75640"/>
                    <a:pt x="50510" y="75640"/>
                  </a:cubicBezTo>
                  <a:cubicBezTo>
                    <a:pt x="36769" y="75640"/>
                    <a:pt x="25628" y="64499"/>
                    <a:pt x="25628" y="50759"/>
                  </a:cubicBezTo>
                  <a:cubicBezTo>
                    <a:pt x="25628" y="37018"/>
                    <a:pt x="36769" y="25877"/>
                    <a:pt x="50510" y="2587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5" name="Google Shape;760;g12f6fb1d8b0_2_59">
              <a:extLst>
                <a:ext uri="{FF2B5EF4-FFF2-40B4-BE49-F238E27FC236}">
                  <a16:creationId xmlns:a16="http://schemas.microsoft.com/office/drawing/2014/main" id="{51AAD2BA-7138-4DF5-91EE-DB9BB0472A6B}"/>
                </a:ext>
              </a:extLst>
            </p:cNvPr>
            <p:cNvSpPr/>
            <p:nvPr/>
          </p:nvSpPr>
          <p:spPr>
            <a:xfrm>
              <a:off x="5575413" y="2774594"/>
              <a:ext cx="321035" cy="118932"/>
            </a:xfrm>
            <a:custGeom>
              <a:avLst/>
              <a:gdLst/>
              <a:ahLst/>
              <a:cxnLst/>
              <a:rect l="l" t="t" r="r" b="b"/>
              <a:pathLst>
                <a:path w="321035" h="118932" extrusionOk="0">
                  <a:moveTo>
                    <a:pt x="256592" y="21148"/>
                  </a:moveTo>
                  <a:cubicBezTo>
                    <a:pt x="250477" y="21142"/>
                    <a:pt x="244363" y="21552"/>
                    <a:pt x="238304" y="22392"/>
                  </a:cubicBezTo>
                  <a:lnTo>
                    <a:pt x="238304" y="19717"/>
                  </a:lnTo>
                  <a:lnTo>
                    <a:pt x="231337" y="16109"/>
                  </a:lnTo>
                  <a:cubicBezTo>
                    <a:pt x="186569" y="-5152"/>
                    <a:pt x="134653" y="-5376"/>
                    <a:pt x="89698" y="15487"/>
                  </a:cubicBezTo>
                  <a:lnTo>
                    <a:pt x="82545" y="19095"/>
                  </a:lnTo>
                  <a:lnTo>
                    <a:pt x="82545" y="22330"/>
                  </a:lnTo>
                  <a:cubicBezTo>
                    <a:pt x="76542" y="21546"/>
                    <a:pt x="70496" y="21148"/>
                    <a:pt x="64443" y="21148"/>
                  </a:cubicBezTo>
                  <a:cubicBezTo>
                    <a:pt x="44619" y="20800"/>
                    <a:pt x="24987" y="25060"/>
                    <a:pt x="7091" y="33589"/>
                  </a:cubicBezTo>
                  <a:lnTo>
                    <a:pt x="0" y="37197"/>
                  </a:lnTo>
                  <a:lnTo>
                    <a:pt x="0" y="118933"/>
                  </a:lnTo>
                  <a:lnTo>
                    <a:pt x="321035" y="118933"/>
                  </a:lnTo>
                  <a:lnTo>
                    <a:pt x="321035" y="37383"/>
                  </a:lnTo>
                  <a:lnTo>
                    <a:pt x="313882" y="33838"/>
                  </a:lnTo>
                  <a:cubicBezTo>
                    <a:pt x="296035" y="25204"/>
                    <a:pt x="276416" y="20856"/>
                    <a:pt x="256592" y="21148"/>
                  </a:cubicBezTo>
                  <a:close/>
                  <a:moveTo>
                    <a:pt x="25877" y="93242"/>
                  </a:moveTo>
                  <a:lnTo>
                    <a:pt x="25877" y="53743"/>
                  </a:lnTo>
                  <a:cubicBezTo>
                    <a:pt x="44009" y="47205"/>
                    <a:pt x="63510" y="45383"/>
                    <a:pt x="82545" y="48455"/>
                  </a:cubicBezTo>
                  <a:lnTo>
                    <a:pt x="82545" y="93242"/>
                  </a:lnTo>
                  <a:close/>
                  <a:moveTo>
                    <a:pt x="108608" y="93242"/>
                  </a:moveTo>
                  <a:lnTo>
                    <a:pt x="108608" y="35330"/>
                  </a:lnTo>
                  <a:cubicBezTo>
                    <a:pt x="142068" y="22554"/>
                    <a:pt x="179092" y="22728"/>
                    <a:pt x="212427" y="35828"/>
                  </a:cubicBezTo>
                  <a:lnTo>
                    <a:pt x="212427" y="93242"/>
                  </a:lnTo>
                  <a:close/>
                  <a:moveTo>
                    <a:pt x="238304" y="93242"/>
                  </a:moveTo>
                  <a:lnTo>
                    <a:pt x="238304" y="48455"/>
                  </a:lnTo>
                  <a:cubicBezTo>
                    <a:pt x="257401" y="45370"/>
                    <a:pt x="276970" y="47211"/>
                    <a:pt x="295158" y="53805"/>
                  </a:cubicBezTo>
                  <a:lnTo>
                    <a:pt x="295158" y="9324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grpSp>
        <p:nvGrpSpPr>
          <p:cNvPr id="49" name="Google Shape;769;g12f6fb1d8b0_2_59">
            <a:extLst>
              <a:ext uri="{FF2B5EF4-FFF2-40B4-BE49-F238E27FC236}">
                <a16:creationId xmlns:a16="http://schemas.microsoft.com/office/drawing/2014/main" id="{E1028F76-6857-465B-92F2-75D4900D4DFC}"/>
              </a:ext>
            </a:extLst>
          </p:cNvPr>
          <p:cNvGrpSpPr/>
          <p:nvPr/>
        </p:nvGrpSpPr>
        <p:grpSpPr>
          <a:xfrm>
            <a:off x="5376422" y="4766425"/>
            <a:ext cx="333975" cy="299897"/>
            <a:chOff x="445465" y="694607"/>
            <a:chExt cx="386373" cy="353879"/>
          </a:xfrm>
          <a:solidFill>
            <a:schemeClr val="tx2"/>
          </a:solidFill>
        </p:grpSpPr>
        <p:sp>
          <p:nvSpPr>
            <p:cNvPr id="50" name="Google Shape;770;g12f6fb1d8b0_2_59">
              <a:extLst>
                <a:ext uri="{FF2B5EF4-FFF2-40B4-BE49-F238E27FC236}">
                  <a16:creationId xmlns:a16="http://schemas.microsoft.com/office/drawing/2014/main" id="{A9BFEBD7-C23F-42D1-9539-710A7927A2A9}"/>
                </a:ext>
              </a:extLst>
            </p:cNvPr>
            <p:cNvSpPr/>
            <p:nvPr/>
          </p:nvSpPr>
          <p:spPr>
            <a:xfrm>
              <a:off x="445465" y="821771"/>
              <a:ext cx="362947" cy="226715"/>
            </a:xfrm>
            <a:custGeom>
              <a:avLst/>
              <a:gdLst/>
              <a:ahLst/>
              <a:cxnLst/>
              <a:rect l="l" t="t" r="r" b="b"/>
              <a:pathLst>
                <a:path w="362947" h="226715" extrusionOk="0">
                  <a:moveTo>
                    <a:pt x="340617" y="138466"/>
                  </a:moveTo>
                  <a:cubicBezTo>
                    <a:pt x="297196" y="203327"/>
                    <a:pt x="209417" y="220708"/>
                    <a:pt x="144556" y="177288"/>
                  </a:cubicBezTo>
                  <a:cubicBezTo>
                    <a:pt x="105366" y="151053"/>
                    <a:pt x="81846" y="107000"/>
                    <a:pt x="81848" y="59840"/>
                  </a:cubicBezTo>
                  <a:lnTo>
                    <a:pt x="81848" y="48270"/>
                  </a:lnTo>
                  <a:lnTo>
                    <a:pt x="81848" y="48270"/>
                  </a:lnTo>
                  <a:lnTo>
                    <a:pt x="117366" y="84038"/>
                  </a:lnTo>
                  <a:cubicBezTo>
                    <a:pt x="122313" y="88985"/>
                    <a:pt x="130334" y="88985"/>
                    <a:pt x="135281" y="84038"/>
                  </a:cubicBezTo>
                  <a:cubicBezTo>
                    <a:pt x="140228" y="79091"/>
                    <a:pt x="140228" y="71070"/>
                    <a:pt x="135281" y="66123"/>
                  </a:cubicBezTo>
                  <a:lnTo>
                    <a:pt x="69220" y="0"/>
                  </a:lnTo>
                  <a:lnTo>
                    <a:pt x="3719" y="65376"/>
                  </a:lnTo>
                  <a:cubicBezTo>
                    <a:pt x="-1228" y="70306"/>
                    <a:pt x="-1241" y="78313"/>
                    <a:pt x="3688" y="83260"/>
                  </a:cubicBezTo>
                  <a:cubicBezTo>
                    <a:pt x="8618" y="88207"/>
                    <a:pt x="16625" y="88221"/>
                    <a:pt x="21572" y="83291"/>
                  </a:cubicBezTo>
                  <a:lnTo>
                    <a:pt x="56406" y="48270"/>
                  </a:lnTo>
                  <a:lnTo>
                    <a:pt x="56406" y="48270"/>
                  </a:lnTo>
                  <a:lnTo>
                    <a:pt x="56406" y="59840"/>
                  </a:lnTo>
                  <a:cubicBezTo>
                    <a:pt x="56244" y="151841"/>
                    <a:pt x="130695" y="226553"/>
                    <a:pt x="222696" y="226715"/>
                  </a:cubicBezTo>
                  <a:cubicBezTo>
                    <a:pt x="279373" y="226815"/>
                    <a:pt x="332212" y="198091"/>
                    <a:pt x="362948" y="150472"/>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Arial"/>
                <a:ea typeface="Arial"/>
                <a:cs typeface="Arial"/>
                <a:sym typeface="Arial"/>
              </a:endParaRPr>
            </a:p>
          </p:txBody>
        </p:sp>
        <p:sp>
          <p:nvSpPr>
            <p:cNvPr id="51" name="Google Shape;771;g12f6fb1d8b0_2_59">
              <a:extLst>
                <a:ext uri="{FF2B5EF4-FFF2-40B4-BE49-F238E27FC236}">
                  <a16:creationId xmlns:a16="http://schemas.microsoft.com/office/drawing/2014/main" id="{C4091D55-BFB7-4555-8AC2-A7EDD5FD21D5}"/>
                </a:ext>
              </a:extLst>
            </p:cNvPr>
            <p:cNvSpPr/>
            <p:nvPr/>
          </p:nvSpPr>
          <p:spPr>
            <a:xfrm>
              <a:off x="468859" y="694607"/>
              <a:ext cx="362979" cy="226562"/>
            </a:xfrm>
            <a:custGeom>
              <a:avLst/>
              <a:gdLst/>
              <a:ahLst/>
              <a:cxnLst/>
              <a:rect l="l" t="t" r="r" b="b"/>
              <a:pathLst>
                <a:path w="362979" h="226561" extrusionOk="0">
                  <a:moveTo>
                    <a:pt x="22331" y="87970"/>
                  </a:moveTo>
                  <a:cubicBezTo>
                    <a:pt x="65752" y="23110"/>
                    <a:pt x="153531" y="5728"/>
                    <a:pt x="218392" y="49149"/>
                  </a:cubicBezTo>
                  <a:cubicBezTo>
                    <a:pt x="257545" y="75358"/>
                    <a:pt x="281061" y="119356"/>
                    <a:pt x="281100" y="166472"/>
                  </a:cubicBezTo>
                  <a:lnTo>
                    <a:pt x="281100" y="177980"/>
                  </a:lnTo>
                  <a:lnTo>
                    <a:pt x="281100" y="177980"/>
                  </a:lnTo>
                  <a:lnTo>
                    <a:pt x="245644" y="142275"/>
                  </a:lnTo>
                  <a:cubicBezTo>
                    <a:pt x="240679" y="137327"/>
                    <a:pt x="232645" y="137341"/>
                    <a:pt x="227698" y="142306"/>
                  </a:cubicBezTo>
                  <a:cubicBezTo>
                    <a:pt x="222751" y="147270"/>
                    <a:pt x="222765" y="155304"/>
                    <a:pt x="227729" y="160251"/>
                  </a:cubicBezTo>
                  <a:lnTo>
                    <a:pt x="293790" y="226561"/>
                  </a:lnTo>
                  <a:lnTo>
                    <a:pt x="359291" y="160998"/>
                  </a:lnTo>
                  <a:cubicBezTo>
                    <a:pt x="364224" y="156051"/>
                    <a:pt x="364205" y="148044"/>
                    <a:pt x="359260" y="143114"/>
                  </a:cubicBezTo>
                  <a:cubicBezTo>
                    <a:pt x="354314" y="138185"/>
                    <a:pt x="346309" y="138198"/>
                    <a:pt x="341376" y="143145"/>
                  </a:cubicBezTo>
                  <a:lnTo>
                    <a:pt x="306417" y="178104"/>
                  </a:lnTo>
                  <a:lnTo>
                    <a:pt x="306417" y="178104"/>
                  </a:lnTo>
                  <a:lnTo>
                    <a:pt x="306417" y="166472"/>
                  </a:lnTo>
                  <a:cubicBezTo>
                    <a:pt x="306322" y="74437"/>
                    <a:pt x="231636" y="-96"/>
                    <a:pt x="139600" y="0"/>
                  </a:cubicBezTo>
                  <a:cubicBezTo>
                    <a:pt x="83223" y="59"/>
                    <a:pt x="30698" y="28617"/>
                    <a:pt x="0" y="75903"/>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Arial"/>
                <a:ea typeface="Arial"/>
                <a:cs typeface="Arial"/>
                <a:sym typeface="Arial"/>
              </a:endParaRPr>
            </a:p>
          </p:txBody>
        </p:sp>
      </p:grpSp>
      <p:sp>
        <p:nvSpPr>
          <p:cNvPr id="52" name="Google Shape;768;g12f6fb1d8b0_2_59">
            <a:extLst>
              <a:ext uri="{FF2B5EF4-FFF2-40B4-BE49-F238E27FC236}">
                <a16:creationId xmlns:a16="http://schemas.microsoft.com/office/drawing/2014/main" id="{D0BA2879-3663-4B89-94BC-AFA3BDEACAB4}"/>
              </a:ext>
            </a:extLst>
          </p:cNvPr>
          <p:cNvSpPr/>
          <p:nvPr/>
        </p:nvSpPr>
        <p:spPr>
          <a:xfrm>
            <a:off x="5351592" y="5307476"/>
            <a:ext cx="365632" cy="365632"/>
          </a:xfrm>
          <a:custGeom>
            <a:avLst/>
            <a:gdLst/>
            <a:ahLst/>
            <a:cxnLst/>
            <a:rect l="l" t="t" r="r" b="b"/>
            <a:pathLst>
              <a:path w="447869" h="447869" extrusionOk="0">
                <a:moveTo>
                  <a:pt x="223935" y="27992"/>
                </a:moveTo>
                <a:cubicBezTo>
                  <a:pt x="332151" y="27992"/>
                  <a:pt x="419878" y="115718"/>
                  <a:pt x="419878" y="223935"/>
                </a:cubicBezTo>
                <a:cubicBezTo>
                  <a:pt x="419878" y="332151"/>
                  <a:pt x="332151" y="419878"/>
                  <a:pt x="223935" y="419878"/>
                </a:cubicBezTo>
                <a:cubicBezTo>
                  <a:pt x="115718" y="419878"/>
                  <a:pt x="27992" y="332151"/>
                  <a:pt x="27992" y="223935"/>
                </a:cubicBezTo>
                <a:cubicBezTo>
                  <a:pt x="28094" y="115762"/>
                  <a:pt x="115761" y="28098"/>
                  <a:pt x="223935" y="27992"/>
                </a:cubicBezTo>
                <a:moveTo>
                  <a:pt x="223935" y="0"/>
                </a:moveTo>
                <a:cubicBezTo>
                  <a:pt x="100259" y="0"/>
                  <a:pt x="0" y="100261"/>
                  <a:pt x="0" y="223935"/>
                </a:cubicBezTo>
                <a:cubicBezTo>
                  <a:pt x="0" y="347609"/>
                  <a:pt x="100259" y="447869"/>
                  <a:pt x="223935" y="447869"/>
                </a:cubicBezTo>
                <a:cubicBezTo>
                  <a:pt x="347610" y="447869"/>
                  <a:pt x="447869" y="347609"/>
                  <a:pt x="447869" y="223935"/>
                </a:cubicBezTo>
                <a:cubicBezTo>
                  <a:pt x="447869" y="100261"/>
                  <a:pt x="347610" y="0"/>
                  <a:pt x="223935" y="0"/>
                </a:cubicBezTo>
                <a:close/>
                <a:moveTo>
                  <a:pt x="223935" y="85157"/>
                </a:moveTo>
                <a:cubicBezTo>
                  <a:pt x="300561" y="85226"/>
                  <a:pt x="362672" y="147305"/>
                  <a:pt x="362774" y="223935"/>
                </a:cubicBezTo>
                <a:lnTo>
                  <a:pt x="390766" y="223935"/>
                </a:lnTo>
                <a:cubicBezTo>
                  <a:pt x="390766" y="131829"/>
                  <a:pt x="316101" y="57166"/>
                  <a:pt x="223997" y="57166"/>
                </a:cubicBezTo>
                <a:cubicBezTo>
                  <a:pt x="131893" y="57166"/>
                  <a:pt x="57228" y="131829"/>
                  <a:pt x="57228" y="223935"/>
                </a:cubicBezTo>
                <a:lnTo>
                  <a:pt x="85220" y="223935"/>
                </a:lnTo>
                <a:cubicBezTo>
                  <a:pt x="85459" y="147455"/>
                  <a:pt x="147454" y="85543"/>
                  <a:pt x="223935" y="85406"/>
                </a:cubicBezTo>
                <a:close/>
                <a:moveTo>
                  <a:pt x="344735" y="209814"/>
                </a:moveTo>
                <a:lnTo>
                  <a:pt x="273947" y="209814"/>
                </a:lnTo>
                <a:cubicBezTo>
                  <a:pt x="266217" y="182190"/>
                  <a:pt x="237557" y="166060"/>
                  <a:pt x="209932" y="173792"/>
                </a:cubicBezTo>
                <a:cubicBezTo>
                  <a:pt x="182307" y="181524"/>
                  <a:pt x="166179" y="210181"/>
                  <a:pt x="173908" y="237806"/>
                </a:cubicBezTo>
                <a:cubicBezTo>
                  <a:pt x="181638" y="265431"/>
                  <a:pt x="210299" y="281561"/>
                  <a:pt x="237924" y="273829"/>
                </a:cubicBezTo>
                <a:cubicBezTo>
                  <a:pt x="255400" y="268939"/>
                  <a:pt x="269057" y="255286"/>
                  <a:pt x="273947" y="237806"/>
                </a:cubicBezTo>
                <a:lnTo>
                  <a:pt x="344735" y="237806"/>
                </a:lnTo>
                <a:close/>
                <a:moveTo>
                  <a:pt x="223935" y="247759"/>
                </a:moveTo>
                <a:cubicBezTo>
                  <a:pt x="210674" y="247759"/>
                  <a:pt x="199924" y="237010"/>
                  <a:pt x="199924" y="223748"/>
                </a:cubicBezTo>
                <a:cubicBezTo>
                  <a:pt x="199924" y="210486"/>
                  <a:pt x="210674" y="199737"/>
                  <a:pt x="223935" y="199737"/>
                </a:cubicBezTo>
                <a:cubicBezTo>
                  <a:pt x="237195" y="199737"/>
                  <a:pt x="247945" y="210486"/>
                  <a:pt x="247945" y="223748"/>
                </a:cubicBezTo>
                <a:cubicBezTo>
                  <a:pt x="247945" y="223767"/>
                  <a:pt x="247945" y="223792"/>
                  <a:pt x="247945" y="223810"/>
                </a:cubicBezTo>
                <a:cubicBezTo>
                  <a:pt x="247980" y="237072"/>
                  <a:pt x="237258" y="247846"/>
                  <a:pt x="223997" y="247883"/>
                </a:cubicBezTo>
                <a:cubicBezTo>
                  <a:pt x="223976" y="247883"/>
                  <a:pt x="223955" y="247883"/>
                  <a:pt x="223935" y="247883"/>
                </a:cubicBezTo>
                <a:close/>
              </a:path>
            </a:pathLst>
          </a:custGeom>
          <a:solidFill>
            <a:schemeClr val="tx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 name="Rectangle 3">
            <a:extLst>
              <a:ext uri="{FF2B5EF4-FFF2-40B4-BE49-F238E27FC236}">
                <a16:creationId xmlns:a16="http://schemas.microsoft.com/office/drawing/2014/main" id="{7B22F571-AAD7-4094-BCF8-6CA0463A0425}"/>
              </a:ext>
            </a:extLst>
          </p:cNvPr>
          <p:cNvSpPr/>
          <p:nvPr/>
        </p:nvSpPr>
        <p:spPr>
          <a:xfrm>
            <a:off x="5327206" y="2063284"/>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54301927-A29C-4FF9-B86B-784B3FBD942F}"/>
              </a:ext>
            </a:extLst>
          </p:cNvPr>
          <p:cNvSpPr/>
          <p:nvPr/>
        </p:nvSpPr>
        <p:spPr>
          <a:xfrm>
            <a:off x="5296976" y="5260911"/>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Rectangle 54">
            <a:extLst>
              <a:ext uri="{FF2B5EF4-FFF2-40B4-BE49-F238E27FC236}">
                <a16:creationId xmlns:a16="http://schemas.microsoft.com/office/drawing/2014/main" id="{F14E26DB-24C1-4666-B6E1-7AC0944F49A9}"/>
              </a:ext>
            </a:extLst>
          </p:cNvPr>
          <p:cNvSpPr/>
          <p:nvPr/>
        </p:nvSpPr>
        <p:spPr>
          <a:xfrm>
            <a:off x="5300628" y="4717608"/>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Rectangle 55">
            <a:extLst>
              <a:ext uri="{FF2B5EF4-FFF2-40B4-BE49-F238E27FC236}">
                <a16:creationId xmlns:a16="http://schemas.microsoft.com/office/drawing/2014/main" id="{1E2C501E-A3A9-4609-9DAF-185A8103224B}"/>
              </a:ext>
            </a:extLst>
          </p:cNvPr>
          <p:cNvSpPr/>
          <p:nvPr/>
        </p:nvSpPr>
        <p:spPr>
          <a:xfrm>
            <a:off x="5297700" y="3196085"/>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reeform 65">
            <a:extLst>
              <a:ext uri="{FF2B5EF4-FFF2-40B4-BE49-F238E27FC236}">
                <a16:creationId xmlns:a16="http://schemas.microsoft.com/office/drawing/2014/main" id="{EC089C2B-74F1-4BC8-A4F8-FB64BB80E1F5}"/>
              </a:ext>
            </a:extLst>
          </p:cNvPr>
          <p:cNvSpPr>
            <a:spLocks noChangeAspect="1" noEditPoints="1"/>
          </p:cNvSpPr>
          <p:nvPr/>
        </p:nvSpPr>
        <p:spPr bwMode="auto">
          <a:xfrm>
            <a:off x="5296518" y="3972537"/>
            <a:ext cx="479131" cy="479131"/>
          </a:xfrm>
          <a:custGeom>
            <a:avLst/>
            <a:gdLst>
              <a:gd name="T0" fmla="*/ 576 w 576"/>
              <a:gd name="T1" fmla="*/ 0 h 576"/>
              <a:gd name="T2" fmla="*/ 540 w 576"/>
              <a:gd name="T3" fmla="*/ 401 h 576"/>
              <a:gd name="T4" fmla="*/ 472 w 576"/>
              <a:gd name="T5" fmla="*/ 398 h 576"/>
              <a:gd name="T6" fmla="*/ 404 w 576"/>
              <a:gd name="T7" fmla="*/ 401 h 576"/>
              <a:gd name="T8" fmla="*/ 319 w 576"/>
              <a:gd name="T9" fmla="*/ 388 h 576"/>
              <a:gd name="T10" fmla="*/ 257 w 576"/>
              <a:gd name="T11" fmla="*/ 388 h 576"/>
              <a:gd name="T12" fmla="*/ 172 w 576"/>
              <a:gd name="T13" fmla="*/ 401 h 576"/>
              <a:gd name="T14" fmla="*/ 104 w 576"/>
              <a:gd name="T15" fmla="*/ 398 h 576"/>
              <a:gd name="T16" fmla="*/ 36 w 576"/>
              <a:gd name="T17" fmla="*/ 401 h 576"/>
              <a:gd name="T18" fmla="*/ 208 w 576"/>
              <a:gd name="T19" fmla="*/ 471 h 576"/>
              <a:gd name="T20" fmla="*/ 264 w 576"/>
              <a:gd name="T21" fmla="*/ 411 h 576"/>
              <a:gd name="T22" fmla="*/ 348 w 576"/>
              <a:gd name="T23" fmla="*/ 424 h 576"/>
              <a:gd name="T24" fmla="*/ 208 w 576"/>
              <a:gd name="T25" fmla="*/ 552 h 576"/>
              <a:gd name="T26" fmla="*/ 44 w 576"/>
              <a:gd name="T27" fmla="*/ 424 h 576"/>
              <a:gd name="T28" fmla="*/ 128 w 576"/>
              <a:gd name="T29" fmla="*/ 411 h 576"/>
              <a:gd name="T30" fmla="*/ 184 w 576"/>
              <a:gd name="T31" fmla="*/ 471 h 576"/>
              <a:gd name="T32" fmla="*/ 392 w 576"/>
              <a:gd name="T33" fmla="*/ 552 h 576"/>
              <a:gd name="T34" fmla="*/ 447 w 576"/>
              <a:gd name="T35" fmla="*/ 412 h 576"/>
              <a:gd name="T36" fmla="*/ 496 w 576"/>
              <a:gd name="T37" fmla="*/ 412 h 576"/>
              <a:gd name="T38" fmla="*/ 551 w 576"/>
              <a:gd name="T39" fmla="*/ 552 h 576"/>
              <a:gd name="T40" fmla="*/ 147 w 576"/>
              <a:gd name="T41" fmla="*/ 328 h 576"/>
              <a:gd name="T42" fmla="*/ 136 w 576"/>
              <a:gd name="T43" fmla="*/ 235 h 576"/>
              <a:gd name="T44" fmla="*/ 220 w 576"/>
              <a:gd name="T45" fmla="*/ 223 h 576"/>
              <a:gd name="T46" fmla="*/ 275 w 576"/>
              <a:gd name="T47" fmla="*/ 279 h 576"/>
              <a:gd name="T48" fmla="*/ 288 w 576"/>
              <a:gd name="T49" fmla="*/ 387 h 576"/>
              <a:gd name="T50" fmla="*/ 304 w 576"/>
              <a:gd name="T51" fmla="*/ 252 h 576"/>
              <a:gd name="T52" fmla="*/ 380 w 576"/>
              <a:gd name="T53" fmla="*/ 234 h 576"/>
              <a:gd name="T54" fmla="*/ 455 w 576"/>
              <a:gd name="T55" fmla="*/ 252 h 576"/>
              <a:gd name="T56" fmla="*/ 472 w 576"/>
              <a:gd name="T57" fmla="*/ 387 h 576"/>
              <a:gd name="T58" fmla="*/ 484 w 576"/>
              <a:gd name="T59" fmla="*/ 278 h 576"/>
              <a:gd name="T60" fmla="*/ 411 w 576"/>
              <a:gd name="T61" fmla="*/ 200 h 576"/>
              <a:gd name="T62" fmla="*/ 348 w 576"/>
              <a:gd name="T63" fmla="*/ 200 h 576"/>
              <a:gd name="T64" fmla="*/ 264 w 576"/>
              <a:gd name="T65" fmla="*/ 212 h 576"/>
              <a:gd name="T66" fmla="*/ 196 w 576"/>
              <a:gd name="T67" fmla="*/ 209 h 576"/>
              <a:gd name="T68" fmla="*/ 128 w 576"/>
              <a:gd name="T69" fmla="*/ 212 h 576"/>
              <a:gd name="T70" fmla="*/ 62 w 576"/>
              <a:gd name="T71" fmla="*/ 328 h 576"/>
              <a:gd name="T72" fmla="*/ 472 w 576"/>
              <a:gd name="T73" fmla="*/ 362 h 576"/>
              <a:gd name="T74" fmla="*/ 472 w 576"/>
              <a:gd name="T75" fmla="*/ 301 h 576"/>
              <a:gd name="T76" fmla="*/ 288 w 576"/>
              <a:gd name="T77" fmla="*/ 362 h 576"/>
              <a:gd name="T78" fmla="*/ 288 w 576"/>
              <a:gd name="T79" fmla="*/ 301 h 576"/>
              <a:gd name="T80" fmla="*/ 92 w 576"/>
              <a:gd name="T81" fmla="*/ 307 h 576"/>
              <a:gd name="T82" fmla="*/ 122 w 576"/>
              <a:gd name="T83" fmla="*/ 326 h 576"/>
              <a:gd name="T84" fmla="*/ 92 w 576"/>
              <a:gd name="T85" fmla="*/ 307 h 576"/>
              <a:gd name="T86" fmla="*/ 227 w 576"/>
              <a:gd name="T87" fmla="*/ 102 h 576"/>
              <a:gd name="T88" fmla="*/ 154 w 576"/>
              <a:gd name="T89" fmla="*/ 140 h 576"/>
              <a:gd name="T90" fmla="*/ 197 w 576"/>
              <a:gd name="T91" fmla="*/ 112 h 576"/>
              <a:gd name="T92" fmla="*/ 196 w 576"/>
              <a:gd name="T93" fmla="*/ 173 h 576"/>
              <a:gd name="T94" fmla="*/ 380 w 576"/>
              <a:gd name="T95" fmla="*/ 198 h 576"/>
              <a:gd name="T96" fmla="*/ 380 w 576"/>
              <a:gd name="T97" fmla="*/ 88 h 576"/>
              <a:gd name="T98" fmla="*/ 368 w 576"/>
              <a:gd name="T99" fmla="*/ 118 h 576"/>
              <a:gd name="T100" fmla="*/ 398 w 576"/>
              <a:gd name="T101" fmla="*/ 138 h 576"/>
              <a:gd name="T102" fmla="*/ 368 w 576"/>
              <a:gd name="T103" fmla="*/ 11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moveTo>
                  <a:pt x="104" y="387"/>
                </a:moveTo>
                <a:cubicBezTo>
                  <a:pt x="105" y="387"/>
                  <a:pt x="105" y="387"/>
                  <a:pt x="105" y="387"/>
                </a:cubicBezTo>
                <a:cubicBezTo>
                  <a:pt x="123" y="387"/>
                  <a:pt x="144" y="369"/>
                  <a:pt x="147" y="328"/>
                </a:cubicBezTo>
                <a:cubicBezTo>
                  <a:pt x="148" y="309"/>
                  <a:pt x="141" y="297"/>
                  <a:pt x="135" y="290"/>
                </a:cubicBezTo>
                <a:cubicBezTo>
                  <a:pt x="129" y="284"/>
                  <a:pt x="123" y="281"/>
                  <a:pt x="117" y="279"/>
                </a:cubicBezTo>
                <a:cubicBezTo>
                  <a:pt x="118" y="272"/>
                  <a:pt x="120" y="260"/>
                  <a:pt x="121" y="252"/>
                </a:cubicBezTo>
                <a:cubicBezTo>
                  <a:pt x="121" y="247"/>
                  <a:pt x="126" y="239"/>
                  <a:pt x="136" y="235"/>
                </a:cubicBezTo>
                <a:cubicBezTo>
                  <a:pt x="148" y="231"/>
                  <a:pt x="164" y="226"/>
                  <a:pt x="172" y="223"/>
                </a:cubicBezTo>
                <a:cubicBezTo>
                  <a:pt x="172" y="223"/>
                  <a:pt x="172" y="223"/>
                  <a:pt x="172" y="223"/>
                </a:cubicBezTo>
                <a:cubicBezTo>
                  <a:pt x="178" y="230"/>
                  <a:pt x="186" y="234"/>
                  <a:pt x="196" y="234"/>
                </a:cubicBezTo>
                <a:cubicBezTo>
                  <a:pt x="206" y="234"/>
                  <a:pt x="214" y="230"/>
                  <a:pt x="220" y="223"/>
                </a:cubicBezTo>
                <a:cubicBezTo>
                  <a:pt x="221" y="223"/>
                  <a:pt x="221" y="223"/>
                  <a:pt x="221" y="223"/>
                </a:cubicBezTo>
                <a:cubicBezTo>
                  <a:pt x="228" y="226"/>
                  <a:pt x="244" y="231"/>
                  <a:pt x="256" y="235"/>
                </a:cubicBezTo>
                <a:cubicBezTo>
                  <a:pt x="267" y="239"/>
                  <a:pt x="271" y="247"/>
                  <a:pt x="272" y="252"/>
                </a:cubicBezTo>
                <a:cubicBezTo>
                  <a:pt x="272" y="260"/>
                  <a:pt x="274" y="272"/>
                  <a:pt x="275" y="279"/>
                </a:cubicBezTo>
                <a:cubicBezTo>
                  <a:pt x="269" y="281"/>
                  <a:pt x="263" y="285"/>
                  <a:pt x="258" y="290"/>
                </a:cubicBezTo>
                <a:cubicBezTo>
                  <a:pt x="252" y="297"/>
                  <a:pt x="245" y="309"/>
                  <a:pt x="246" y="328"/>
                </a:cubicBezTo>
                <a:cubicBezTo>
                  <a:pt x="249" y="369"/>
                  <a:pt x="269" y="387"/>
                  <a:pt x="288" y="387"/>
                </a:cubicBezTo>
                <a:cubicBezTo>
                  <a:pt x="288" y="387"/>
                  <a:pt x="288" y="387"/>
                  <a:pt x="288" y="387"/>
                </a:cubicBezTo>
                <a:cubicBezTo>
                  <a:pt x="307" y="387"/>
                  <a:pt x="327" y="369"/>
                  <a:pt x="330" y="328"/>
                </a:cubicBezTo>
                <a:cubicBezTo>
                  <a:pt x="332" y="309"/>
                  <a:pt x="325" y="297"/>
                  <a:pt x="318" y="290"/>
                </a:cubicBezTo>
                <a:cubicBezTo>
                  <a:pt x="313" y="284"/>
                  <a:pt x="307" y="281"/>
                  <a:pt x="301" y="279"/>
                </a:cubicBezTo>
                <a:cubicBezTo>
                  <a:pt x="302" y="272"/>
                  <a:pt x="304" y="260"/>
                  <a:pt x="304" y="252"/>
                </a:cubicBezTo>
                <a:cubicBezTo>
                  <a:pt x="305" y="247"/>
                  <a:pt x="309" y="239"/>
                  <a:pt x="320" y="235"/>
                </a:cubicBezTo>
                <a:cubicBezTo>
                  <a:pt x="332" y="231"/>
                  <a:pt x="348" y="226"/>
                  <a:pt x="356" y="223"/>
                </a:cubicBezTo>
                <a:cubicBezTo>
                  <a:pt x="356" y="223"/>
                  <a:pt x="356" y="223"/>
                  <a:pt x="356" y="223"/>
                </a:cubicBezTo>
                <a:cubicBezTo>
                  <a:pt x="362" y="230"/>
                  <a:pt x="370" y="234"/>
                  <a:pt x="380" y="234"/>
                </a:cubicBezTo>
                <a:cubicBezTo>
                  <a:pt x="390" y="234"/>
                  <a:pt x="398" y="230"/>
                  <a:pt x="404" y="223"/>
                </a:cubicBezTo>
                <a:cubicBezTo>
                  <a:pt x="404" y="223"/>
                  <a:pt x="404" y="223"/>
                  <a:pt x="404" y="223"/>
                </a:cubicBezTo>
                <a:cubicBezTo>
                  <a:pt x="412" y="226"/>
                  <a:pt x="428" y="231"/>
                  <a:pt x="440" y="235"/>
                </a:cubicBezTo>
                <a:cubicBezTo>
                  <a:pt x="450" y="239"/>
                  <a:pt x="455" y="247"/>
                  <a:pt x="455" y="252"/>
                </a:cubicBezTo>
                <a:cubicBezTo>
                  <a:pt x="456" y="260"/>
                  <a:pt x="458" y="272"/>
                  <a:pt x="459" y="279"/>
                </a:cubicBezTo>
                <a:cubicBezTo>
                  <a:pt x="453" y="281"/>
                  <a:pt x="447" y="285"/>
                  <a:pt x="442" y="290"/>
                </a:cubicBezTo>
                <a:cubicBezTo>
                  <a:pt x="436" y="297"/>
                  <a:pt x="428" y="309"/>
                  <a:pt x="430" y="328"/>
                </a:cubicBezTo>
                <a:cubicBezTo>
                  <a:pt x="433" y="369"/>
                  <a:pt x="453" y="387"/>
                  <a:pt x="472" y="387"/>
                </a:cubicBezTo>
                <a:cubicBezTo>
                  <a:pt x="472" y="387"/>
                  <a:pt x="472" y="387"/>
                  <a:pt x="472" y="387"/>
                </a:cubicBezTo>
                <a:cubicBezTo>
                  <a:pt x="491" y="387"/>
                  <a:pt x="511" y="369"/>
                  <a:pt x="514" y="328"/>
                </a:cubicBezTo>
                <a:cubicBezTo>
                  <a:pt x="516" y="309"/>
                  <a:pt x="509" y="297"/>
                  <a:pt x="502" y="290"/>
                </a:cubicBezTo>
                <a:cubicBezTo>
                  <a:pt x="497" y="284"/>
                  <a:pt x="490" y="280"/>
                  <a:pt x="484" y="278"/>
                </a:cubicBezTo>
                <a:cubicBezTo>
                  <a:pt x="483" y="274"/>
                  <a:pt x="481" y="258"/>
                  <a:pt x="480" y="249"/>
                </a:cubicBezTo>
                <a:cubicBezTo>
                  <a:pt x="478" y="233"/>
                  <a:pt x="466" y="219"/>
                  <a:pt x="448" y="212"/>
                </a:cubicBezTo>
                <a:cubicBezTo>
                  <a:pt x="436" y="208"/>
                  <a:pt x="420" y="203"/>
                  <a:pt x="412" y="200"/>
                </a:cubicBezTo>
                <a:cubicBezTo>
                  <a:pt x="411" y="200"/>
                  <a:pt x="411" y="200"/>
                  <a:pt x="411" y="200"/>
                </a:cubicBezTo>
                <a:cubicBezTo>
                  <a:pt x="397" y="195"/>
                  <a:pt x="389" y="201"/>
                  <a:pt x="385" y="207"/>
                </a:cubicBezTo>
                <a:cubicBezTo>
                  <a:pt x="384" y="209"/>
                  <a:pt x="383" y="209"/>
                  <a:pt x="380" y="209"/>
                </a:cubicBezTo>
                <a:cubicBezTo>
                  <a:pt x="377" y="209"/>
                  <a:pt x="376" y="209"/>
                  <a:pt x="375" y="207"/>
                </a:cubicBezTo>
                <a:cubicBezTo>
                  <a:pt x="371" y="201"/>
                  <a:pt x="363" y="195"/>
                  <a:pt x="348" y="200"/>
                </a:cubicBezTo>
                <a:cubicBezTo>
                  <a:pt x="348" y="200"/>
                  <a:pt x="348" y="200"/>
                  <a:pt x="348" y="200"/>
                </a:cubicBezTo>
                <a:cubicBezTo>
                  <a:pt x="340" y="203"/>
                  <a:pt x="324" y="208"/>
                  <a:pt x="312" y="212"/>
                </a:cubicBezTo>
                <a:cubicBezTo>
                  <a:pt x="302" y="216"/>
                  <a:pt x="294" y="222"/>
                  <a:pt x="288" y="229"/>
                </a:cubicBezTo>
                <a:cubicBezTo>
                  <a:pt x="282" y="222"/>
                  <a:pt x="274" y="216"/>
                  <a:pt x="264" y="212"/>
                </a:cubicBezTo>
                <a:cubicBezTo>
                  <a:pt x="252" y="208"/>
                  <a:pt x="236" y="203"/>
                  <a:pt x="228" y="200"/>
                </a:cubicBezTo>
                <a:cubicBezTo>
                  <a:pt x="228" y="200"/>
                  <a:pt x="228" y="200"/>
                  <a:pt x="228" y="200"/>
                </a:cubicBezTo>
                <a:cubicBezTo>
                  <a:pt x="213" y="195"/>
                  <a:pt x="205" y="201"/>
                  <a:pt x="201" y="207"/>
                </a:cubicBezTo>
                <a:cubicBezTo>
                  <a:pt x="200" y="209"/>
                  <a:pt x="199" y="209"/>
                  <a:pt x="196" y="209"/>
                </a:cubicBezTo>
                <a:cubicBezTo>
                  <a:pt x="193" y="209"/>
                  <a:pt x="192" y="209"/>
                  <a:pt x="191" y="207"/>
                </a:cubicBezTo>
                <a:cubicBezTo>
                  <a:pt x="187" y="201"/>
                  <a:pt x="179" y="195"/>
                  <a:pt x="165" y="200"/>
                </a:cubicBezTo>
                <a:cubicBezTo>
                  <a:pt x="164" y="200"/>
                  <a:pt x="164" y="200"/>
                  <a:pt x="164" y="200"/>
                </a:cubicBezTo>
                <a:cubicBezTo>
                  <a:pt x="156" y="203"/>
                  <a:pt x="140" y="208"/>
                  <a:pt x="128" y="212"/>
                </a:cubicBezTo>
                <a:cubicBezTo>
                  <a:pt x="110" y="219"/>
                  <a:pt x="98" y="233"/>
                  <a:pt x="96" y="249"/>
                </a:cubicBezTo>
                <a:cubicBezTo>
                  <a:pt x="95" y="258"/>
                  <a:pt x="93" y="274"/>
                  <a:pt x="92" y="278"/>
                </a:cubicBezTo>
                <a:cubicBezTo>
                  <a:pt x="86" y="281"/>
                  <a:pt x="80" y="284"/>
                  <a:pt x="74" y="290"/>
                </a:cubicBezTo>
                <a:cubicBezTo>
                  <a:pt x="68" y="297"/>
                  <a:pt x="61" y="309"/>
                  <a:pt x="62" y="328"/>
                </a:cubicBezTo>
                <a:cubicBezTo>
                  <a:pt x="65" y="369"/>
                  <a:pt x="85" y="387"/>
                  <a:pt x="104" y="387"/>
                </a:cubicBezTo>
                <a:close/>
                <a:moveTo>
                  <a:pt x="490" y="326"/>
                </a:moveTo>
                <a:cubicBezTo>
                  <a:pt x="488" y="351"/>
                  <a:pt x="478" y="362"/>
                  <a:pt x="472" y="362"/>
                </a:cubicBezTo>
                <a:cubicBezTo>
                  <a:pt x="472" y="362"/>
                  <a:pt x="472" y="362"/>
                  <a:pt x="472" y="362"/>
                </a:cubicBezTo>
                <a:cubicBezTo>
                  <a:pt x="466" y="362"/>
                  <a:pt x="456" y="351"/>
                  <a:pt x="454" y="326"/>
                </a:cubicBezTo>
                <a:cubicBezTo>
                  <a:pt x="454" y="318"/>
                  <a:pt x="456" y="311"/>
                  <a:pt x="460" y="307"/>
                </a:cubicBezTo>
                <a:cubicBezTo>
                  <a:pt x="464" y="302"/>
                  <a:pt x="470" y="301"/>
                  <a:pt x="472" y="301"/>
                </a:cubicBezTo>
                <a:cubicBezTo>
                  <a:pt x="472" y="301"/>
                  <a:pt x="472" y="301"/>
                  <a:pt x="472" y="301"/>
                </a:cubicBezTo>
                <a:cubicBezTo>
                  <a:pt x="474" y="301"/>
                  <a:pt x="480" y="302"/>
                  <a:pt x="484" y="307"/>
                </a:cubicBezTo>
                <a:cubicBezTo>
                  <a:pt x="489" y="311"/>
                  <a:pt x="490" y="318"/>
                  <a:pt x="490" y="326"/>
                </a:cubicBezTo>
                <a:close/>
                <a:moveTo>
                  <a:pt x="306" y="326"/>
                </a:moveTo>
                <a:cubicBezTo>
                  <a:pt x="304" y="351"/>
                  <a:pt x="295" y="362"/>
                  <a:pt x="288" y="362"/>
                </a:cubicBezTo>
                <a:cubicBezTo>
                  <a:pt x="288" y="362"/>
                  <a:pt x="288" y="362"/>
                  <a:pt x="288" y="362"/>
                </a:cubicBezTo>
                <a:cubicBezTo>
                  <a:pt x="282" y="362"/>
                  <a:pt x="272" y="351"/>
                  <a:pt x="271" y="326"/>
                </a:cubicBezTo>
                <a:cubicBezTo>
                  <a:pt x="270" y="318"/>
                  <a:pt x="272" y="311"/>
                  <a:pt x="276" y="307"/>
                </a:cubicBezTo>
                <a:cubicBezTo>
                  <a:pt x="280" y="302"/>
                  <a:pt x="286" y="301"/>
                  <a:pt x="288" y="301"/>
                </a:cubicBezTo>
                <a:cubicBezTo>
                  <a:pt x="288" y="301"/>
                  <a:pt x="288" y="301"/>
                  <a:pt x="288" y="301"/>
                </a:cubicBezTo>
                <a:cubicBezTo>
                  <a:pt x="290" y="301"/>
                  <a:pt x="296" y="302"/>
                  <a:pt x="300" y="307"/>
                </a:cubicBezTo>
                <a:cubicBezTo>
                  <a:pt x="305" y="311"/>
                  <a:pt x="306" y="318"/>
                  <a:pt x="306" y="326"/>
                </a:cubicBezTo>
                <a:close/>
                <a:moveTo>
                  <a:pt x="92" y="307"/>
                </a:moveTo>
                <a:cubicBezTo>
                  <a:pt x="96" y="302"/>
                  <a:pt x="102" y="301"/>
                  <a:pt x="104" y="301"/>
                </a:cubicBezTo>
                <a:cubicBezTo>
                  <a:pt x="105" y="301"/>
                  <a:pt x="105" y="301"/>
                  <a:pt x="105" y="301"/>
                </a:cubicBezTo>
                <a:cubicBezTo>
                  <a:pt x="107" y="301"/>
                  <a:pt x="112" y="302"/>
                  <a:pt x="117" y="307"/>
                </a:cubicBezTo>
                <a:cubicBezTo>
                  <a:pt x="121" y="311"/>
                  <a:pt x="123" y="318"/>
                  <a:pt x="122" y="326"/>
                </a:cubicBezTo>
                <a:cubicBezTo>
                  <a:pt x="120" y="351"/>
                  <a:pt x="111" y="362"/>
                  <a:pt x="105" y="362"/>
                </a:cubicBezTo>
                <a:cubicBezTo>
                  <a:pt x="104" y="362"/>
                  <a:pt x="104" y="362"/>
                  <a:pt x="104" y="362"/>
                </a:cubicBezTo>
                <a:cubicBezTo>
                  <a:pt x="98" y="362"/>
                  <a:pt x="88" y="351"/>
                  <a:pt x="87" y="326"/>
                </a:cubicBezTo>
                <a:cubicBezTo>
                  <a:pt x="86" y="318"/>
                  <a:pt x="88" y="311"/>
                  <a:pt x="92" y="307"/>
                </a:cubicBezTo>
                <a:close/>
                <a:moveTo>
                  <a:pt x="196" y="198"/>
                </a:moveTo>
                <a:cubicBezTo>
                  <a:pt x="197" y="198"/>
                  <a:pt x="197" y="198"/>
                  <a:pt x="197" y="198"/>
                </a:cubicBezTo>
                <a:cubicBezTo>
                  <a:pt x="215" y="198"/>
                  <a:pt x="236" y="180"/>
                  <a:pt x="238" y="140"/>
                </a:cubicBezTo>
                <a:cubicBezTo>
                  <a:pt x="240" y="120"/>
                  <a:pt x="233" y="108"/>
                  <a:pt x="227" y="102"/>
                </a:cubicBezTo>
                <a:cubicBezTo>
                  <a:pt x="217" y="91"/>
                  <a:pt x="204" y="88"/>
                  <a:pt x="197" y="88"/>
                </a:cubicBezTo>
                <a:cubicBezTo>
                  <a:pt x="196" y="88"/>
                  <a:pt x="196" y="88"/>
                  <a:pt x="196" y="88"/>
                </a:cubicBezTo>
                <a:cubicBezTo>
                  <a:pt x="188" y="88"/>
                  <a:pt x="176" y="91"/>
                  <a:pt x="166" y="102"/>
                </a:cubicBezTo>
                <a:cubicBezTo>
                  <a:pt x="160" y="108"/>
                  <a:pt x="153" y="120"/>
                  <a:pt x="154" y="140"/>
                </a:cubicBezTo>
                <a:cubicBezTo>
                  <a:pt x="157" y="180"/>
                  <a:pt x="177" y="198"/>
                  <a:pt x="196" y="198"/>
                </a:cubicBezTo>
                <a:close/>
                <a:moveTo>
                  <a:pt x="184" y="118"/>
                </a:moveTo>
                <a:cubicBezTo>
                  <a:pt x="188" y="114"/>
                  <a:pt x="194" y="112"/>
                  <a:pt x="196" y="112"/>
                </a:cubicBezTo>
                <a:cubicBezTo>
                  <a:pt x="197" y="112"/>
                  <a:pt x="197" y="112"/>
                  <a:pt x="197" y="112"/>
                </a:cubicBezTo>
                <a:cubicBezTo>
                  <a:pt x="198" y="112"/>
                  <a:pt x="204" y="114"/>
                  <a:pt x="209" y="118"/>
                </a:cubicBezTo>
                <a:cubicBezTo>
                  <a:pt x="213" y="123"/>
                  <a:pt x="215" y="129"/>
                  <a:pt x="214" y="138"/>
                </a:cubicBezTo>
                <a:cubicBezTo>
                  <a:pt x="212" y="162"/>
                  <a:pt x="203" y="173"/>
                  <a:pt x="197" y="173"/>
                </a:cubicBezTo>
                <a:cubicBezTo>
                  <a:pt x="196" y="173"/>
                  <a:pt x="196" y="173"/>
                  <a:pt x="196" y="173"/>
                </a:cubicBezTo>
                <a:cubicBezTo>
                  <a:pt x="190" y="173"/>
                  <a:pt x="180" y="162"/>
                  <a:pt x="179" y="138"/>
                </a:cubicBezTo>
                <a:cubicBezTo>
                  <a:pt x="178" y="129"/>
                  <a:pt x="180" y="123"/>
                  <a:pt x="184" y="118"/>
                </a:cubicBezTo>
                <a:close/>
                <a:moveTo>
                  <a:pt x="380" y="198"/>
                </a:moveTo>
                <a:cubicBezTo>
                  <a:pt x="380" y="198"/>
                  <a:pt x="380" y="198"/>
                  <a:pt x="380" y="198"/>
                </a:cubicBezTo>
                <a:cubicBezTo>
                  <a:pt x="399" y="198"/>
                  <a:pt x="419" y="180"/>
                  <a:pt x="422" y="140"/>
                </a:cubicBezTo>
                <a:cubicBezTo>
                  <a:pt x="424" y="120"/>
                  <a:pt x="417" y="108"/>
                  <a:pt x="410" y="102"/>
                </a:cubicBezTo>
                <a:cubicBezTo>
                  <a:pt x="401" y="91"/>
                  <a:pt x="388" y="88"/>
                  <a:pt x="380" y="88"/>
                </a:cubicBezTo>
                <a:cubicBezTo>
                  <a:pt x="380" y="88"/>
                  <a:pt x="380" y="88"/>
                  <a:pt x="380" y="88"/>
                </a:cubicBezTo>
                <a:cubicBezTo>
                  <a:pt x="372" y="88"/>
                  <a:pt x="359" y="91"/>
                  <a:pt x="350" y="102"/>
                </a:cubicBezTo>
                <a:cubicBezTo>
                  <a:pt x="344" y="108"/>
                  <a:pt x="337" y="120"/>
                  <a:pt x="338" y="140"/>
                </a:cubicBezTo>
                <a:cubicBezTo>
                  <a:pt x="341" y="180"/>
                  <a:pt x="361" y="198"/>
                  <a:pt x="380" y="198"/>
                </a:cubicBezTo>
                <a:close/>
                <a:moveTo>
                  <a:pt x="368" y="118"/>
                </a:moveTo>
                <a:cubicBezTo>
                  <a:pt x="372" y="114"/>
                  <a:pt x="378" y="112"/>
                  <a:pt x="380" y="112"/>
                </a:cubicBezTo>
                <a:cubicBezTo>
                  <a:pt x="380" y="112"/>
                  <a:pt x="380" y="112"/>
                  <a:pt x="380" y="112"/>
                </a:cubicBezTo>
                <a:cubicBezTo>
                  <a:pt x="382" y="112"/>
                  <a:pt x="388" y="114"/>
                  <a:pt x="392" y="118"/>
                </a:cubicBezTo>
                <a:cubicBezTo>
                  <a:pt x="397" y="123"/>
                  <a:pt x="398" y="129"/>
                  <a:pt x="398" y="138"/>
                </a:cubicBezTo>
                <a:cubicBezTo>
                  <a:pt x="396" y="162"/>
                  <a:pt x="387" y="173"/>
                  <a:pt x="380" y="173"/>
                </a:cubicBezTo>
                <a:cubicBezTo>
                  <a:pt x="380" y="173"/>
                  <a:pt x="380" y="173"/>
                  <a:pt x="380" y="173"/>
                </a:cubicBezTo>
                <a:cubicBezTo>
                  <a:pt x="374" y="173"/>
                  <a:pt x="364" y="162"/>
                  <a:pt x="362" y="138"/>
                </a:cubicBezTo>
                <a:cubicBezTo>
                  <a:pt x="362" y="129"/>
                  <a:pt x="364" y="123"/>
                  <a:pt x="368" y="1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 name="Slide Number Placeholder 6">
            <a:extLst>
              <a:ext uri="{FF2B5EF4-FFF2-40B4-BE49-F238E27FC236}">
                <a16:creationId xmlns:a16="http://schemas.microsoft.com/office/drawing/2014/main" id="{CF4E2F94-BCA3-DCB3-4983-1A421878EEB9}"/>
              </a:ext>
            </a:extLst>
          </p:cNvPr>
          <p:cNvSpPr>
            <a:spLocks noGrp="1"/>
          </p:cNvSpPr>
          <p:nvPr>
            <p:ph type="sldNum" sz="quarter" idx="12"/>
          </p:nvPr>
        </p:nvSpPr>
        <p:spPr/>
        <p:txBody>
          <a:bodyPr/>
          <a:lstStyle/>
          <a:p>
            <a:fld id="{C0F55C17-AF72-40D4-ADBD-B5505DEBF9BA}" type="slidenum">
              <a:rPr lang="en-AU" smtClean="0"/>
              <a:t>16</a:t>
            </a:fld>
            <a:endParaRPr lang="en-US" dirty="0"/>
          </a:p>
        </p:txBody>
      </p:sp>
      <p:sp>
        <p:nvSpPr>
          <p:cNvPr id="2" name="Footer Placeholder 1">
            <a:extLst>
              <a:ext uri="{FF2B5EF4-FFF2-40B4-BE49-F238E27FC236}">
                <a16:creationId xmlns:a16="http://schemas.microsoft.com/office/drawing/2014/main" id="{9E20D1D9-213B-CA23-5445-999D7E56937E}"/>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47" name="Speech Bubble: Rectangle 46">
            <a:extLst>
              <a:ext uri="{FF2B5EF4-FFF2-40B4-BE49-F238E27FC236}">
                <a16:creationId xmlns:a16="http://schemas.microsoft.com/office/drawing/2014/main" id="{27E5F37F-C6B4-4E93-85AC-C57B95801575}"/>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48" name="Group 47">
            <a:extLst>
              <a:ext uri="{FF2B5EF4-FFF2-40B4-BE49-F238E27FC236}">
                <a16:creationId xmlns:a16="http://schemas.microsoft.com/office/drawing/2014/main" id="{27C09AF2-89FD-4AEF-B28B-930708D31501}"/>
              </a:ext>
            </a:extLst>
          </p:cNvPr>
          <p:cNvGrpSpPr/>
          <p:nvPr/>
        </p:nvGrpSpPr>
        <p:grpSpPr>
          <a:xfrm>
            <a:off x="10609741" y="1048190"/>
            <a:ext cx="396000" cy="376186"/>
            <a:chOff x="627146" y="1619763"/>
            <a:chExt cx="396000" cy="396000"/>
          </a:xfrm>
        </p:grpSpPr>
        <p:sp>
          <p:nvSpPr>
            <p:cNvPr id="53" name="Rectangle 52">
              <a:extLst>
                <a:ext uri="{FF2B5EF4-FFF2-40B4-BE49-F238E27FC236}">
                  <a16:creationId xmlns:a16="http://schemas.microsoft.com/office/drawing/2014/main" id="{C4194C26-0E56-4226-A2DF-70DF55CC6B4F}"/>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Freeform 118">
              <a:extLst>
                <a:ext uri="{FF2B5EF4-FFF2-40B4-BE49-F238E27FC236}">
                  <a16:creationId xmlns:a16="http://schemas.microsoft.com/office/drawing/2014/main" id="{A983E4F9-A39C-4F44-9036-EF4F884DC85B}"/>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8" name="Freeform 119">
              <a:extLst>
                <a:ext uri="{FF2B5EF4-FFF2-40B4-BE49-F238E27FC236}">
                  <a16:creationId xmlns:a16="http://schemas.microsoft.com/office/drawing/2014/main" id="{07B6BB97-09E0-4996-A29D-12796CEDC6C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0" name="Freeform 120">
              <a:extLst>
                <a:ext uri="{FF2B5EF4-FFF2-40B4-BE49-F238E27FC236}">
                  <a16:creationId xmlns:a16="http://schemas.microsoft.com/office/drawing/2014/main" id="{B4D90E17-AAA2-45A8-B944-C6C44323E19B}"/>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1" name="Freeform 121">
              <a:extLst>
                <a:ext uri="{FF2B5EF4-FFF2-40B4-BE49-F238E27FC236}">
                  <a16:creationId xmlns:a16="http://schemas.microsoft.com/office/drawing/2014/main" id="{19BE0899-1BCE-4EED-8DC2-57BD7A19BD2D}"/>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2" name="Freeform 122">
              <a:extLst>
                <a:ext uri="{FF2B5EF4-FFF2-40B4-BE49-F238E27FC236}">
                  <a16:creationId xmlns:a16="http://schemas.microsoft.com/office/drawing/2014/main" id="{87B54346-7A6C-4568-B18D-8A934F121AFF}"/>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3" name="Freeform 124">
              <a:extLst>
                <a:ext uri="{FF2B5EF4-FFF2-40B4-BE49-F238E27FC236}">
                  <a16:creationId xmlns:a16="http://schemas.microsoft.com/office/drawing/2014/main" id="{0A560C75-E00F-46BC-A8F8-B2E7055CC3E1}"/>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4" name="Freeform 128">
              <a:extLst>
                <a:ext uri="{FF2B5EF4-FFF2-40B4-BE49-F238E27FC236}">
                  <a16:creationId xmlns:a16="http://schemas.microsoft.com/office/drawing/2014/main" id="{5FC61DD9-F57B-4407-BE10-320C73C3D47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5" name="Freeform 129">
              <a:extLst>
                <a:ext uri="{FF2B5EF4-FFF2-40B4-BE49-F238E27FC236}">
                  <a16:creationId xmlns:a16="http://schemas.microsoft.com/office/drawing/2014/main" id="{697F22C6-A126-411A-A247-3BE470146A9A}"/>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6" name="Freeform 130">
              <a:extLst>
                <a:ext uri="{FF2B5EF4-FFF2-40B4-BE49-F238E27FC236}">
                  <a16:creationId xmlns:a16="http://schemas.microsoft.com/office/drawing/2014/main" id="{F1EDBFF5-7706-45D1-97B5-27C530516492}"/>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7" name="Freeform 131">
              <a:extLst>
                <a:ext uri="{FF2B5EF4-FFF2-40B4-BE49-F238E27FC236}">
                  <a16:creationId xmlns:a16="http://schemas.microsoft.com/office/drawing/2014/main" id="{F731AC85-B263-4D69-BE09-3DBBBC165E33}"/>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8" name="Freeform 133">
              <a:extLst>
                <a:ext uri="{FF2B5EF4-FFF2-40B4-BE49-F238E27FC236}">
                  <a16:creationId xmlns:a16="http://schemas.microsoft.com/office/drawing/2014/main" id="{6617832A-61E1-4762-AB3B-651AABC4DD44}"/>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9" name="Freeform 134">
              <a:extLst>
                <a:ext uri="{FF2B5EF4-FFF2-40B4-BE49-F238E27FC236}">
                  <a16:creationId xmlns:a16="http://schemas.microsoft.com/office/drawing/2014/main" id="{432404DF-414E-4D65-924D-86B9010B8C83}"/>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0" name="Freeform 135">
              <a:extLst>
                <a:ext uri="{FF2B5EF4-FFF2-40B4-BE49-F238E27FC236}">
                  <a16:creationId xmlns:a16="http://schemas.microsoft.com/office/drawing/2014/main" id="{240FC1A5-54F8-4B71-AC64-9A4DF5FAE7F6}"/>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71" name="Google Shape;162;p4">
            <a:extLst>
              <a:ext uri="{FF2B5EF4-FFF2-40B4-BE49-F238E27FC236}">
                <a16:creationId xmlns:a16="http://schemas.microsoft.com/office/drawing/2014/main" id="{171E4571-24F9-49EB-A02F-2D54C02F5FE5}"/>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72" name="Freeform 37">
            <a:extLst>
              <a:ext uri="{FF2B5EF4-FFF2-40B4-BE49-F238E27FC236}">
                <a16:creationId xmlns:a16="http://schemas.microsoft.com/office/drawing/2014/main" id="{01D5A58C-C459-4E53-BF02-587E074A9705}"/>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73" name="TextBox 72">
            <a:extLst>
              <a:ext uri="{FF2B5EF4-FFF2-40B4-BE49-F238E27FC236}">
                <a16:creationId xmlns:a16="http://schemas.microsoft.com/office/drawing/2014/main" id="{977A05A0-D6AC-46C8-A78D-4F209949F16C}"/>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108067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decorative">
            <a:extLst>
              <a:ext uri="{FF2B5EF4-FFF2-40B4-BE49-F238E27FC236}">
                <a16:creationId xmlns:a16="http://schemas.microsoft.com/office/drawing/2014/main" id="{274CCC6A-634C-448E-9B81-1DFF86CE7AB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725100" y="1954197"/>
            <a:ext cx="2878919" cy="1147333"/>
          </a:xfrm>
          <a:prstGeom prst="rect">
            <a:avLst/>
          </a:prstGeom>
        </p:spPr>
      </p:pic>
      <p:pic>
        <p:nvPicPr>
          <p:cNvPr id="79" name="Graphic 78" descr="decorative">
            <a:extLst>
              <a:ext uri="{FF2B5EF4-FFF2-40B4-BE49-F238E27FC236}">
                <a16:creationId xmlns:a16="http://schemas.microsoft.com/office/drawing/2014/main" id="{C336935C-4FFB-4CDB-A803-90B60A7B49D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43111" y="3577392"/>
            <a:ext cx="3050245" cy="1134987"/>
          </a:xfrm>
          <a:prstGeom prst="rect">
            <a:avLst/>
          </a:prstGeom>
        </p:spPr>
      </p:pic>
      <p:sp>
        <p:nvSpPr>
          <p:cNvPr id="36" name="Content Placeholder 5">
            <a:extLst>
              <a:ext uri="{FF2B5EF4-FFF2-40B4-BE49-F238E27FC236}">
                <a16:creationId xmlns:a16="http://schemas.microsoft.com/office/drawing/2014/main" id="{75DDC673-22FD-4613-88C8-134D038F8A11}"/>
              </a:ext>
            </a:extLst>
          </p:cNvPr>
          <p:cNvSpPr txBox="1">
            <a:spLocks/>
          </p:cNvSpPr>
          <p:nvPr/>
        </p:nvSpPr>
        <p:spPr>
          <a:xfrm>
            <a:off x="498644" y="1558644"/>
            <a:ext cx="4733579" cy="4708806"/>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en-AU" sz="1100" dirty="0">
                <a:solidFill>
                  <a:schemeClr val="accent3"/>
                </a:solidFill>
                <a:latin typeface="+mj-lt"/>
              </a:rPr>
              <a:t>Our Aspiration</a:t>
            </a:r>
          </a:p>
          <a:p>
            <a:pPr>
              <a:lnSpc>
                <a:spcPct val="100000"/>
              </a:lnSpc>
              <a:spcBef>
                <a:spcPts val="300"/>
              </a:spcBef>
              <a:spcAft>
                <a:spcPts val="300"/>
              </a:spcAft>
            </a:pPr>
            <a:r>
              <a:rPr lang="en-AU" sz="1000" b="0" dirty="0">
                <a:latin typeface="+mj-lt"/>
              </a:rPr>
              <a:t>Our strong leadership, commitment to continuous improvement and ongoing learning empowers our workforce to build core capabilities needed today and for the future to confidently apply regulatory powers for measurable impact and to be a contemporary, purpose-centred regulator. </a:t>
            </a:r>
            <a:endParaRPr lang="en-AU" sz="1000" b="0" dirty="0">
              <a:latin typeface="+mj-lt"/>
              <a:cs typeface="Calibri"/>
            </a:endParaRPr>
          </a:p>
          <a:p>
            <a:pPr>
              <a:lnSpc>
                <a:spcPct val="100000"/>
              </a:lnSpc>
              <a:spcBef>
                <a:spcPts val="300"/>
              </a:spcBef>
              <a:spcAft>
                <a:spcPts val="300"/>
              </a:spcAft>
            </a:pPr>
            <a:r>
              <a:rPr lang="en-AU" sz="1000" b="0" dirty="0">
                <a:latin typeface="+mj-lt"/>
              </a:rPr>
              <a:t>We have the confidence and competency to operate in </a:t>
            </a:r>
            <a:r>
              <a:rPr lang="en-US" sz="1000" b="0" dirty="0">
                <a:latin typeface="+mj-lt"/>
              </a:rPr>
              <a:t>dynamic regulatory and legislative environment, </a:t>
            </a:r>
            <a:r>
              <a:rPr lang="en-AU" sz="1000" b="0" dirty="0">
                <a:latin typeface="+mj-lt"/>
              </a:rPr>
              <a:t>engage meaningfully with people with disability, build trust with our peers, providers and participants whilst building our capability as an integrated, contemporary regulator.</a:t>
            </a:r>
            <a:r>
              <a:rPr lang="en-AU" sz="1000" dirty="0">
                <a:latin typeface="+mj-lt"/>
              </a:rPr>
              <a:t> </a:t>
            </a:r>
            <a:r>
              <a:rPr lang="en-AU" sz="1000" b="0" dirty="0">
                <a:latin typeface="+mj-lt"/>
              </a:rPr>
              <a:t>Our foundational capabilities and core competencies</a:t>
            </a:r>
            <a:r>
              <a:rPr lang="en-US" sz="1000" b="0" dirty="0">
                <a:latin typeface="+mj-lt"/>
              </a:rPr>
              <a:t> give us the agility and flexibility required to meet emerging needs </a:t>
            </a:r>
            <a:endParaRPr lang="en-US" sz="1000" b="0" dirty="0">
              <a:latin typeface="+mj-lt"/>
              <a:cs typeface="Calibri"/>
            </a:endParaRPr>
          </a:p>
          <a:p>
            <a:pPr>
              <a:lnSpc>
                <a:spcPct val="100000"/>
              </a:lnSpc>
              <a:spcBef>
                <a:spcPts val="300"/>
              </a:spcBef>
              <a:spcAft>
                <a:spcPts val="300"/>
              </a:spcAft>
            </a:pPr>
            <a:r>
              <a:rPr lang="en-AU" sz="1000" b="0" dirty="0">
                <a:latin typeface="+mj-lt"/>
              </a:rPr>
              <a:t>We do this by: </a:t>
            </a:r>
            <a:endParaRPr lang="en-AU" sz="1000" b="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Strengthening our technical capability </a:t>
            </a:r>
            <a:r>
              <a:rPr lang="en-US" sz="1000" b="0" dirty="0">
                <a:latin typeface="+mj-lt"/>
              </a:rPr>
              <a:t>by providing the workforce with the opportunities, capability, data, technology, systems and support to empower them to manage risks proportionately and maintain essential safeguards while minimising regulatory burden. At the heart this </a:t>
            </a:r>
            <a:r>
              <a:rPr lang="en-US" sz="1000" b="0" dirty="0" smtClean="0">
                <a:latin typeface="+mj-lt"/>
              </a:rPr>
              <a:t>requires upskilling </a:t>
            </a:r>
            <a:r>
              <a:rPr lang="en-US" sz="1000" b="0" dirty="0">
                <a:latin typeface="+mj-lt"/>
              </a:rPr>
              <a:t>in relation to risk and regulatory practices in the Commission</a:t>
            </a:r>
          </a:p>
          <a:p>
            <a:pPr marL="171450" indent="-171450">
              <a:lnSpc>
                <a:spcPct val="100000"/>
              </a:lnSpc>
              <a:spcBef>
                <a:spcPts val="300"/>
              </a:spcBef>
              <a:spcAft>
                <a:spcPts val="200"/>
              </a:spcAft>
              <a:buFont typeface="Arial" panose="020B0604020202020204" pitchFamily="34" charset="0"/>
              <a:buChar char="•"/>
              <a:defRPr/>
            </a:pPr>
            <a:r>
              <a:rPr lang="en-US" sz="1000" b="0" dirty="0">
                <a:latin typeface="+mj-lt"/>
              </a:rPr>
              <a:t>Ensuring that all our people have access to </a:t>
            </a:r>
            <a:r>
              <a:rPr lang="en-US" sz="1000" dirty="0">
                <a:latin typeface="+mj-lt"/>
              </a:rPr>
              <a:t>grow and develop foundational and core competencies </a:t>
            </a:r>
            <a:r>
              <a:rPr lang="en-US" sz="1000" b="0" dirty="0">
                <a:latin typeface="+mj-lt"/>
              </a:rPr>
              <a:t>as well as develop in their area of expertise </a:t>
            </a:r>
            <a:endParaRPr lang="en-AU" sz="100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Attracting and developing strong leadership capability </a:t>
            </a:r>
            <a:endParaRPr lang="en-AU" sz="100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Strengthening career pathways and mobility and embracing our workforce potential</a:t>
            </a:r>
            <a:r>
              <a:rPr lang="en-AU" sz="1000" b="0" dirty="0">
                <a:latin typeface="+mj-lt"/>
              </a:rPr>
              <a:t> across functions and groups, investing in the skills and career pathways of our workforce to improve retention</a:t>
            </a:r>
            <a:endParaRPr lang="en-AU" sz="1000" b="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Investing in upskilling </a:t>
            </a:r>
            <a:r>
              <a:rPr lang="en-AU" sz="1000" b="0" dirty="0">
                <a:latin typeface="+mj-lt"/>
              </a:rPr>
              <a:t>our people to ensure the most up-to-date industry and regulatory knowledge is available and the workforce is empowered and capable to apply regulatory powers with people with disability at the centre </a:t>
            </a:r>
            <a:endParaRPr lang="en-AU" sz="1000" b="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b="0" dirty="0">
                <a:latin typeface="+mj-lt"/>
              </a:rPr>
              <a:t>Enabling our people to </a:t>
            </a:r>
            <a:r>
              <a:rPr lang="en-AU" sz="1000" dirty="0">
                <a:latin typeface="+mj-lt"/>
              </a:rPr>
              <a:t>drive their own career </a:t>
            </a:r>
            <a:r>
              <a:rPr lang="en-AU" sz="1000" b="0" dirty="0">
                <a:latin typeface="+mj-lt"/>
              </a:rPr>
              <a:t>that aligns to their interests</a:t>
            </a:r>
            <a:endParaRPr lang="en-AU" sz="1000" b="0" dirty="0">
              <a:latin typeface="+mj-lt"/>
              <a:cs typeface="Calibri"/>
            </a:endParaRPr>
          </a:p>
          <a:p>
            <a:pPr marL="171450" indent="-171450">
              <a:lnSpc>
                <a:spcPct val="100000"/>
              </a:lnSpc>
              <a:spcBef>
                <a:spcPts val="0"/>
              </a:spcBef>
              <a:spcAft>
                <a:spcPts val="200"/>
              </a:spcAft>
              <a:buFont typeface="Arial" panose="020B0604020202020204" pitchFamily="34" charset="0"/>
              <a:buChar char="•"/>
              <a:defRPr/>
            </a:pPr>
            <a:endParaRPr lang="en-AU" sz="1000" b="0" dirty="0">
              <a:latin typeface="+mj-lt"/>
              <a:cs typeface="Calibri"/>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sz="1000" b="0" i="0" u="none" strike="noStrike" kern="1200" cap="none" spc="0" normalizeH="0" baseline="0" noProof="0" dirty="0">
              <a:ln>
                <a:noFill/>
              </a:ln>
              <a:effectLst/>
              <a:uLnTx/>
              <a:uFillTx/>
              <a:latin typeface="+mj-lt"/>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0" i="0" u="none" strike="noStrike" kern="1200" cap="none" spc="0" normalizeH="0" baseline="0" noProof="0" dirty="0">
              <a:ln>
                <a:noFill/>
              </a:ln>
              <a:effectLst/>
              <a:uLnTx/>
              <a:uFillTx/>
              <a:latin typeface="+mj-lt"/>
              <a:cs typeface="Calibri Light"/>
            </a:endParaRPr>
          </a:p>
          <a:p>
            <a:pPr marR="0" lvl="0" defTabSz="914400" rtl="0" eaLnBrk="1" fontAlgn="auto" latinLnBrk="0" hangingPunct="1">
              <a:lnSpc>
                <a:spcPct val="100000"/>
              </a:lnSpc>
              <a:spcBef>
                <a:spcPts val="300"/>
              </a:spcBef>
              <a:spcAft>
                <a:spcPts val="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mj-lt"/>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b="0" dirty="0">
              <a:solidFill>
                <a:schemeClr val="bg2">
                  <a:lumMod val="10000"/>
                </a:schemeClr>
              </a:solidFill>
              <a:latin typeface="+mj-lt"/>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mj-lt"/>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latin typeface="+mj-lt"/>
              <a:cs typeface="Calibri"/>
            </a:endParaRPr>
          </a:p>
        </p:txBody>
      </p:sp>
      <p:pic>
        <p:nvPicPr>
          <p:cNvPr id="47" name="Graphic 46" descr="decorative">
            <a:extLst>
              <a:ext uri="{FF2B5EF4-FFF2-40B4-BE49-F238E27FC236}">
                <a16:creationId xmlns:a16="http://schemas.microsoft.com/office/drawing/2014/main" id="{F2FEAC21-D827-4F20-A5C5-6FB4DBDD80B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flipV="1">
            <a:off x="8631590" y="5044546"/>
            <a:ext cx="3068704" cy="1102692"/>
          </a:xfrm>
          <a:prstGeom prst="rect">
            <a:avLst/>
          </a:prstGeom>
        </p:spPr>
      </p:pic>
      <p:sp>
        <p:nvSpPr>
          <p:cNvPr id="82" name="TextBox 81">
            <a:extLst>
              <a:ext uri="{FF2B5EF4-FFF2-40B4-BE49-F238E27FC236}">
                <a16:creationId xmlns:a16="http://schemas.microsoft.com/office/drawing/2014/main" id="{638FEE0D-54E8-4DAE-8628-8A0F89774A5C}"/>
              </a:ext>
            </a:extLst>
          </p:cNvPr>
          <p:cNvSpPr txBox="1"/>
          <p:nvPr/>
        </p:nvSpPr>
        <p:spPr>
          <a:xfrm>
            <a:off x="8901512" y="3711310"/>
            <a:ext cx="2780728" cy="869469"/>
          </a:xfrm>
          <a:prstGeom prst="rect">
            <a:avLst/>
          </a:prstGeom>
          <a:noFill/>
        </p:spPr>
        <p:txBody>
          <a:bodyPr wrap="square" lIns="91440" tIns="45720" rIns="91440" bIns="45720" rtlCol="0" anchor="t">
            <a:spAutoFit/>
          </a:bodyPr>
          <a:lstStyle/>
          <a:p>
            <a:r>
              <a:rPr lang="en-AU" sz="1000" dirty="0"/>
              <a:t>“While I work in XX area today, I understand how my core  skills are transferable to work done in XX, XX or XX and I have the capability and confidence to work flexibly where I am needed.”</a:t>
            </a:r>
            <a:endParaRPr lang="en-AU" sz="1000" dirty="0">
              <a:cs typeface="Calibri"/>
            </a:endParaRPr>
          </a:p>
          <a:p>
            <a:endParaRPr lang="en-AU" sz="1050" dirty="0"/>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59481" y="281777"/>
            <a:ext cx="6992824" cy="1376364"/>
          </a:xfrm>
        </p:spPr>
        <p:txBody>
          <a:bodyPr>
            <a:noAutofit/>
          </a:bodyPr>
          <a:lstStyle/>
          <a:p>
            <a:r>
              <a:rPr lang="en-US" dirty="0">
                <a:solidFill>
                  <a:srgbClr val="BA2E96"/>
                </a:solidFill>
              </a:rPr>
              <a:t>Pillar: Capability </a:t>
            </a:r>
            <a:endParaRPr lang="en-AU" dirty="0">
              <a:solidFill>
                <a:srgbClr val="BA2E96"/>
              </a:solidFill>
            </a:endParaRPr>
          </a:p>
        </p:txBody>
      </p:sp>
      <p:sp>
        <p:nvSpPr>
          <p:cNvPr id="83" name="TextBox 82">
            <a:extLst>
              <a:ext uri="{FF2B5EF4-FFF2-40B4-BE49-F238E27FC236}">
                <a16:creationId xmlns:a16="http://schemas.microsoft.com/office/drawing/2014/main" id="{8AF3E150-8D39-4FF7-B447-12DCEA764463}"/>
              </a:ext>
            </a:extLst>
          </p:cNvPr>
          <p:cNvSpPr txBox="1"/>
          <p:nvPr/>
        </p:nvSpPr>
        <p:spPr>
          <a:xfrm>
            <a:off x="8724477" y="5420527"/>
            <a:ext cx="2915397" cy="707886"/>
          </a:xfrm>
          <a:prstGeom prst="rect">
            <a:avLst/>
          </a:prstGeom>
          <a:noFill/>
        </p:spPr>
        <p:txBody>
          <a:bodyPr wrap="square" lIns="91440" tIns="45720" rIns="91440" bIns="45720" rtlCol="0" anchor="t">
            <a:spAutoFit/>
          </a:bodyPr>
          <a:lstStyle/>
          <a:p>
            <a:r>
              <a:rPr lang="en-AU" sz="1000" dirty="0"/>
              <a:t>“I recently had the opportunity to intern with the XX team as a university student. I learnt so much from the experience and hope to join the Commission as a Graduate.</a:t>
            </a:r>
            <a:endParaRPr lang="en-AU" sz="1000" dirty="0">
              <a:cs typeface="Calibri"/>
            </a:endParaRPr>
          </a:p>
        </p:txBody>
      </p:sp>
      <p:sp>
        <p:nvSpPr>
          <p:cNvPr id="85" name="TextBox 84">
            <a:extLst>
              <a:ext uri="{FF2B5EF4-FFF2-40B4-BE49-F238E27FC236}">
                <a16:creationId xmlns:a16="http://schemas.microsoft.com/office/drawing/2014/main" id="{279833C1-6E60-49F0-A290-82DF8F83626A}"/>
              </a:ext>
            </a:extLst>
          </p:cNvPr>
          <p:cNvSpPr txBox="1"/>
          <p:nvPr/>
        </p:nvSpPr>
        <p:spPr>
          <a:xfrm>
            <a:off x="8811699" y="2042225"/>
            <a:ext cx="2915397" cy="707886"/>
          </a:xfrm>
          <a:prstGeom prst="rect">
            <a:avLst/>
          </a:prstGeom>
          <a:noFill/>
        </p:spPr>
        <p:txBody>
          <a:bodyPr wrap="square" lIns="91440" tIns="45720" rIns="91440" bIns="45720" rtlCol="0" anchor="t">
            <a:spAutoFit/>
          </a:bodyPr>
          <a:lstStyle/>
          <a:p>
            <a:r>
              <a:rPr lang="en-AU" sz="1000" dirty="0"/>
              <a:t>“Although my title may be XX, or XX, I understand that at the heart of it, we are all Regulatory Officers and have a  key role supporting a One Commission Approach.”</a:t>
            </a:r>
            <a:endParaRPr lang="en-AU" sz="1000" dirty="0">
              <a:cs typeface="Calibri"/>
            </a:endParaRPr>
          </a:p>
        </p:txBody>
      </p:sp>
      <p:pic>
        <p:nvPicPr>
          <p:cNvPr id="94" name="Graphic 93" descr="decorative">
            <a:extLst>
              <a:ext uri="{FF2B5EF4-FFF2-40B4-BE49-F238E27FC236}">
                <a16:creationId xmlns:a16="http://schemas.microsoft.com/office/drawing/2014/main" id="{7E8AF94C-1F09-4FD7-9112-FED616BDFFB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166609" y="2821438"/>
            <a:ext cx="649388" cy="755954"/>
          </a:xfrm>
          <a:prstGeom prst="rect">
            <a:avLst/>
          </a:prstGeom>
        </p:spPr>
      </p:pic>
      <p:pic>
        <p:nvPicPr>
          <p:cNvPr id="63" name="Picture 62">
            <a:extLst>
              <a:ext uri="{FF2B5EF4-FFF2-40B4-BE49-F238E27FC236}">
                <a16:creationId xmlns:a16="http://schemas.microsoft.com/office/drawing/2014/main" id="{6649DF04-B719-4DF0-8C38-DCE7B8287239}"/>
              </a:ext>
            </a:extLst>
          </p:cNvPr>
          <p:cNvPicPr>
            <a:picLocks noChangeAspect="1"/>
          </p:cNvPicPr>
          <p:nvPr/>
        </p:nvPicPr>
        <p:blipFill>
          <a:blip r:embed="rId11"/>
          <a:stretch>
            <a:fillRect/>
          </a:stretch>
        </p:blipFill>
        <p:spPr>
          <a:xfrm>
            <a:off x="498644" y="469356"/>
            <a:ext cx="920338" cy="818540"/>
          </a:xfrm>
          <a:prstGeom prst="rect">
            <a:avLst/>
          </a:prstGeom>
        </p:spPr>
      </p:pic>
      <p:pic>
        <p:nvPicPr>
          <p:cNvPr id="95" name="Graphic 40" descr="decorative">
            <a:extLst>
              <a:ext uri="{FF2B5EF4-FFF2-40B4-BE49-F238E27FC236}">
                <a16:creationId xmlns:a16="http://schemas.microsoft.com/office/drawing/2014/main" id="{B2D493B7-D69F-44BF-84B3-A16E207E333E}"/>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215218" y="4297680"/>
            <a:ext cx="712683" cy="726258"/>
          </a:xfrm>
          <a:prstGeom prst="rect">
            <a:avLst/>
          </a:prstGeom>
        </p:spPr>
      </p:pic>
      <p:pic>
        <p:nvPicPr>
          <p:cNvPr id="91" name="Graphic 7" descr="decorative">
            <a:extLst>
              <a:ext uri="{FF2B5EF4-FFF2-40B4-BE49-F238E27FC236}">
                <a16:creationId xmlns:a16="http://schemas.microsoft.com/office/drawing/2014/main" id="{24FBB0CF-A49B-4078-81C9-5B06C4942D8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615190" y="4619559"/>
            <a:ext cx="681647" cy="767222"/>
          </a:xfrm>
          <a:prstGeom prst="rect">
            <a:avLst/>
          </a:prstGeom>
        </p:spPr>
      </p:pic>
      <p:sp>
        <p:nvSpPr>
          <p:cNvPr id="21" name="Content Placeholder 5">
            <a:extLst>
              <a:ext uri="{FF2B5EF4-FFF2-40B4-BE49-F238E27FC236}">
                <a16:creationId xmlns:a16="http://schemas.microsoft.com/office/drawing/2014/main" id="{8650618A-91BC-4F13-BB39-968528DFF7CA}"/>
              </a:ext>
            </a:extLst>
          </p:cNvPr>
          <p:cNvSpPr txBox="1">
            <a:spLocks/>
          </p:cNvSpPr>
          <p:nvPr/>
        </p:nvSpPr>
        <p:spPr>
          <a:xfrm>
            <a:off x="5379863" y="1556796"/>
            <a:ext cx="3078246" cy="278386"/>
          </a:xfrm>
          <a:prstGeom prst="rect">
            <a:avLst/>
          </a:prstGeom>
          <a:solidFill>
            <a:schemeClr val="accent3"/>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 </a:t>
            </a:r>
            <a:endParaRPr lang="en-AU" sz="1200" dirty="0">
              <a:solidFill>
                <a:schemeClr val="bg1"/>
              </a:solidFill>
            </a:endParaRPr>
          </a:p>
        </p:txBody>
      </p:sp>
      <p:sp>
        <p:nvSpPr>
          <p:cNvPr id="22" name="Content Placeholder 5">
            <a:extLst>
              <a:ext uri="{FF2B5EF4-FFF2-40B4-BE49-F238E27FC236}">
                <a16:creationId xmlns:a16="http://schemas.microsoft.com/office/drawing/2014/main" id="{58164081-E0C0-4C47-AA02-D2B526F262E4}"/>
              </a:ext>
            </a:extLst>
          </p:cNvPr>
          <p:cNvSpPr txBox="1">
            <a:spLocks/>
          </p:cNvSpPr>
          <p:nvPr/>
        </p:nvSpPr>
        <p:spPr>
          <a:xfrm>
            <a:off x="5379863" y="1909197"/>
            <a:ext cx="3078246" cy="3686695"/>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indent="0">
              <a:buNone/>
              <a:tabLst>
                <a:tab pos="450850" algn="l"/>
                <a:tab pos="717550" algn="l"/>
              </a:tabLst>
            </a:pPr>
            <a:r>
              <a:rPr lang="en-AU" sz="1000" b="0" dirty="0">
                <a:solidFill>
                  <a:schemeClr val="tx1"/>
                </a:solidFill>
              </a:rPr>
              <a:t>A ‘One Commission’ core capability set, that enables the Commission to attract, recruit, develop and retain a flexible and agile workforce</a:t>
            </a:r>
            <a:endParaRPr lang="en-AU" sz="1000" b="0" dirty="0">
              <a:solidFill>
                <a:schemeClr val="tx1"/>
              </a:solidFill>
              <a:cs typeface="Calibri"/>
            </a:endParaRPr>
          </a:p>
          <a:p>
            <a:pPr marL="539750" indent="0">
              <a:buNone/>
              <a:tabLst>
                <a:tab pos="450850" algn="l"/>
                <a:tab pos="717550" algn="l"/>
              </a:tabLst>
            </a:pPr>
            <a:endParaRPr lang="en-AU" sz="1000" b="0" dirty="0">
              <a:solidFill>
                <a:schemeClr val="tx1"/>
              </a:solidFill>
              <a:cs typeface="Calibri"/>
            </a:endParaRPr>
          </a:p>
          <a:p>
            <a:pPr marL="539750" indent="0">
              <a:buNone/>
              <a:tabLst>
                <a:tab pos="450850" algn="l"/>
                <a:tab pos="717550" algn="l"/>
              </a:tabLst>
            </a:pPr>
            <a:r>
              <a:rPr lang="en-AU" sz="1000" b="0" dirty="0">
                <a:solidFill>
                  <a:schemeClr val="tx1"/>
                </a:solidFill>
              </a:rPr>
              <a:t>Enhanced workforce capability and mobility across roles and teams in the Commission</a:t>
            </a:r>
            <a:endParaRPr lang="en-AU" sz="1000" b="0" dirty="0">
              <a:solidFill>
                <a:schemeClr val="tx1"/>
              </a:solidFill>
              <a:cs typeface="Calibri"/>
            </a:endParaRPr>
          </a:p>
          <a:p>
            <a:pPr marL="539750" indent="0">
              <a:buNone/>
              <a:tabLst>
                <a:tab pos="450850" algn="l"/>
                <a:tab pos="717550" algn="l"/>
              </a:tabLst>
            </a:pPr>
            <a:endParaRPr lang="en-AU" sz="1000" b="0" dirty="0">
              <a:solidFill>
                <a:schemeClr val="tx1"/>
              </a:solidFill>
              <a:cs typeface="Calibri"/>
            </a:endParaRPr>
          </a:p>
          <a:p>
            <a:pPr marL="539750" indent="0">
              <a:buNone/>
              <a:tabLst>
                <a:tab pos="450850" algn="l"/>
                <a:tab pos="717550" algn="l"/>
              </a:tabLst>
            </a:pPr>
            <a:r>
              <a:rPr lang="en-AU" sz="1000" b="0" dirty="0">
                <a:solidFill>
                  <a:schemeClr val="tx1"/>
                </a:solidFill>
              </a:rPr>
              <a:t>Confident and empowered leadership team with the capability to manage team development and performance  </a:t>
            </a:r>
            <a:endParaRPr lang="en-AU" sz="1000" b="0" dirty="0">
              <a:solidFill>
                <a:schemeClr val="tx1"/>
              </a:solidFill>
              <a:cs typeface="Calibri"/>
            </a:endParaRPr>
          </a:p>
          <a:p>
            <a:pPr marL="539750" indent="0">
              <a:buNone/>
              <a:tabLst>
                <a:tab pos="450850" algn="l"/>
                <a:tab pos="539750" algn="l"/>
                <a:tab pos="717550" algn="l"/>
              </a:tabLst>
            </a:pPr>
            <a:endParaRPr lang="en-AU" sz="1000" b="0" dirty="0">
              <a:solidFill>
                <a:schemeClr val="tx1"/>
              </a:solidFill>
              <a:cs typeface="Calibri"/>
            </a:endParaRPr>
          </a:p>
          <a:p>
            <a:pPr marL="539750" indent="0">
              <a:buNone/>
              <a:tabLst>
                <a:tab pos="450850" algn="l"/>
                <a:tab pos="539750" algn="l"/>
                <a:tab pos="717550" algn="l"/>
              </a:tabLst>
            </a:pPr>
            <a:r>
              <a:rPr lang="en-AU" sz="1000" b="0" dirty="0">
                <a:solidFill>
                  <a:schemeClr val="tx1"/>
                </a:solidFill>
              </a:rPr>
              <a:t>Attract, recruit and retain a diverse group of job seekers to meet both an increase in demand and changing stakeholder expectations, targeting talent from different segments of the labour market with a mix of capabilities and experiences. </a:t>
            </a:r>
            <a:endParaRPr lang="en-AU" sz="1000" b="0" dirty="0">
              <a:solidFill>
                <a:schemeClr val="tx1"/>
              </a:solidFill>
              <a:cs typeface="Calibri"/>
            </a:endParaRPr>
          </a:p>
        </p:txBody>
      </p:sp>
      <p:sp>
        <p:nvSpPr>
          <p:cNvPr id="28" name="Content Placeholder 5">
            <a:extLst>
              <a:ext uri="{FF2B5EF4-FFF2-40B4-BE49-F238E27FC236}">
                <a16:creationId xmlns:a16="http://schemas.microsoft.com/office/drawing/2014/main" id="{6AC0A7E2-6A29-4E52-BC9C-19E54E2AB2E3}"/>
              </a:ext>
            </a:extLst>
          </p:cNvPr>
          <p:cNvSpPr txBox="1">
            <a:spLocks/>
          </p:cNvSpPr>
          <p:nvPr/>
        </p:nvSpPr>
        <p:spPr>
          <a:xfrm>
            <a:off x="8622048" y="1570214"/>
            <a:ext cx="3078246" cy="278386"/>
          </a:xfrm>
          <a:prstGeom prst="rect">
            <a:avLst/>
          </a:prstGeom>
          <a:solidFill>
            <a:schemeClr val="accent3"/>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sounds like …</a:t>
            </a:r>
            <a:endParaRPr lang="en-AU" sz="1100" dirty="0">
              <a:solidFill>
                <a:schemeClr val="bg1"/>
              </a:solidFill>
              <a:cs typeface="Calibri"/>
            </a:endParaRPr>
          </a:p>
        </p:txBody>
      </p:sp>
      <p:grpSp>
        <p:nvGrpSpPr>
          <p:cNvPr id="19" name="Google Shape;752;g12f6fb1d8b0_2_59">
            <a:extLst>
              <a:ext uri="{FF2B5EF4-FFF2-40B4-BE49-F238E27FC236}">
                <a16:creationId xmlns:a16="http://schemas.microsoft.com/office/drawing/2014/main" id="{32207FE1-630F-4B4E-9400-868B9F4771A8}"/>
              </a:ext>
            </a:extLst>
          </p:cNvPr>
          <p:cNvGrpSpPr/>
          <p:nvPr/>
        </p:nvGrpSpPr>
        <p:grpSpPr>
          <a:xfrm>
            <a:off x="5503695" y="4089330"/>
            <a:ext cx="338377" cy="372023"/>
            <a:chOff x="6793686" y="3430704"/>
            <a:chExt cx="404018" cy="443952"/>
          </a:xfrm>
          <a:solidFill>
            <a:schemeClr val="accent3"/>
          </a:solidFill>
        </p:grpSpPr>
        <p:sp>
          <p:nvSpPr>
            <p:cNvPr id="20" name="Google Shape;753;g12f6fb1d8b0_2_59">
              <a:extLst>
                <a:ext uri="{FF2B5EF4-FFF2-40B4-BE49-F238E27FC236}">
                  <a16:creationId xmlns:a16="http://schemas.microsoft.com/office/drawing/2014/main" id="{3D982B65-C2AC-41B9-9A24-50567D7E11A0}"/>
                </a:ext>
              </a:extLst>
            </p:cNvPr>
            <p:cNvSpPr/>
            <p:nvPr/>
          </p:nvSpPr>
          <p:spPr>
            <a:xfrm>
              <a:off x="6887612" y="3536260"/>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3" name="Google Shape;754;g12f6fb1d8b0_2_59">
              <a:extLst>
                <a:ext uri="{FF2B5EF4-FFF2-40B4-BE49-F238E27FC236}">
                  <a16:creationId xmlns:a16="http://schemas.microsoft.com/office/drawing/2014/main" id="{8AE68BFF-8406-4866-BB05-1AD9410A7544}"/>
                </a:ext>
              </a:extLst>
            </p:cNvPr>
            <p:cNvSpPr/>
            <p:nvPr/>
          </p:nvSpPr>
          <p:spPr>
            <a:xfrm>
              <a:off x="6793686" y="3430704"/>
              <a:ext cx="404018" cy="443952"/>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25" name="Rectangle 24">
            <a:extLst>
              <a:ext uri="{FF2B5EF4-FFF2-40B4-BE49-F238E27FC236}">
                <a16:creationId xmlns:a16="http://schemas.microsoft.com/office/drawing/2014/main" id="{399CAC29-2509-44B2-B872-E95160004069}"/>
              </a:ext>
            </a:extLst>
          </p:cNvPr>
          <p:cNvSpPr/>
          <p:nvPr/>
        </p:nvSpPr>
        <p:spPr>
          <a:xfrm>
            <a:off x="5447734" y="4023584"/>
            <a:ext cx="452558" cy="45255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Google Shape;25142;p300">
            <a:extLst>
              <a:ext uri="{FF2B5EF4-FFF2-40B4-BE49-F238E27FC236}">
                <a16:creationId xmlns:a16="http://schemas.microsoft.com/office/drawing/2014/main" id="{676588F4-936F-4905-8B78-8C1037ED9400}"/>
              </a:ext>
            </a:extLst>
          </p:cNvPr>
          <p:cNvSpPr/>
          <p:nvPr/>
        </p:nvSpPr>
        <p:spPr>
          <a:xfrm>
            <a:off x="5441886" y="3346086"/>
            <a:ext cx="455040" cy="485591"/>
          </a:xfrm>
          <a:custGeom>
            <a:avLst/>
            <a:gdLst/>
            <a:ahLst/>
            <a:cxnLst/>
            <a:rect l="l" t="t" r="r" b="b"/>
            <a:pathLst>
              <a:path w="576" h="576" extrusionOk="0">
                <a:moveTo>
                  <a:pt x="414" y="112"/>
                </a:moveTo>
                <a:cubicBezTo>
                  <a:pt x="351" y="112"/>
                  <a:pt x="351" y="112"/>
                  <a:pt x="351" y="112"/>
                </a:cubicBezTo>
                <a:cubicBezTo>
                  <a:pt x="351" y="86"/>
                  <a:pt x="351" y="86"/>
                  <a:pt x="351" y="86"/>
                </a:cubicBezTo>
                <a:cubicBezTo>
                  <a:pt x="351" y="79"/>
                  <a:pt x="345" y="73"/>
                  <a:pt x="338" y="73"/>
                </a:cubicBezTo>
                <a:cubicBezTo>
                  <a:pt x="221" y="73"/>
                  <a:pt x="221" y="73"/>
                  <a:pt x="221" y="73"/>
                </a:cubicBezTo>
                <a:cubicBezTo>
                  <a:pt x="215" y="73"/>
                  <a:pt x="209" y="79"/>
                  <a:pt x="209" y="86"/>
                </a:cubicBezTo>
                <a:cubicBezTo>
                  <a:pt x="209" y="112"/>
                  <a:pt x="209" y="112"/>
                  <a:pt x="209" y="112"/>
                </a:cubicBezTo>
                <a:cubicBezTo>
                  <a:pt x="146" y="112"/>
                  <a:pt x="146" y="112"/>
                  <a:pt x="146" y="112"/>
                </a:cubicBezTo>
                <a:cubicBezTo>
                  <a:pt x="146" y="300"/>
                  <a:pt x="146" y="300"/>
                  <a:pt x="146" y="300"/>
                </a:cubicBezTo>
                <a:cubicBezTo>
                  <a:pt x="414" y="300"/>
                  <a:pt x="414" y="300"/>
                  <a:pt x="414" y="300"/>
                </a:cubicBezTo>
                <a:lnTo>
                  <a:pt x="414" y="112"/>
                </a:lnTo>
                <a:close/>
                <a:moveTo>
                  <a:pt x="234" y="98"/>
                </a:moveTo>
                <a:cubicBezTo>
                  <a:pt x="326" y="98"/>
                  <a:pt x="326" y="98"/>
                  <a:pt x="326" y="98"/>
                </a:cubicBezTo>
                <a:cubicBezTo>
                  <a:pt x="326" y="112"/>
                  <a:pt x="326" y="112"/>
                  <a:pt x="326" y="112"/>
                </a:cubicBezTo>
                <a:cubicBezTo>
                  <a:pt x="234" y="112"/>
                  <a:pt x="234" y="112"/>
                  <a:pt x="234" y="112"/>
                </a:cubicBezTo>
                <a:lnTo>
                  <a:pt x="234" y="98"/>
                </a:lnTo>
                <a:close/>
                <a:moveTo>
                  <a:pt x="221" y="136"/>
                </a:moveTo>
                <a:cubicBezTo>
                  <a:pt x="338" y="136"/>
                  <a:pt x="338" y="136"/>
                  <a:pt x="338" y="136"/>
                </a:cubicBezTo>
                <a:cubicBezTo>
                  <a:pt x="389" y="136"/>
                  <a:pt x="389" y="136"/>
                  <a:pt x="389" y="136"/>
                </a:cubicBezTo>
                <a:cubicBezTo>
                  <a:pt x="389" y="165"/>
                  <a:pt x="389" y="165"/>
                  <a:pt x="389" y="165"/>
                </a:cubicBezTo>
                <a:cubicBezTo>
                  <a:pt x="280" y="197"/>
                  <a:pt x="280" y="197"/>
                  <a:pt x="280" y="197"/>
                </a:cubicBezTo>
                <a:cubicBezTo>
                  <a:pt x="171" y="165"/>
                  <a:pt x="171" y="165"/>
                  <a:pt x="171" y="165"/>
                </a:cubicBezTo>
                <a:cubicBezTo>
                  <a:pt x="171" y="136"/>
                  <a:pt x="171" y="136"/>
                  <a:pt x="171" y="136"/>
                </a:cubicBezTo>
                <a:lnTo>
                  <a:pt x="221" y="136"/>
                </a:lnTo>
                <a:close/>
                <a:moveTo>
                  <a:pt x="171" y="275"/>
                </a:moveTo>
                <a:cubicBezTo>
                  <a:pt x="171" y="191"/>
                  <a:pt x="171" y="191"/>
                  <a:pt x="171" y="191"/>
                </a:cubicBezTo>
                <a:cubicBezTo>
                  <a:pt x="280" y="222"/>
                  <a:pt x="280" y="222"/>
                  <a:pt x="280" y="222"/>
                </a:cubicBezTo>
                <a:cubicBezTo>
                  <a:pt x="389" y="191"/>
                  <a:pt x="389" y="191"/>
                  <a:pt x="389" y="191"/>
                </a:cubicBezTo>
                <a:cubicBezTo>
                  <a:pt x="389" y="275"/>
                  <a:pt x="389" y="275"/>
                  <a:pt x="389" y="275"/>
                </a:cubicBezTo>
                <a:lnTo>
                  <a:pt x="171" y="275"/>
                </a:lnTo>
                <a:close/>
                <a:moveTo>
                  <a:pt x="576" y="0"/>
                </a:moveTo>
                <a:cubicBezTo>
                  <a:pt x="0" y="0"/>
                  <a:pt x="0" y="0"/>
                  <a:pt x="0" y="0"/>
                </a:cubicBezTo>
                <a:cubicBezTo>
                  <a:pt x="0" y="576"/>
                  <a:pt x="0" y="576"/>
                  <a:pt x="0" y="576"/>
                </a:cubicBezTo>
                <a:cubicBezTo>
                  <a:pt x="159" y="576"/>
                  <a:pt x="159" y="576"/>
                  <a:pt x="159" y="576"/>
                </a:cubicBezTo>
                <a:cubicBezTo>
                  <a:pt x="160" y="576"/>
                  <a:pt x="160" y="576"/>
                  <a:pt x="160" y="576"/>
                </a:cubicBezTo>
                <a:cubicBezTo>
                  <a:pt x="160" y="576"/>
                  <a:pt x="160" y="576"/>
                  <a:pt x="160" y="576"/>
                </a:cubicBezTo>
                <a:cubicBezTo>
                  <a:pt x="576" y="576"/>
                  <a:pt x="576" y="576"/>
                  <a:pt x="576" y="576"/>
                </a:cubicBezTo>
                <a:lnTo>
                  <a:pt x="576" y="0"/>
                </a:lnTo>
                <a:close/>
                <a:moveTo>
                  <a:pt x="25" y="547"/>
                </a:moveTo>
                <a:cubicBezTo>
                  <a:pt x="44" y="527"/>
                  <a:pt x="167" y="406"/>
                  <a:pt x="179" y="394"/>
                </a:cubicBezTo>
                <a:cubicBezTo>
                  <a:pt x="181" y="392"/>
                  <a:pt x="184" y="389"/>
                  <a:pt x="186" y="387"/>
                </a:cubicBezTo>
                <a:cubicBezTo>
                  <a:pt x="192" y="380"/>
                  <a:pt x="193" y="379"/>
                  <a:pt x="199" y="379"/>
                </a:cubicBezTo>
                <a:cubicBezTo>
                  <a:pt x="322" y="379"/>
                  <a:pt x="322" y="379"/>
                  <a:pt x="322" y="379"/>
                </a:cubicBezTo>
                <a:cubicBezTo>
                  <a:pt x="323" y="379"/>
                  <a:pt x="323" y="379"/>
                  <a:pt x="323" y="379"/>
                </a:cubicBezTo>
                <a:cubicBezTo>
                  <a:pt x="324" y="379"/>
                  <a:pt x="340" y="377"/>
                  <a:pt x="345" y="386"/>
                </a:cubicBezTo>
                <a:cubicBezTo>
                  <a:pt x="348" y="391"/>
                  <a:pt x="347" y="400"/>
                  <a:pt x="344" y="406"/>
                </a:cubicBezTo>
                <a:cubicBezTo>
                  <a:pt x="343" y="407"/>
                  <a:pt x="342" y="408"/>
                  <a:pt x="340" y="409"/>
                </a:cubicBezTo>
                <a:cubicBezTo>
                  <a:pt x="334" y="411"/>
                  <a:pt x="329" y="411"/>
                  <a:pt x="325" y="411"/>
                </a:cubicBezTo>
                <a:cubicBezTo>
                  <a:pt x="323" y="410"/>
                  <a:pt x="321" y="410"/>
                  <a:pt x="320" y="410"/>
                </a:cubicBezTo>
                <a:cubicBezTo>
                  <a:pt x="211" y="410"/>
                  <a:pt x="211" y="410"/>
                  <a:pt x="211" y="410"/>
                </a:cubicBezTo>
                <a:cubicBezTo>
                  <a:pt x="211" y="435"/>
                  <a:pt x="211" y="435"/>
                  <a:pt x="211" y="435"/>
                </a:cubicBezTo>
                <a:cubicBezTo>
                  <a:pt x="320" y="435"/>
                  <a:pt x="320" y="435"/>
                  <a:pt x="320" y="435"/>
                </a:cubicBezTo>
                <a:cubicBezTo>
                  <a:pt x="321" y="435"/>
                  <a:pt x="322" y="435"/>
                  <a:pt x="324" y="435"/>
                </a:cubicBezTo>
                <a:cubicBezTo>
                  <a:pt x="328" y="435"/>
                  <a:pt x="333" y="435"/>
                  <a:pt x="337" y="435"/>
                </a:cubicBezTo>
                <a:cubicBezTo>
                  <a:pt x="342" y="435"/>
                  <a:pt x="346" y="434"/>
                  <a:pt x="350" y="432"/>
                </a:cubicBezTo>
                <a:cubicBezTo>
                  <a:pt x="363" y="428"/>
                  <a:pt x="379" y="418"/>
                  <a:pt x="399" y="396"/>
                </a:cubicBezTo>
                <a:cubicBezTo>
                  <a:pt x="432" y="359"/>
                  <a:pt x="468" y="326"/>
                  <a:pt x="482" y="313"/>
                </a:cubicBezTo>
                <a:cubicBezTo>
                  <a:pt x="485" y="310"/>
                  <a:pt x="485" y="310"/>
                  <a:pt x="485" y="310"/>
                </a:cubicBezTo>
                <a:cubicBezTo>
                  <a:pt x="488" y="307"/>
                  <a:pt x="495" y="304"/>
                  <a:pt x="500" y="304"/>
                </a:cubicBezTo>
                <a:cubicBezTo>
                  <a:pt x="504" y="305"/>
                  <a:pt x="506" y="306"/>
                  <a:pt x="508" y="309"/>
                </a:cubicBezTo>
                <a:cubicBezTo>
                  <a:pt x="516" y="318"/>
                  <a:pt x="508" y="330"/>
                  <a:pt x="507" y="332"/>
                </a:cubicBezTo>
                <a:cubicBezTo>
                  <a:pt x="503" y="335"/>
                  <a:pt x="485" y="353"/>
                  <a:pt x="464" y="373"/>
                </a:cubicBezTo>
                <a:cubicBezTo>
                  <a:pt x="429" y="407"/>
                  <a:pt x="385" y="450"/>
                  <a:pt x="377" y="459"/>
                </a:cubicBezTo>
                <a:cubicBezTo>
                  <a:pt x="376" y="459"/>
                  <a:pt x="376" y="459"/>
                  <a:pt x="376" y="459"/>
                </a:cubicBezTo>
                <a:cubicBezTo>
                  <a:pt x="370" y="466"/>
                  <a:pt x="360" y="477"/>
                  <a:pt x="339" y="477"/>
                </a:cubicBezTo>
                <a:cubicBezTo>
                  <a:pt x="226" y="477"/>
                  <a:pt x="226" y="477"/>
                  <a:pt x="226" y="477"/>
                </a:cubicBezTo>
                <a:cubicBezTo>
                  <a:pt x="150" y="552"/>
                  <a:pt x="150" y="552"/>
                  <a:pt x="150" y="552"/>
                </a:cubicBezTo>
                <a:cubicBezTo>
                  <a:pt x="25" y="552"/>
                  <a:pt x="25" y="552"/>
                  <a:pt x="25" y="552"/>
                </a:cubicBezTo>
                <a:lnTo>
                  <a:pt x="25" y="547"/>
                </a:lnTo>
                <a:close/>
                <a:moveTo>
                  <a:pt x="551" y="552"/>
                </a:moveTo>
                <a:cubicBezTo>
                  <a:pt x="185" y="552"/>
                  <a:pt x="185" y="552"/>
                  <a:pt x="185" y="552"/>
                </a:cubicBezTo>
                <a:cubicBezTo>
                  <a:pt x="236" y="502"/>
                  <a:pt x="236" y="502"/>
                  <a:pt x="236" y="502"/>
                </a:cubicBezTo>
                <a:cubicBezTo>
                  <a:pt x="339" y="502"/>
                  <a:pt x="339" y="502"/>
                  <a:pt x="339" y="502"/>
                </a:cubicBezTo>
                <a:cubicBezTo>
                  <a:pt x="370" y="502"/>
                  <a:pt x="386" y="484"/>
                  <a:pt x="394" y="476"/>
                </a:cubicBezTo>
                <a:cubicBezTo>
                  <a:pt x="395" y="476"/>
                  <a:pt x="395" y="476"/>
                  <a:pt x="395" y="476"/>
                </a:cubicBezTo>
                <a:cubicBezTo>
                  <a:pt x="402" y="468"/>
                  <a:pt x="448" y="423"/>
                  <a:pt x="482" y="391"/>
                </a:cubicBezTo>
                <a:cubicBezTo>
                  <a:pt x="503" y="369"/>
                  <a:pt x="521" y="352"/>
                  <a:pt x="524" y="349"/>
                </a:cubicBezTo>
                <a:cubicBezTo>
                  <a:pt x="535" y="338"/>
                  <a:pt x="544" y="313"/>
                  <a:pt x="528" y="293"/>
                </a:cubicBezTo>
                <a:cubicBezTo>
                  <a:pt x="521" y="285"/>
                  <a:pt x="512" y="281"/>
                  <a:pt x="502" y="280"/>
                </a:cubicBezTo>
                <a:cubicBezTo>
                  <a:pt x="488" y="279"/>
                  <a:pt x="475" y="286"/>
                  <a:pt x="468" y="292"/>
                </a:cubicBezTo>
                <a:cubicBezTo>
                  <a:pt x="465" y="295"/>
                  <a:pt x="465" y="295"/>
                  <a:pt x="465" y="295"/>
                </a:cubicBezTo>
                <a:cubicBezTo>
                  <a:pt x="451" y="308"/>
                  <a:pt x="414" y="342"/>
                  <a:pt x="381" y="379"/>
                </a:cubicBezTo>
                <a:cubicBezTo>
                  <a:pt x="377" y="383"/>
                  <a:pt x="374" y="386"/>
                  <a:pt x="371" y="389"/>
                </a:cubicBezTo>
                <a:cubicBezTo>
                  <a:pt x="370" y="384"/>
                  <a:pt x="369" y="379"/>
                  <a:pt x="367" y="374"/>
                </a:cubicBezTo>
                <a:cubicBezTo>
                  <a:pt x="357" y="356"/>
                  <a:pt x="334" y="353"/>
                  <a:pt x="321" y="355"/>
                </a:cubicBezTo>
                <a:cubicBezTo>
                  <a:pt x="199" y="355"/>
                  <a:pt x="199" y="355"/>
                  <a:pt x="199" y="355"/>
                </a:cubicBezTo>
                <a:cubicBezTo>
                  <a:pt x="182" y="355"/>
                  <a:pt x="175" y="362"/>
                  <a:pt x="168" y="370"/>
                </a:cubicBezTo>
                <a:cubicBezTo>
                  <a:pt x="166" y="372"/>
                  <a:pt x="164" y="374"/>
                  <a:pt x="161" y="377"/>
                </a:cubicBezTo>
                <a:cubicBezTo>
                  <a:pt x="152" y="386"/>
                  <a:pt x="65" y="473"/>
                  <a:pt x="25" y="513"/>
                </a:cubicBezTo>
                <a:cubicBezTo>
                  <a:pt x="25" y="25"/>
                  <a:pt x="25" y="25"/>
                  <a:pt x="25" y="25"/>
                </a:cubicBezTo>
                <a:cubicBezTo>
                  <a:pt x="551" y="25"/>
                  <a:pt x="551" y="25"/>
                  <a:pt x="551" y="25"/>
                </a:cubicBezTo>
                <a:lnTo>
                  <a:pt x="551" y="552"/>
                </a:lnTo>
                <a:close/>
              </a:path>
            </a:pathLst>
          </a:custGeom>
          <a:solidFill>
            <a:srgbClr val="BA2E9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29" name="Google Shape;25933;p308">
            <a:extLst>
              <a:ext uri="{FF2B5EF4-FFF2-40B4-BE49-F238E27FC236}">
                <a16:creationId xmlns:a16="http://schemas.microsoft.com/office/drawing/2014/main" id="{AEDB0640-3AFD-403E-9ED5-0919365DE880}"/>
              </a:ext>
            </a:extLst>
          </p:cNvPr>
          <p:cNvSpPr/>
          <p:nvPr/>
        </p:nvSpPr>
        <p:spPr>
          <a:xfrm>
            <a:off x="5443674" y="1993740"/>
            <a:ext cx="452559" cy="485591"/>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BA2E9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30" name="Google Shape;25913;p308">
            <a:extLst>
              <a:ext uri="{FF2B5EF4-FFF2-40B4-BE49-F238E27FC236}">
                <a16:creationId xmlns:a16="http://schemas.microsoft.com/office/drawing/2014/main" id="{A8AC929D-B024-4A81-9B45-035A60940E7C}"/>
              </a:ext>
            </a:extLst>
          </p:cNvPr>
          <p:cNvSpPr/>
          <p:nvPr/>
        </p:nvSpPr>
        <p:spPr>
          <a:xfrm>
            <a:off x="5430014" y="2724948"/>
            <a:ext cx="452558" cy="483313"/>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5" y="552"/>
                  <a:pt x="25" y="552"/>
                  <a:pt x="25" y="552"/>
                </a:cubicBezTo>
                <a:cubicBezTo>
                  <a:pt x="25" y="25"/>
                  <a:pt x="25" y="25"/>
                  <a:pt x="25" y="25"/>
                </a:cubicBezTo>
                <a:cubicBezTo>
                  <a:pt x="551" y="25"/>
                  <a:pt x="551" y="25"/>
                  <a:pt x="551" y="25"/>
                </a:cubicBezTo>
                <a:lnTo>
                  <a:pt x="551" y="552"/>
                </a:lnTo>
                <a:close/>
                <a:moveTo>
                  <a:pt x="288" y="98"/>
                </a:moveTo>
                <a:cubicBezTo>
                  <a:pt x="239" y="98"/>
                  <a:pt x="200" y="138"/>
                  <a:pt x="200" y="186"/>
                </a:cubicBezTo>
                <a:cubicBezTo>
                  <a:pt x="200" y="235"/>
                  <a:pt x="239" y="275"/>
                  <a:pt x="288" y="275"/>
                </a:cubicBezTo>
                <a:cubicBezTo>
                  <a:pt x="337" y="275"/>
                  <a:pt x="376" y="235"/>
                  <a:pt x="376" y="186"/>
                </a:cubicBezTo>
                <a:cubicBezTo>
                  <a:pt x="376" y="138"/>
                  <a:pt x="337" y="98"/>
                  <a:pt x="288" y="98"/>
                </a:cubicBezTo>
                <a:close/>
                <a:moveTo>
                  <a:pt x="288" y="123"/>
                </a:moveTo>
                <a:cubicBezTo>
                  <a:pt x="309" y="123"/>
                  <a:pt x="328" y="133"/>
                  <a:pt x="339" y="149"/>
                </a:cubicBezTo>
                <a:cubicBezTo>
                  <a:pt x="237" y="149"/>
                  <a:pt x="237" y="149"/>
                  <a:pt x="237" y="149"/>
                </a:cubicBezTo>
                <a:cubicBezTo>
                  <a:pt x="248" y="133"/>
                  <a:pt x="267" y="123"/>
                  <a:pt x="288" y="123"/>
                </a:cubicBezTo>
                <a:close/>
                <a:moveTo>
                  <a:pt x="288" y="250"/>
                </a:moveTo>
                <a:cubicBezTo>
                  <a:pt x="266" y="250"/>
                  <a:pt x="247" y="239"/>
                  <a:pt x="236" y="223"/>
                </a:cubicBezTo>
                <a:cubicBezTo>
                  <a:pt x="340" y="223"/>
                  <a:pt x="340" y="223"/>
                  <a:pt x="340" y="223"/>
                </a:cubicBezTo>
                <a:cubicBezTo>
                  <a:pt x="329" y="239"/>
                  <a:pt x="310" y="250"/>
                  <a:pt x="288" y="250"/>
                </a:cubicBezTo>
                <a:close/>
                <a:moveTo>
                  <a:pt x="225" y="199"/>
                </a:moveTo>
                <a:cubicBezTo>
                  <a:pt x="225" y="195"/>
                  <a:pt x="224" y="191"/>
                  <a:pt x="224" y="186"/>
                </a:cubicBezTo>
                <a:cubicBezTo>
                  <a:pt x="224" y="182"/>
                  <a:pt x="225" y="177"/>
                  <a:pt x="226" y="173"/>
                </a:cubicBezTo>
                <a:cubicBezTo>
                  <a:pt x="350" y="173"/>
                  <a:pt x="350" y="173"/>
                  <a:pt x="350" y="173"/>
                </a:cubicBezTo>
                <a:cubicBezTo>
                  <a:pt x="351" y="177"/>
                  <a:pt x="352" y="182"/>
                  <a:pt x="352" y="186"/>
                </a:cubicBezTo>
                <a:cubicBezTo>
                  <a:pt x="352" y="191"/>
                  <a:pt x="351" y="195"/>
                  <a:pt x="351" y="199"/>
                </a:cubicBezTo>
                <a:lnTo>
                  <a:pt x="225" y="199"/>
                </a:lnTo>
                <a:close/>
                <a:moveTo>
                  <a:pt x="406" y="302"/>
                </a:moveTo>
                <a:cubicBezTo>
                  <a:pt x="357" y="302"/>
                  <a:pt x="317" y="342"/>
                  <a:pt x="317" y="390"/>
                </a:cubicBezTo>
                <a:cubicBezTo>
                  <a:pt x="317" y="439"/>
                  <a:pt x="357" y="478"/>
                  <a:pt x="406" y="478"/>
                </a:cubicBezTo>
                <a:cubicBezTo>
                  <a:pt x="454" y="478"/>
                  <a:pt x="494" y="439"/>
                  <a:pt x="494" y="390"/>
                </a:cubicBezTo>
                <a:cubicBezTo>
                  <a:pt x="494" y="342"/>
                  <a:pt x="454" y="302"/>
                  <a:pt x="406" y="302"/>
                </a:cubicBezTo>
                <a:close/>
                <a:moveTo>
                  <a:pt x="406" y="454"/>
                </a:moveTo>
                <a:cubicBezTo>
                  <a:pt x="370" y="454"/>
                  <a:pt x="342" y="425"/>
                  <a:pt x="342" y="390"/>
                </a:cubicBezTo>
                <a:cubicBezTo>
                  <a:pt x="342" y="355"/>
                  <a:pt x="370" y="326"/>
                  <a:pt x="406" y="326"/>
                </a:cubicBezTo>
                <a:cubicBezTo>
                  <a:pt x="441" y="326"/>
                  <a:pt x="469" y="355"/>
                  <a:pt x="469" y="390"/>
                </a:cubicBezTo>
                <a:cubicBezTo>
                  <a:pt x="469" y="425"/>
                  <a:pt x="441" y="454"/>
                  <a:pt x="406" y="454"/>
                </a:cubicBezTo>
                <a:close/>
                <a:moveTo>
                  <a:pt x="170" y="302"/>
                </a:moveTo>
                <a:cubicBezTo>
                  <a:pt x="122" y="302"/>
                  <a:pt x="82" y="342"/>
                  <a:pt x="82" y="390"/>
                </a:cubicBezTo>
                <a:cubicBezTo>
                  <a:pt x="82" y="439"/>
                  <a:pt x="122" y="478"/>
                  <a:pt x="170" y="478"/>
                </a:cubicBezTo>
                <a:cubicBezTo>
                  <a:pt x="219" y="478"/>
                  <a:pt x="259" y="439"/>
                  <a:pt x="259" y="390"/>
                </a:cubicBezTo>
                <a:cubicBezTo>
                  <a:pt x="259" y="342"/>
                  <a:pt x="219" y="302"/>
                  <a:pt x="170" y="302"/>
                </a:cubicBezTo>
                <a:close/>
                <a:moveTo>
                  <a:pt x="170" y="454"/>
                </a:moveTo>
                <a:cubicBezTo>
                  <a:pt x="135" y="454"/>
                  <a:pt x="107" y="425"/>
                  <a:pt x="107" y="390"/>
                </a:cubicBezTo>
                <a:cubicBezTo>
                  <a:pt x="107" y="355"/>
                  <a:pt x="135" y="326"/>
                  <a:pt x="170" y="326"/>
                </a:cubicBezTo>
                <a:cubicBezTo>
                  <a:pt x="206" y="326"/>
                  <a:pt x="234" y="355"/>
                  <a:pt x="234" y="390"/>
                </a:cubicBezTo>
                <a:cubicBezTo>
                  <a:pt x="234" y="425"/>
                  <a:pt x="206" y="454"/>
                  <a:pt x="170" y="454"/>
                </a:cubicBezTo>
                <a:close/>
                <a:moveTo>
                  <a:pt x="406" y="345"/>
                </a:moveTo>
                <a:cubicBezTo>
                  <a:pt x="381" y="345"/>
                  <a:pt x="361" y="365"/>
                  <a:pt x="361" y="390"/>
                </a:cubicBezTo>
                <a:cubicBezTo>
                  <a:pt x="361" y="415"/>
                  <a:pt x="381" y="435"/>
                  <a:pt x="406" y="435"/>
                </a:cubicBezTo>
                <a:cubicBezTo>
                  <a:pt x="430" y="435"/>
                  <a:pt x="451" y="415"/>
                  <a:pt x="451" y="390"/>
                </a:cubicBezTo>
                <a:cubicBezTo>
                  <a:pt x="451" y="365"/>
                  <a:pt x="430" y="345"/>
                  <a:pt x="406" y="345"/>
                </a:cubicBezTo>
                <a:close/>
                <a:moveTo>
                  <a:pt x="406" y="411"/>
                </a:moveTo>
                <a:cubicBezTo>
                  <a:pt x="394" y="411"/>
                  <a:pt x="385" y="402"/>
                  <a:pt x="385" y="390"/>
                </a:cubicBezTo>
                <a:cubicBezTo>
                  <a:pt x="385" y="379"/>
                  <a:pt x="394" y="370"/>
                  <a:pt x="406" y="370"/>
                </a:cubicBezTo>
                <a:cubicBezTo>
                  <a:pt x="417" y="370"/>
                  <a:pt x="426" y="379"/>
                  <a:pt x="426" y="390"/>
                </a:cubicBezTo>
                <a:cubicBezTo>
                  <a:pt x="426" y="402"/>
                  <a:pt x="417" y="411"/>
                  <a:pt x="406" y="411"/>
                </a:cubicBezTo>
                <a:close/>
              </a:path>
            </a:pathLst>
          </a:custGeom>
          <a:solidFill>
            <a:srgbClr val="BA2E9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dirty="0">
              <a:solidFill>
                <a:schemeClr val="accent1"/>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13BD1073-F6AE-B316-1205-E0124AE13205}"/>
              </a:ext>
            </a:extLst>
          </p:cNvPr>
          <p:cNvSpPr>
            <a:spLocks noGrp="1"/>
          </p:cNvSpPr>
          <p:nvPr>
            <p:ph type="sldNum" sz="quarter" idx="12"/>
          </p:nvPr>
        </p:nvSpPr>
        <p:spPr/>
        <p:txBody>
          <a:bodyPr/>
          <a:lstStyle/>
          <a:p>
            <a:fld id="{C0F55C17-AF72-40D4-ADBD-B5505DEBF9BA}" type="slidenum">
              <a:rPr lang="en-AU" smtClean="0"/>
              <a:t>17</a:t>
            </a:fld>
            <a:endParaRPr lang="en-US" dirty="0"/>
          </a:p>
        </p:txBody>
      </p:sp>
      <p:sp>
        <p:nvSpPr>
          <p:cNvPr id="2" name="Footer Placeholder 1">
            <a:extLst>
              <a:ext uri="{FF2B5EF4-FFF2-40B4-BE49-F238E27FC236}">
                <a16:creationId xmlns:a16="http://schemas.microsoft.com/office/drawing/2014/main" id="{1DA46D9D-EA47-D4C4-FB22-8EE966C41332}"/>
              </a:ext>
            </a:extLst>
          </p:cNvPr>
          <p:cNvSpPr>
            <a:spLocks noGrp="1"/>
          </p:cNvSpPr>
          <p:nvPr>
            <p:ph type="ftr" sz="quarter" idx="11"/>
          </p:nvPr>
        </p:nvSpPr>
        <p:spPr>
          <a:xfrm>
            <a:off x="1158332" y="6356350"/>
            <a:ext cx="6783813" cy="180000"/>
          </a:xfrm>
        </p:spPr>
        <p:txBody>
          <a:bodyPr/>
          <a:lstStyle/>
          <a:p>
            <a:pPr algn="ctr"/>
            <a:r>
              <a:rPr lang="en-AU" smtClean="0"/>
              <a:t>NDIS Commission Workforce Plan 2023-2028</a:t>
            </a:r>
            <a:endParaRPr lang="en-US" dirty="0"/>
          </a:p>
        </p:txBody>
      </p:sp>
      <p:sp>
        <p:nvSpPr>
          <p:cNvPr id="31" name="Speech Bubble: Rectangle 30">
            <a:extLst>
              <a:ext uri="{FF2B5EF4-FFF2-40B4-BE49-F238E27FC236}">
                <a16:creationId xmlns:a16="http://schemas.microsoft.com/office/drawing/2014/main" id="{46372F27-0498-42B0-97E5-4C2089D4941D}"/>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32" name="Group 31">
            <a:extLst>
              <a:ext uri="{FF2B5EF4-FFF2-40B4-BE49-F238E27FC236}">
                <a16:creationId xmlns:a16="http://schemas.microsoft.com/office/drawing/2014/main" id="{7F13AA80-04D3-470C-90B0-AC26157D01B9}"/>
              </a:ext>
            </a:extLst>
          </p:cNvPr>
          <p:cNvGrpSpPr/>
          <p:nvPr/>
        </p:nvGrpSpPr>
        <p:grpSpPr>
          <a:xfrm>
            <a:off x="10609741" y="1048190"/>
            <a:ext cx="396000" cy="376186"/>
            <a:chOff x="627146" y="1619763"/>
            <a:chExt cx="396000" cy="396000"/>
          </a:xfrm>
        </p:grpSpPr>
        <p:sp>
          <p:nvSpPr>
            <p:cNvPr id="33" name="Rectangle 32">
              <a:extLst>
                <a:ext uri="{FF2B5EF4-FFF2-40B4-BE49-F238E27FC236}">
                  <a16:creationId xmlns:a16="http://schemas.microsoft.com/office/drawing/2014/main" id="{38EB1AED-3110-41A4-9198-1B2769F87E0B}"/>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reeform 118">
              <a:extLst>
                <a:ext uri="{FF2B5EF4-FFF2-40B4-BE49-F238E27FC236}">
                  <a16:creationId xmlns:a16="http://schemas.microsoft.com/office/drawing/2014/main" id="{2D7EF49E-D1EC-41CF-9044-2093E475BAF2}"/>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19">
              <a:extLst>
                <a:ext uri="{FF2B5EF4-FFF2-40B4-BE49-F238E27FC236}">
                  <a16:creationId xmlns:a16="http://schemas.microsoft.com/office/drawing/2014/main" id="{705FEC42-B6B9-4FE4-A308-B15EBAB330F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7" name="Freeform 120">
              <a:extLst>
                <a:ext uri="{FF2B5EF4-FFF2-40B4-BE49-F238E27FC236}">
                  <a16:creationId xmlns:a16="http://schemas.microsoft.com/office/drawing/2014/main" id="{E41468C3-BB5F-4D9D-96A2-807BA4251AA1}"/>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8" name="Freeform 121">
              <a:extLst>
                <a:ext uri="{FF2B5EF4-FFF2-40B4-BE49-F238E27FC236}">
                  <a16:creationId xmlns:a16="http://schemas.microsoft.com/office/drawing/2014/main" id="{9FA2E34C-2B1A-4D37-8FB5-37E33F1505D1}"/>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9" name="Freeform 122">
              <a:extLst>
                <a:ext uri="{FF2B5EF4-FFF2-40B4-BE49-F238E27FC236}">
                  <a16:creationId xmlns:a16="http://schemas.microsoft.com/office/drawing/2014/main" id="{72B1786E-D7B4-4A70-8070-EEB91DC40B36}"/>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0" name="Freeform 124">
              <a:extLst>
                <a:ext uri="{FF2B5EF4-FFF2-40B4-BE49-F238E27FC236}">
                  <a16:creationId xmlns:a16="http://schemas.microsoft.com/office/drawing/2014/main" id="{2E039A1B-9094-49F8-B139-6301F1252379}"/>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28">
              <a:extLst>
                <a:ext uri="{FF2B5EF4-FFF2-40B4-BE49-F238E27FC236}">
                  <a16:creationId xmlns:a16="http://schemas.microsoft.com/office/drawing/2014/main" id="{2C064711-268B-4A4C-8210-0C89C8F22125}"/>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2" name="Freeform 129">
              <a:extLst>
                <a:ext uri="{FF2B5EF4-FFF2-40B4-BE49-F238E27FC236}">
                  <a16:creationId xmlns:a16="http://schemas.microsoft.com/office/drawing/2014/main" id="{EFBEC0BC-7654-4393-9077-FF810683B0F0}"/>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3" name="Freeform 130">
              <a:extLst>
                <a:ext uri="{FF2B5EF4-FFF2-40B4-BE49-F238E27FC236}">
                  <a16:creationId xmlns:a16="http://schemas.microsoft.com/office/drawing/2014/main" id="{7005C6A2-AA2A-4906-A08F-456CDCFFDD38}"/>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4" name="Freeform 131">
              <a:extLst>
                <a:ext uri="{FF2B5EF4-FFF2-40B4-BE49-F238E27FC236}">
                  <a16:creationId xmlns:a16="http://schemas.microsoft.com/office/drawing/2014/main" id="{C87522CB-1EF2-4171-9B0B-C6CA01CB8838}"/>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5" name="Freeform 133">
              <a:extLst>
                <a:ext uri="{FF2B5EF4-FFF2-40B4-BE49-F238E27FC236}">
                  <a16:creationId xmlns:a16="http://schemas.microsoft.com/office/drawing/2014/main" id="{36317068-857A-470A-86B5-B9FD2331BF8C}"/>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6" name="Freeform 134">
              <a:extLst>
                <a:ext uri="{FF2B5EF4-FFF2-40B4-BE49-F238E27FC236}">
                  <a16:creationId xmlns:a16="http://schemas.microsoft.com/office/drawing/2014/main" id="{6A238673-5DF7-4652-905B-32E1B745B3E0}"/>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8" name="Freeform 135">
              <a:extLst>
                <a:ext uri="{FF2B5EF4-FFF2-40B4-BE49-F238E27FC236}">
                  <a16:creationId xmlns:a16="http://schemas.microsoft.com/office/drawing/2014/main" id="{414BCF51-C15D-4F33-9263-B7D6399DD8DD}"/>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49" name="Google Shape;162;p4">
            <a:extLst>
              <a:ext uri="{FF2B5EF4-FFF2-40B4-BE49-F238E27FC236}">
                <a16:creationId xmlns:a16="http://schemas.microsoft.com/office/drawing/2014/main" id="{03ACA400-6A80-4E9D-92A8-B38A8EE5049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50" name="Freeform 37">
            <a:extLst>
              <a:ext uri="{FF2B5EF4-FFF2-40B4-BE49-F238E27FC236}">
                <a16:creationId xmlns:a16="http://schemas.microsoft.com/office/drawing/2014/main" id="{1BB02C0F-583D-41EF-84B4-BF92387FA366}"/>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51" name="TextBox 50">
            <a:extLst>
              <a:ext uri="{FF2B5EF4-FFF2-40B4-BE49-F238E27FC236}">
                <a16:creationId xmlns:a16="http://schemas.microsoft.com/office/drawing/2014/main" id="{5B7E4D73-87B1-4C8D-AF35-108EBD91D3AE}"/>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280130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5">
            <a:extLst>
              <a:ext uri="{FF2B5EF4-FFF2-40B4-BE49-F238E27FC236}">
                <a16:creationId xmlns:a16="http://schemas.microsoft.com/office/drawing/2014/main" id="{F8CD9169-69A6-4C99-BA88-43A85A097F05}"/>
              </a:ext>
            </a:extLst>
          </p:cNvPr>
          <p:cNvSpPr txBox="1">
            <a:spLocks/>
          </p:cNvSpPr>
          <p:nvPr/>
        </p:nvSpPr>
        <p:spPr>
          <a:xfrm>
            <a:off x="486019" y="1584069"/>
            <a:ext cx="4729905" cy="4513597"/>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en-AU" sz="1100" dirty="0">
                <a:solidFill>
                  <a:schemeClr val="accent4"/>
                </a:solidFill>
                <a:latin typeface="+mj-lt"/>
              </a:rPr>
              <a:t>Our Aspiration</a:t>
            </a:r>
          </a:p>
          <a:p>
            <a:pPr>
              <a:lnSpc>
                <a:spcPct val="100000"/>
              </a:lnSpc>
              <a:spcBef>
                <a:spcPts val="300"/>
              </a:spcBef>
            </a:pPr>
            <a:r>
              <a:rPr lang="en-AU" sz="1100" b="0" dirty="0"/>
              <a:t>We continue to evolve and meaningfully embed contemporary and purpose-driven regulatory frameworks into capabilities, behaviours and ways of working. These are </a:t>
            </a:r>
            <a:r>
              <a:rPr lang="en-AU" sz="1100" b="0" i="1" dirty="0"/>
              <a:t>critical in transitioning into the future state </a:t>
            </a:r>
            <a:r>
              <a:rPr lang="en-AU" sz="1100" b="0" dirty="0"/>
              <a:t>and achieving our purpose. Our workforce is agile, flexible and willing to pivot with changes in demand as it arises, as the Commission shifts from </a:t>
            </a:r>
            <a:r>
              <a:rPr lang="en-AU" sz="1100" b="0" dirty="0" smtClean="0"/>
              <a:t>start-up </a:t>
            </a:r>
            <a:r>
              <a:rPr lang="en-AU" sz="1100" b="0" dirty="0"/>
              <a:t>to </a:t>
            </a:r>
            <a:r>
              <a:rPr lang="en-AU" sz="1100" b="0" dirty="0" smtClean="0"/>
              <a:t>scale-up </a:t>
            </a:r>
            <a:r>
              <a:rPr lang="en-AU" sz="1100" b="0" dirty="0"/>
              <a:t>with a reputation for regulatory excellence.</a:t>
            </a:r>
            <a:endParaRPr lang="en-AU" sz="1100" b="0" dirty="0">
              <a:cs typeface="Calibri"/>
            </a:endParaRPr>
          </a:p>
          <a:p>
            <a:pPr>
              <a:lnSpc>
                <a:spcPct val="100000"/>
              </a:lnSpc>
              <a:spcBef>
                <a:spcPts val="300"/>
              </a:spcBef>
            </a:pPr>
            <a:r>
              <a:rPr lang="en-AU" sz="1100" b="0" dirty="0"/>
              <a:t>We do this by:</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US" sz="1100" b="0" dirty="0"/>
              <a:t>leveraging capacity within the workforce, </a:t>
            </a:r>
            <a:r>
              <a:rPr lang="en-US" sz="1100" dirty="0"/>
              <a:t>by building internal capability and cross skilling </a:t>
            </a:r>
            <a:r>
              <a:rPr lang="en-US" sz="1100" b="0" dirty="0"/>
              <a:t>our people so they can flex and respond to increases in demand as it arises</a:t>
            </a:r>
            <a:endParaRPr lang="en-US"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US" sz="1100" b="0" dirty="0"/>
              <a:t>continuing to </a:t>
            </a:r>
            <a:r>
              <a:rPr lang="en-US" sz="1100" dirty="0"/>
              <a:t>attract diverse talent </a:t>
            </a:r>
            <a:r>
              <a:rPr lang="en-US" sz="1100" b="0" dirty="0"/>
              <a:t>to our </a:t>
            </a:r>
            <a:r>
              <a:rPr lang="en-US" sz="1100" dirty="0"/>
              <a:t>workforce</a:t>
            </a:r>
            <a:r>
              <a:rPr lang="en-US" sz="1100" b="0" dirty="0"/>
              <a:t> and encouraging workforce participation across different segments of the labour market</a:t>
            </a:r>
            <a:endParaRPr lang="en-US"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b="0" dirty="0"/>
              <a:t>enabling our people and leaders</a:t>
            </a:r>
            <a:r>
              <a:rPr lang="en-AU" sz="1100" dirty="0"/>
              <a:t> to grow and develop </a:t>
            </a:r>
            <a:r>
              <a:rPr lang="en-AU" sz="1100" b="0" dirty="0"/>
              <a:t>through consistent and sustainable talent planning processes</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dirty="0"/>
              <a:t>prioritising work and managing risk </a:t>
            </a:r>
            <a:r>
              <a:rPr lang="en-AU" sz="1100" b="0" dirty="0"/>
              <a:t>proportionately, taking decisive, proactive action through change uncertainty</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b="0" dirty="0"/>
              <a:t>empowering </a:t>
            </a:r>
            <a:r>
              <a:rPr lang="en-AU" sz="1100" dirty="0"/>
              <a:t>continuous improvement</a:t>
            </a:r>
            <a:r>
              <a:rPr lang="en-AU" sz="1100" b="0" dirty="0"/>
              <a:t>, </a:t>
            </a:r>
            <a:r>
              <a:rPr lang="en-AU" sz="1100" dirty="0"/>
              <a:t>innovation</a:t>
            </a:r>
            <a:r>
              <a:rPr lang="en-AU" sz="1100" b="0" dirty="0"/>
              <a:t> and </a:t>
            </a:r>
            <a:r>
              <a:rPr lang="en-AU" sz="1100" dirty="0"/>
              <a:t>reflection</a:t>
            </a:r>
            <a:r>
              <a:rPr lang="en-AU" sz="1100" b="0" dirty="0"/>
              <a:t> at all levels and stages of the employee lifecycle</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b="0" dirty="0"/>
              <a:t>enabling</a:t>
            </a:r>
            <a:r>
              <a:rPr lang="en-AU" sz="1100" dirty="0"/>
              <a:t> collaboration</a:t>
            </a:r>
            <a:r>
              <a:rPr lang="en-AU" sz="1100" b="0" dirty="0"/>
              <a:t>, cooperation, engagement, communication and </a:t>
            </a:r>
            <a:r>
              <a:rPr lang="en-AU" sz="1100" dirty="0"/>
              <a:t>information sharing </a:t>
            </a:r>
            <a:r>
              <a:rPr lang="en-AU" sz="1100" b="0" dirty="0"/>
              <a:t>with our </a:t>
            </a:r>
            <a:r>
              <a:rPr lang="en-AU" sz="1100" dirty="0"/>
              <a:t>peers and partners</a:t>
            </a:r>
            <a:endParaRPr lang="en-AU" sz="1100" b="0" i="0" u="none" strike="noStrike" kern="1200" cap="none" spc="0" normalizeH="0" baseline="0" noProof="0" dirty="0">
              <a:ln>
                <a:noFill/>
              </a:ln>
              <a:solidFill>
                <a:schemeClr val="bg2">
                  <a:lumMod val="10000"/>
                </a:schemeClr>
              </a:solidFill>
              <a:effectLst/>
              <a:uLnTx/>
              <a:uFillTx/>
              <a:cs typeface="Calibri"/>
            </a:endParaRPr>
          </a:p>
        </p:txBody>
      </p:sp>
      <p:pic>
        <p:nvPicPr>
          <p:cNvPr id="20" name="Graphic 19" descr="decorative">
            <a:extLst>
              <a:ext uri="{FF2B5EF4-FFF2-40B4-BE49-F238E27FC236}">
                <a16:creationId xmlns:a16="http://schemas.microsoft.com/office/drawing/2014/main" id="{9570A9FD-9825-4623-ADE0-F8DE89B72A4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725098" y="1954197"/>
            <a:ext cx="2973813" cy="1147333"/>
          </a:xfrm>
          <a:prstGeom prst="rect">
            <a:avLst/>
          </a:prstGeom>
        </p:spPr>
      </p:pic>
      <p:pic>
        <p:nvPicPr>
          <p:cNvPr id="22" name="Graphic 21" descr="decorative">
            <a:extLst>
              <a:ext uri="{FF2B5EF4-FFF2-40B4-BE49-F238E27FC236}">
                <a16:creationId xmlns:a16="http://schemas.microsoft.com/office/drawing/2014/main" id="{F01EF0AC-4DB5-427B-A984-80851E5C390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15925" y="3439517"/>
            <a:ext cx="3053675" cy="1134988"/>
          </a:xfrm>
          <a:prstGeom prst="rect">
            <a:avLst/>
          </a:prstGeom>
        </p:spPr>
      </p:pic>
      <p:pic>
        <p:nvPicPr>
          <p:cNvPr id="24" name="Graphic 23" descr="decorative">
            <a:extLst>
              <a:ext uri="{FF2B5EF4-FFF2-40B4-BE49-F238E27FC236}">
                <a16:creationId xmlns:a16="http://schemas.microsoft.com/office/drawing/2014/main" id="{DFF26BA5-872A-4751-B57E-D9A1E568238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flipV="1">
            <a:off x="8632271" y="4921282"/>
            <a:ext cx="3172266" cy="1263701"/>
          </a:xfrm>
          <a:prstGeom prst="rect">
            <a:avLst/>
          </a:prstGeom>
        </p:spPr>
      </p:pic>
      <p:sp>
        <p:nvSpPr>
          <p:cNvPr id="31" name="Content Placeholder 5">
            <a:extLst>
              <a:ext uri="{FF2B5EF4-FFF2-40B4-BE49-F238E27FC236}">
                <a16:creationId xmlns:a16="http://schemas.microsoft.com/office/drawing/2014/main" id="{51469BA8-59BF-4339-93A1-6D159BA1BAF8}"/>
              </a:ext>
            </a:extLst>
          </p:cNvPr>
          <p:cNvSpPr txBox="1">
            <a:spLocks/>
          </p:cNvSpPr>
          <p:nvPr/>
        </p:nvSpPr>
        <p:spPr>
          <a:xfrm>
            <a:off x="5379863" y="1556796"/>
            <a:ext cx="3078246" cy="278386"/>
          </a:xfrm>
          <a:prstGeom prst="rect">
            <a:avLst/>
          </a:prstGeom>
          <a:solidFill>
            <a:schemeClr val="accent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a:t>
            </a:r>
            <a:r>
              <a:rPr lang="en-AU" sz="1200" dirty="0">
                <a:solidFill>
                  <a:schemeClr val="bg1"/>
                </a:solidFill>
              </a:rPr>
              <a:t> </a:t>
            </a:r>
          </a:p>
        </p:txBody>
      </p:sp>
      <p:sp>
        <p:nvSpPr>
          <p:cNvPr id="32" name="Content Placeholder 5">
            <a:extLst>
              <a:ext uri="{FF2B5EF4-FFF2-40B4-BE49-F238E27FC236}">
                <a16:creationId xmlns:a16="http://schemas.microsoft.com/office/drawing/2014/main" id="{4DB221D5-9B29-48B0-BE85-529EC6A7ADFD}"/>
              </a:ext>
            </a:extLst>
          </p:cNvPr>
          <p:cNvSpPr txBox="1">
            <a:spLocks/>
          </p:cNvSpPr>
          <p:nvPr/>
        </p:nvSpPr>
        <p:spPr>
          <a:xfrm>
            <a:off x="5379863" y="1899935"/>
            <a:ext cx="3078246" cy="3353722"/>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0">
              <a:buNone/>
              <a:tabLst>
                <a:tab pos="450850" algn="l"/>
                <a:tab pos="717550" algn="l"/>
              </a:tabLst>
              <a:defRPr/>
            </a:pPr>
            <a:r>
              <a:rPr lang="en-AU" sz="1000" b="0" dirty="0">
                <a:solidFill>
                  <a:schemeClr val="tx1"/>
                </a:solidFill>
              </a:rPr>
              <a:t>Increased representation of workers from diverse backgrounds with differing experience and skill sets</a:t>
            </a:r>
            <a:endParaRPr lang="en-AU" sz="1000" b="0" dirty="0">
              <a:solidFill>
                <a:schemeClr val="tx1"/>
              </a:solidFill>
              <a:cs typeface="Calibri"/>
            </a:endParaRPr>
          </a:p>
          <a:p>
            <a:pPr marL="628650" indent="0">
              <a:buNone/>
              <a:tabLst>
                <a:tab pos="450850" algn="l"/>
                <a:tab pos="717550" algn="l"/>
              </a:tabLst>
              <a:defRPr/>
            </a:pPr>
            <a:endParaRPr lang="en-AU" sz="1000" b="0" dirty="0">
              <a:solidFill>
                <a:schemeClr val="tx1"/>
              </a:solidFill>
              <a:cs typeface="Calibri"/>
            </a:endParaRPr>
          </a:p>
          <a:p>
            <a:pPr marL="628650" indent="0">
              <a:buNone/>
              <a:tabLst>
                <a:tab pos="450850" algn="l"/>
                <a:tab pos="717550" algn="l"/>
              </a:tabLst>
              <a:defRPr/>
            </a:pPr>
            <a:r>
              <a:rPr lang="en-AU" sz="1000" b="0" dirty="0">
                <a:solidFill>
                  <a:schemeClr val="tx1"/>
                </a:solidFill>
              </a:rPr>
              <a:t>Established talent pipelines with succession plans in place across all roles</a:t>
            </a:r>
            <a:endParaRPr lang="en-AU" sz="1000" b="0" dirty="0">
              <a:solidFill>
                <a:schemeClr val="tx1"/>
              </a:solidFill>
              <a:cs typeface="Calibri"/>
            </a:endParaRPr>
          </a:p>
          <a:p>
            <a:pPr marL="628650" indent="0">
              <a:buNone/>
              <a:tabLst>
                <a:tab pos="450850" algn="l"/>
                <a:tab pos="717550" algn="l"/>
              </a:tabLst>
              <a:defRPr/>
            </a:pPr>
            <a:endParaRPr lang="en-AU" sz="1000" b="0" dirty="0">
              <a:solidFill>
                <a:schemeClr val="tx1"/>
              </a:solidFill>
              <a:cs typeface="Calibri"/>
            </a:endParaRPr>
          </a:p>
          <a:p>
            <a:pPr marL="628650" indent="0">
              <a:buNone/>
              <a:tabLst>
                <a:tab pos="450850" algn="l"/>
                <a:tab pos="717550" algn="l"/>
              </a:tabLst>
              <a:defRPr/>
            </a:pPr>
            <a:r>
              <a:rPr lang="en-AU" sz="1000" b="0" dirty="0">
                <a:solidFill>
                  <a:schemeClr val="tx1"/>
                </a:solidFill>
              </a:rPr>
              <a:t>Nationally consistent approach in the ways in which the Commission collaborates, engages and operates across each state and territory</a:t>
            </a:r>
            <a:endParaRPr lang="en-AU" sz="1000" b="0" dirty="0">
              <a:solidFill>
                <a:schemeClr val="tx1"/>
              </a:solidFill>
              <a:cs typeface="Calibri"/>
            </a:endParaRPr>
          </a:p>
          <a:p>
            <a:pPr marL="628650" indent="0">
              <a:buNone/>
              <a:tabLst>
                <a:tab pos="450850" algn="l"/>
                <a:tab pos="717550" algn="l"/>
              </a:tabLst>
              <a:defRPr/>
            </a:pPr>
            <a:endParaRPr lang="en-AU" sz="1000" b="0" dirty="0">
              <a:solidFill>
                <a:schemeClr val="tx1"/>
              </a:solidFill>
              <a:cs typeface="Calibri"/>
            </a:endParaRPr>
          </a:p>
          <a:p>
            <a:pPr marL="628650" indent="0">
              <a:buNone/>
              <a:tabLst>
                <a:tab pos="450850" algn="l"/>
                <a:tab pos="717550" algn="l"/>
              </a:tabLst>
              <a:defRPr/>
            </a:pPr>
            <a:r>
              <a:rPr lang="en-AU" sz="1000" b="0" dirty="0">
                <a:solidFill>
                  <a:schemeClr val="tx1"/>
                </a:solidFill>
              </a:rPr>
              <a:t>Flexible and agile workforce that can respond to demand and reprioritise workload when needed</a:t>
            </a:r>
            <a:endParaRPr lang="en-AU" sz="1000" b="0" dirty="0">
              <a:solidFill>
                <a:schemeClr val="tx1"/>
              </a:solidFill>
              <a:cs typeface="Calibri"/>
            </a:endParaRPr>
          </a:p>
        </p:txBody>
      </p:sp>
      <p:sp>
        <p:nvSpPr>
          <p:cNvPr id="38" name="Content Placeholder 5">
            <a:extLst>
              <a:ext uri="{FF2B5EF4-FFF2-40B4-BE49-F238E27FC236}">
                <a16:creationId xmlns:a16="http://schemas.microsoft.com/office/drawing/2014/main" id="{450A5737-A024-4AFB-A73F-7A74526C6AE4}"/>
              </a:ext>
            </a:extLst>
          </p:cNvPr>
          <p:cNvSpPr txBox="1">
            <a:spLocks/>
          </p:cNvSpPr>
          <p:nvPr/>
        </p:nvSpPr>
        <p:spPr>
          <a:xfrm>
            <a:off x="8622048" y="1570214"/>
            <a:ext cx="3078246" cy="278386"/>
          </a:xfrm>
          <a:prstGeom prst="rect">
            <a:avLst/>
          </a:prstGeom>
          <a:solidFill>
            <a:schemeClr val="accent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sounds like …</a:t>
            </a:r>
            <a:endParaRPr lang="en-AU" sz="1100" dirty="0">
              <a:solidFill>
                <a:schemeClr val="bg1"/>
              </a:solidFill>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482588" y="200134"/>
            <a:ext cx="6992824" cy="1376364"/>
          </a:xfrm>
        </p:spPr>
        <p:txBody>
          <a:bodyPr>
            <a:noAutofit/>
          </a:bodyPr>
          <a:lstStyle/>
          <a:p>
            <a:r>
              <a:rPr lang="en-US" dirty="0" smtClean="0">
                <a:solidFill>
                  <a:srgbClr val="539250"/>
                </a:solidFill>
                <a:cs typeface="Calibri"/>
              </a:rPr>
              <a:t>Pillar: Growth</a:t>
            </a:r>
            <a:endParaRPr lang="en-US" dirty="0">
              <a:solidFill>
                <a:srgbClr val="539250"/>
              </a:solidFill>
              <a:cs typeface="Calibri"/>
            </a:endParaRPr>
          </a:p>
        </p:txBody>
      </p:sp>
      <p:sp>
        <p:nvSpPr>
          <p:cNvPr id="74" name="TextBox 73">
            <a:extLst>
              <a:ext uri="{FF2B5EF4-FFF2-40B4-BE49-F238E27FC236}">
                <a16:creationId xmlns:a16="http://schemas.microsoft.com/office/drawing/2014/main" id="{633D15A7-5BF1-4407-A703-0479C34F00FF}"/>
              </a:ext>
            </a:extLst>
          </p:cNvPr>
          <p:cNvSpPr txBox="1"/>
          <p:nvPr/>
        </p:nvSpPr>
        <p:spPr>
          <a:xfrm>
            <a:off x="8833956" y="2058798"/>
            <a:ext cx="2980881" cy="877163"/>
          </a:xfrm>
          <a:prstGeom prst="rect">
            <a:avLst/>
          </a:prstGeom>
          <a:noFill/>
        </p:spPr>
        <p:txBody>
          <a:bodyPr wrap="square" lIns="91440" tIns="45720" rIns="91440" bIns="45720" rtlCol="0" anchor="t">
            <a:spAutoFit/>
          </a:bodyPr>
          <a:lstStyle/>
          <a:p>
            <a:r>
              <a:rPr lang="en-AU" sz="1000" dirty="0"/>
              <a:t>“As a leader I have confidence that in times of peak workload or surge, I can flexibly draw on workers in other teams across the Commission who have the skills needed to get the work done”</a:t>
            </a:r>
            <a:endParaRPr lang="en-AU" sz="1000" dirty="0">
              <a:cs typeface="Calibri"/>
            </a:endParaRPr>
          </a:p>
          <a:p>
            <a:endParaRPr lang="en-AU" sz="1000" dirty="0">
              <a:cs typeface="Calibri"/>
            </a:endParaRPr>
          </a:p>
        </p:txBody>
      </p:sp>
      <p:sp>
        <p:nvSpPr>
          <p:cNvPr id="77" name="TextBox 76">
            <a:extLst>
              <a:ext uri="{FF2B5EF4-FFF2-40B4-BE49-F238E27FC236}">
                <a16:creationId xmlns:a16="http://schemas.microsoft.com/office/drawing/2014/main" id="{5AC801EB-177B-44CD-A428-C828759FE95A}"/>
              </a:ext>
            </a:extLst>
          </p:cNvPr>
          <p:cNvSpPr txBox="1"/>
          <p:nvPr/>
        </p:nvSpPr>
        <p:spPr>
          <a:xfrm>
            <a:off x="8644277" y="5227073"/>
            <a:ext cx="3231219" cy="861774"/>
          </a:xfrm>
          <a:prstGeom prst="rect">
            <a:avLst/>
          </a:prstGeom>
          <a:noFill/>
        </p:spPr>
        <p:txBody>
          <a:bodyPr wrap="square" lIns="91440" tIns="45720" rIns="91440" bIns="45720" rtlCol="0" anchor="t">
            <a:spAutoFit/>
          </a:bodyPr>
          <a:lstStyle/>
          <a:p>
            <a:r>
              <a:rPr lang="en-AU" sz="1000" dirty="0"/>
              <a:t>“I have an ambition to grow and develop ready for a leadership role one day soon. I have had the opportunity to build the skills and experience I need to be ready for my career path, including  shadowing, leading projects and supporting team development.”</a:t>
            </a:r>
            <a:endParaRPr lang="en-AU" sz="1000" dirty="0">
              <a:cs typeface="Calibri"/>
            </a:endParaRPr>
          </a:p>
        </p:txBody>
      </p:sp>
      <p:pic>
        <p:nvPicPr>
          <p:cNvPr id="61" name="Picture 60">
            <a:extLst>
              <a:ext uri="{FF2B5EF4-FFF2-40B4-BE49-F238E27FC236}">
                <a16:creationId xmlns:a16="http://schemas.microsoft.com/office/drawing/2014/main" id="{E3074A6C-79FA-4C5F-B299-25068685289B}"/>
              </a:ext>
            </a:extLst>
          </p:cNvPr>
          <p:cNvPicPr>
            <a:picLocks noChangeAspect="1"/>
          </p:cNvPicPr>
          <p:nvPr/>
        </p:nvPicPr>
        <p:blipFill>
          <a:blip r:embed="rId9"/>
          <a:stretch>
            <a:fillRect/>
          </a:stretch>
        </p:blipFill>
        <p:spPr>
          <a:xfrm>
            <a:off x="486020" y="469356"/>
            <a:ext cx="921600" cy="795928"/>
          </a:xfrm>
          <a:prstGeom prst="rect">
            <a:avLst/>
          </a:prstGeom>
        </p:spPr>
      </p:pic>
      <p:pic>
        <p:nvPicPr>
          <p:cNvPr id="42" name="Graphic 41" descr="decorative">
            <a:extLst>
              <a:ext uri="{FF2B5EF4-FFF2-40B4-BE49-F238E27FC236}">
                <a16:creationId xmlns:a16="http://schemas.microsoft.com/office/drawing/2014/main" id="{3B7B29AE-61CE-41BF-BF7F-4A7DDE953D65}"/>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93384" y="4439759"/>
            <a:ext cx="648592" cy="692025"/>
          </a:xfrm>
          <a:prstGeom prst="rect">
            <a:avLst/>
          </a:prstGeom>
        </p:spPr>
      </p:pic>
      <p:sp>
        <p:nvSpPr>
          <p:cNvPr id="44" name="TextBox 43">
            <a:extLst>
              <a:ext uri="{FF2B5EF4-FFF2-40B4-BE49-F238E27FC236}">
                <a16:creationId xmlns:a16="http://schemas.microsoft.com/office/drawing/2014/main" id="{217F90E7-EB59-458C-9A4D-24FBB6D8BF0A}"/>
              </a:ext>
            </a:extLst>
          </p:cNvPr>
          <p:cNvSpPr txBox="1"/>
          <p:nvPr/>
        </p:nvSpPr>
        <p:spPr>
          <a:xfrm>
            <a:off x="8876419" y="3609161"/>
            <a:ext cx="2725145" cy="861774"/>
          </a:xfrm>
          <a:prstGeom prst="rect">
            <a:avLst/>
          </a:prstGeom>
          <a:noFill/>
        </p:spPr>
        <p:txBody>
          <a:bodyPr wrap="square" lIns="91440" tIns="45720" rIns="91440" bIns="45720" rtlCol="0" anchor="t">
            <a:spAutoFit/>
          </a:bodyPr>
          <a:lstStyle/>
          <a:p>
            <a:r>
              <a:rPr lang="en-AU" sz="1000" dirty="0"/>
              <a:t>“Today I work in XX, and thanks to our monthly all hands meeting,  I have clear understanding of other functions, the work they are undertaking, how our teams are connected and who I can contact”.</a:t>
            </a:r>
            <a:endParaRPr lang="en-AU" sz="1000" dirty="0">
              <a:cs typeface="Calibri"/>
            </a:endParaRPr>
          </a:p>
        </p:txBody>
      </p:sp>
      <p:pic>
        <p:nvPicPr>
          <p:cNvPr id="37" name="Graphic 36" descr="decorative">
            <a:extLst>
              <a:ext uri="{FF2B5EF4-FFF2-40B4-BE49-F238E27FC236}">
                <a16:creationId xmlns:a16="http://schemas.microsoft.com/office/drawing/2014/main" id="{53EFE9BC-1B2D-4FC4-817E-AF9250AC3F7A}"/>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056791" y="2709595"/>
            <a:ext cx="646567" cy="795996"/>
          </a:xfrm>
          <a:prstGeom prst="rect">
            <a:avLst/>
          </a:prstGeom>
        </p:spPr>
      </p:pic>
      <p:pic>
        <p:nvPicPr>
          <p:cNvPr id="43" name="Graphic 42" descr="decorative">
            <a:extLst>
              <a:ext uri="{FF2B5EF4-FFF2-40B4-BE49-F238E27FC236}">
                <a16:creationId xmlns:a16="http://schemas.microsoft.com/office/drawing/2014/main" id="{D7C61AF2-B3CB-4591-A5FA-B01DEDBDD2A8}"/>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11328767" y="4183728"/>
            <a:ext cx="681666" cy="731789"/>
          </a:xfrm>
          <a:prstGeom prst="rect">
            <a:avLst/>
          </a:prstGeom>
        </p:spPr>
      </p:pic>
      <p:sp>
        <p:nvSpPr>
          <p:cNvPr id="23" name="Google Shape;25153;p300">
            <a:extLst>
              <a:ext uri="{FF2B5EF4-FFF2-40B4-BE49-F238E27FC236}">
                <a16:creationId xmlns:a16="http://schemas.microsoft.com/office/drawing/2014/main" id="{4726A319-399E-4B0D-8301-4CB376774395}"/>
              </a:ext>
            </a:extLst>
          </p:cNvPr>
          <p:cNvSpPr/>
          <p:nvPr/>
        </p:nvSpPr>
        <p:spPr>
          <a:xfrm>
            <a:off x="5455674" y="3159786"/>
            <a:ext cx="509388" cy="459986"/>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47" y="169"/>
                </a:moveTo>
                <a:cubicBezTo>
                  <a:pt x="347" y="137"/>
                  <a:pt x="320" y="111"/>
                  <a:pt x="288" y="111"/>
                </a:cubicBezTo>
                <a:cubicBezTo>
                  <a:pt x="256" y="111"/>
                  <a:pt x="229" y="137"/>
                  <a:pt x="229" y="169"/>
                </a:cubicBezTo>
                <a:cubicBezTo>
                  <a:pt x="229" y="202"/>
                  <a:pt x="256" y="228"/>
                  <a:pt x="288" y="228"/>
                </a:cubicBezTo>
                <a:cubicBezTo>
                  <a:pt x="320" y="228"/>
                  <a:pt x="347" y="202"/>
                  <a:pt x="347" y="169"/>
                </a:cubicBezTo>
                <a:close/>
                <a:moveTo>
                  <a:pt x="288" y="204"/>
                </a:moveTo>
                <a:cubicBezTo>
                  <a:pt x="269" y="204"/>
                  <a:pt x="254" y="188"/>
                  <a:pt x="254" y="169"/>
                </a:cubicBezTo>
                <a:cubicBezTo>
                  <a:pt x="254" y="151"/>
                  <a:pt x="269" y="135"/>
                  <a:pt x="288" y="135"/>
                </a:cubicBezTo>
                <a:cubicBezTo>
                  <a:pt x="307" y="135"/>
                  <a:pt x="322" y="151"/>
                  <a:pt x="322" y="169"/>
                </a:cubicBezTo>
                <a:cubicBezTo>
                  <a:pt x="322" y="188"/>
                  <a:pt x="307" y="204"/>
                  <a:pt x="288" y="204"/>
                </a:cubicBezTo>
                <a:close/>
                <a:moveTo>
                  <a:pt x="288" y="475"/>
                </a:moveTo>
                <a:cubicBezTo>
                  <a:pt x="277" y="455"/>
                  <a:pt x="277" y="455"/>
                  <a:pt x="277" y="455"/>
                </a:cubicBezTo>
                <a:cubicBezTo>
                  <a:pt x="273" y="447"/>
                  <a:pt x="171" y="257"/>
                  <a:pt x="171" y="169"/>
                </a:cubicBezTo>
                <a:cubicBezTo>
                  <a:pt x="171" y="105"/>
                  <a:pt x="224" y="53"/>
                  <a:pt x="288" y="53"/>
                </a:cubicBezTo>
                <a:cubicBezTo>
                  <a:pt x="352" y="53"/>
                  <a:pt x="405" y="105"/>
                  <a:pt x="405" y="169"/>
                </a:cubicBezTo>
                <a:cubicBezTo>
                  <a:pt x="405" y="259"/>
                  <a:pt x="303" y="447"/>
                  <a:pt x="299" y="455"/>
                </a:cubicBezTo>
                <a:lnTo>
                  <a:pt x="288" y="475"/>
                </a:lnTo>
                <a:close/>
                <a:moveTo>
                  <a:pt x="288" y="77"/>
                </a:moveTo>
                <a:cubicBezTo>
                  <a:pt x="237" y="77"/>
                  <a:pt x="196" y="119"/>
                  <a:pt x="196" y="169"/>
                </a:cubicBezTo>
                <a:cubicBezTo>
                  <a:pt x="196" y="235"/>
                  <a:pt x="262" y="370"/>
                  <a:pt x="288" y="422"/>
                </a:cubicBezTo>
                <a:cubicBezTo>
                  <a:pt x="314" y="371"/>
                  <a:pt x="380" y="236"/>
                  <a:pt x="380" y="169"/>
                </a:cubicBezTo>
                <a:cubicBezTo>
                  <a:pt x="380" y="119"/>
                  <a:pt x="339" y="77"/>
                  <a:pt x="288" y="77"/>
                </a:cubicBezTo>
                <a:close/>
                <a:moveTo>
                  <a:pt x="445" y="449"/>
                </a:moveTo>
                <a:cubicBezTo>
                  <a:pt x="445" y="482"/>
                  <a:pt x="391" y="515"/>
                  <a:pt x="288" y="515"/>
                </a:cubicBezTo>
                <a:cubicBezTo>
                  <a:pt x="185" y="515"/>
                  <a:pt x="131" y="482"/>
                  <a:pt x="131" y="449"/>
                </a:cubicBezTo>
                <a:cubicBezTo>
                  <a:pt x="131" y="427"/>
                  <a:pt x="156" y="405"/>
                  <a:pt x="204" y="392"/>
                </a:cubicBezTo>
                <a:cubicBezTo>
                  <a:pt x="208" y="401"/>
                  <a:pt x="212" y="408"/>
                  <a:pt x="215" y="416"/>
                </a:cubicBezTo>
                <a:cubicBezTo>
                  <a:pt x="178" y="424"/>
                  <a:pt x="156" y="438"/>
                  <a:pt x="156" y="449"/>
                </a:cubicBezTo>
                <a:cubicBezTo>
                  <a:pt x="156" y="466"/>
                  <a:pt x="207" y="491"/>
                  <a:pt x="288" y="491"/>
                </a:cubicBezTo>
                <a:cubicBezTo>
                  <a:pt x="369" y="491"/>
                  <a:pt x="420" y="466"/>
                  <a:pt x="420" y="449"/>
                </a:cubicBezTo>
                <a:cubicBezTo>
                  <a:pt x="420" y="438"/>
                  <a:pt x="399" y="424"/>
                  <a:pt x="361" y="416"/>
                </a:cubicBezTo>
                <a:cubicBezTo>
                  <a:pt x="365" y="408"/>
                  <a:pt x="368" y="401"/>
                  <a:pt x="372" y="393"/>
                </a:cubicBezTo>
                <a:cubicBezTo>
                  <a:pt x="420" y="405"/>
                  <a:pt x="445" y="427"/>
                  <a:pt x="445" y="449"/>
                </a:cubicBezTo>
                <a:close/>
              </a:path>
            </a:pathLst>
          </a:custGeom>
          <a:solidFill>
            <a:schemeClr val="accent4"/>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26" name="Google Shape;25085;p299">
            <a:extLst>
              <a:ext uri="{FF2B5EF4-FFF2-40B4-BE49-F238E27FC236}">
                <a16:creationId xmlns:a16="http://schemas.microsoft.com/office/drawing/2014/main" id="{6DE5DA3D-A01A-427B-82D1-A8D5DAD9085C}"/>
              </a:ext>
            </a:extLst>
          </p:cNvPr>
          <p:cNvSpPr/>
          <p:nvPr/>
        </p:nvSpPr>
        <p:spPr>
          <a:xfrm>
            <a:off x="5458222" y="2552761"/>
            <a:ext cx="509388" cy="459986"/>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4"/>
          </a:solidFill>
          <a:ln>
            <a:noFill/>
          </a:ln>
        </p:spPr>
        <p:txBody>
          <a:bodyPr spcFirstLastPara="1" wrap="square" lIns="85725" tIns="42850" rIns="85725" bIns="42850" anchor="t" anchorCtr="0">
            <a:noAutofit/>
          </a:bodyPr>
          <a:lstStyle/>
          <a:p>
            <a:pPr marL="0" marR="0" lvl="0" indent="0" algn="l" rtl="0">
              <a:spcBef>
                <a:spcPts val="0"/>
              </a:spcBef>
              <a:spcAft>
                <a:spcPts val="0"/>
              </a:spcAft>
              <a:buNone/>
            </a:pPr>
            <a:endParaRPr sz="1000" b="1" dirty="0">
              <a:solidFill>
                <a:schemeClr val="accent1"/>
              </a:solidFill>
              <a:latin typeface="Arial"/>
              <a:ea typeface="Arial"/>
              <a:cs typeface="Arial"/>
              <a:sym typeface="Arial"/>
            </a:endParaRPr>
          </a:p>
        </p:txBody>
      </p:sp>
      <p:sp>
        <p:nvSpPr>
          <p:cNvPr id="27" name="Google Shape;25202;p300">
            <a:extLst>
              <a:ext uri="{FF2B5EF4-FFF2-40B4-BE49-F238E27FC236}">
                <a16:creationId xmlns:a16="http://schemas.microsoft.com/office/drawing/2014/main" id="{12E02004-45F6-4869-BFF0-04C7A228A897}"/>
              </a:ext>
            </a:extLst>
          </p:cNvPr>
          <p:cNvSpPr/>
          <p:nvPr/>
        </p:nvSpPr>
        <p:spPr>
          <a:xfrm>
            <a:off x="5457851" y="3792951"/>
            <a:ext cx="509566" cy="487293"/>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460" y="398"/>
                </a:moveTo>
                <a:cubicBezTo>
                  <a:pt x="498" y="398"/>
                  <a:pt x="498" y="398"/>
                  <a:pt x="498" y="398"/>
                </a:cubicBezTo>
                <a:cubicBezTo>
                  <a:pt x="498" y="247"/>
                  <a:pt x="498" y="247"/>
                  <a:pt x="498" y="247"/>
                </a:cubicBezTo>
                <a:cubicBezTo>
                  <a:pt x="498" y="218"/>
                  <a:pt x="474" y="195"/>
                  <a:pt x="446" y="195"/>
                </a:cubicBezTo>
                <a:cubicBezTo>
                  <a:pt x="378" y="195"/>
                  <a:pt x="378" y="195"/>
                  <a:pt x="378" y="195"/>
                </a:cubicBezTo>
                <a:cubicBezTo>
                  <a:pt x="362" y="195"/>
                  <a:pt x="349" y="201"/>
                  <a:pt x="339" y="212"/>
                </a:cubicBezTo>
                <a:cubicBezTo>
                  <a:pt x="338" y="213"/>
                  <a:pt x="338" y="213"/>
                  <a:pt x="338" y="213"/>
                </a:cubicBezTo>
                <a:cubicBezTo>
                  <a:pt x="356" y="229"/>
                  <a:pt x="356" y="229"/>
                  <a:pt x="356" y="229"/>
                </a:cubicBezTo>
                <a:cubicBezTo>
                  <a:pt x="357" y="228"/>
                  <a:pt x="357" y="228"/>
                  <a:pt x="357" y="228"/>
                </a:cubicBezTo>
                <a:cubicBezTo>
                  <a:pt x="362" y="222"/>
                  <a:pt x="369" y="219"/>
                  <a:pt x="378" y="219"/>
                </a:cubicBezTo>
                <a:cubicBezTo>
                  <a:pt x="446" y="219"/>
                  <a:pt x="446" y="219"/>
                  <a:pt x="446" y="219"/>
                </a:cubicBezTo>
                <a:cubicBezTo>
                  <a:pt x="461" y="219"/>
                  <a:pt x="474" y="231"/>
                  <a:pt x="474" y="247"/>
                </a:cubicBezTo>
                <a:cubicBezTo>
                  <a:pt x="474" y="375"/>
                  <a:pt x="474" y="375"/>
                  <a:pt x="474" y="375"/>
                </a:cubicBezTo>
                <a:cubicBezTo>
                  <a:pt x="436" y="375"/>
                  <a:pt x="436" y="375"/>
                  <a:pt x="436" y="375"/>
                </a:cubicBezTo>
                <a:cubicBezTo>
                  <a:pt x="436" y="552"/>
                  <a:pt x="436" y="552"/>
                  <a:pt x="436" y="552"/>
                </a:cubicBezTo>
                <a:cubicBezTo>
                  <a:pt x="387" y="552"/>
                  <a:pt x="387" y="552"/>
                  <a:pt x="387" y="552"/>
                </a:cubicBezTo>
                <a:cubicBezTo>
                  <a:pt x="387" y="375"/>
                  <a:pt x="387" y="375"/>
                  <a:pt x="387" y="375"/>
                </a:cubicBezTo>
                <a:cubicBezTo>
                  <a:pt x="233" y="375"/>
                  <a:pt x="233" y="375"/>
                  <a:pt x="233" y="375"/>
                </a:cubicBezTo>
                <a:cubicBezTo>
                  <a:pt x="265" y="342"/>
                  <a:pt x="265" y="342"/>
                  <a:pt x="265" y="342"/>
                </a:cubicBezTo>
                <a:cubicBezTo>
                  <a:pt x="248" y="325"/>
                  <a:pt x="248" y="325"/>
                  <a:pt x="248" y="325"/>
                </a:cubicBezTo>
                <a:cubicBezTo>
                  <a:pt x="187" y="387"/>
                  <a:pt x="187" y="387"/>
                  <a:pt x="187" y="387"/>
                </a:cubicBezTo>
                <a:cubicBezTo>
                  <a:pt x="248" y="448"/>
                  <a:pt x="248" y="448"/>
                  <a:pt x="248" y="448"/>
                </a:cubicBezTo>
                <a:cubicBezTo>
                  <a:pt x="265" y="431"/>
                  <a:pt x="265" y="431"/>
                  <a:pt x="265" y="431"/>
                </a:cubicBezTo>
                <a:cubicBezTo>
                  <a:pt x="233" y="398"/>
                  <a:pt x="233" y="398"/>
                  <a:pt x="233" y="398"/>
                </a:cubicBezTo>
                <a:cubicBezTo>
                  <a:pt x="363" y="398"/>
                  <a:pt x="363" y="398"/>
                  <a:pt x="363" y="398"/>
                </a:cubicBezTo>
                <a:cubicBezTo>
                  <a:pt x="363" y="552"/>
                  <a:pt x="363" y="552"/>
                  <a:pt x="363" y="552"/>
                </a:cubicBezTo>
                <a:cubicBezTo>
                  <a:pt x="212" y="552"/>
                  <a:pt x="212" y="552"/>
                  <a:pt x="212" y="552"/>
                </a:cubicBezTo>
                <a:cubicBezTo>
                  <a:pt x="212" y="440"/>
                  <a:pt x="212" y="440"/>
                  <a:pt x="212" y="440"/>
                </a:cubicBezTo>
                <a:cubicBezTo>
                  <a:pt x="188" y="416"/>
                  <a:pt x="188" y="416"/>
                  <a:pt x="188" y="416"/>
                </a:cubicBezTo>
                <a:cubicBezTo>
                  <a:pt x="188" y="552"/>
                  <a:pt x="188" y="552"/>
                  <a:pt x="188" y="552"/>
                </a:cubicBezTo>
                <a:cubicBezTo>
                  <a:pt x="139" y="552"/>
                  <a:pt x="139" y="552"/>
                  <a:pt x="139" y="552"/>
                </a:cubicBezTo>
                <a:cubicBezTo>
                  <a:pt x="139" y="375"/>
                  <a:pt x="139" y="375"/>
                  <a:pt x="139" y="375"/>
                </a:cubicBezTo>
                <a:cubicBezTo>
                  <a:pt x="101" y="375"/>
                  <a:pt x="101" y="375"/>
                  <a:pt x="101" y="375"/>
                </a:cubicBezTo>
                <a:cubicBezTo>
                  <a:pt x="101" y="247"/>
                  <a:pt x="101" y="247"/>
                  <a:pt x="101" y="247"/>
                </a:cubicBezTo>
                <a:cubicBezTo>
                  <a:pt x="101" y="231"/>
                  <a:pt x="114" y="219"/>
                  <a:pt x="130" y="219"/>
                </a:cubicBezTo>
                <a:cubicBezTo>
                  <a:pt x="198" y="219"/>
                  <a:pt x="198" y="219"/>
                  <a:pt x="198" y="219"/>
                </a:cubicBezTo>
                <a:cubicBezTo>
                  <a:pt x="214" y="219"/>
                  <a:pt x="226" y="231"/>
                  <a:pt x="226" y="247"/>
                </a:cubicBezTo>
                <a:cubicBezTo>
                  <a:pt x="226" y="297"/>
                  <a:pt x="226" y="297"/>
                  <a:pt x="226" y="297"/>
                </a:cubicBezTo>
                <a:cubicBezTo>
                  <a:pt x="343" y="297"/>
                  <a:pt x="343" y="297"/>
                  <a:pt x="343" y="297"/>
                </a:cubicBezTo>
                <a:cubicBezTo>
                  <a:pt x="310" y="330"/>
                  <a:pt x="310" y="330"/>
                  <a:pt x="310" y="330"/>
                </a:cubicBezTo>
                <a:cubicBezTo>
                  <a:pt x="327" y="347"/>
                  <a:pt x="327" y="347"/>
                  <a:pt x="327" y="347"/>
                </a:cubicBezTo>
                <a:cubicBezTo>
                  <a:pt x="388" y="286"/>
                  <a:pt x="388" y="286"/>
                  <a:pt x="388" y="286"/>
                </a:cubicBezTo>
                <a:cubicBezTo>
                  <a:pt x="327" y="224"/>
                  <a:pt x="327" y="224"/>
                  <a:pt x="327" y="224"/>
                </a:cubicBezTo>
                <a:cubicBezTo>
                  <a:pt x="310" y="241"/>
                  <a:pt x="310" y="241"/>
                  <a:pt x="310" y="241"/>
                </a:cubicBezTo>
                <a:cubicBezTo>
                  <a:pt x="343" y="274"/>
                  <a:pt x="343" y="274"/>
                  <a:pt x="343" y="274"/>
                </a:cubicBezTo>
                <a:cubicBezTo>
                  <a:pt x="250" y="274"/>
                  <a:pt x="250" y="274"/>
                  <a:pt x="250" y="274"/>
                </a:cubicBezTo>
                <a:cubicBezTo>
                  <a:pt x="250" y="247"/>
                  <a:pt x="250" y="247"/>
                  <a:pt x="250" y="247"/>
                </a:cubicBezTo>
                <a:cubicBezTo>
                  <a:pt x="250" y="218"/>
                  <a:pt x="227" y="195"/>
                  <a:pt x="198" y="195"/>
                </a:cubicBezTo>
                <a:cubicBezTo>
                  <a:pt x="130" y="195"/>
                  <a:pt x="130" y="195"/>
                  <a:pt x="130" y="195"/>
                </a:cubicBezTo>
                <a:cubicBezTo>
                  <a:pt x="101" y="195"/>
                  <a:pt x="77" y="218"/>
                  <a:pt x="77" y="247"/>
                </a:cubicBezTo>
                <a:cubicBezTo>
                  <a:pt x="77" y="398"/>
                  <a:pt x="77" y="398"/>
                  <a:pt x="77" y="398"/>
                </a:cubicBezTo>
                <a:cubicBezTo>
                  <a:pt x="116" y="398"/>
                  <a:pt x="116" y="398"/>
                  <a:pt x="116" y="398"/>
                </a:cubicBezTo>
                <a:cubicBezTo>
                  <a:pt x="116" y="552"/>
                  <a:pt x="116" y="552"/>
                  <a:pt x="116" y="552"/>
                </a:cubicBezTo>
                <a:cubicBezTo>
                  <a:pt x="23" y="552"/>
                  <a:pt x="23" y="552"/>
                  <a:pt x="23" y="552"/>
                </a:cubicBezTo>
                <a:cubicBezTo>
                  <a:pt x="23" y="24"/>
                  <a:pt x="23" y="24"/>
                  <a:pt x="23" y="24"/>
                </a:cubicBezTo>
                <a:cubicBezTo>
                  <a:pt x="552" y="24"/>
                  <a:pt x="552" y="24"/>
                  <a:pt x="552" y="24"/>
                </a:cubicBezTo>
                <a:cubicBezTo>
                  <a:pt x="552" y="552"/>
                  <a:pt x="552" y="552"/>
                  <a:pt x="552" y="552"/>
                </a:cubicBezTo>
                <a:cubicBezTo>
                  <a:pt x="460" y="552"/>
                  <a:pt x="460" y="552"/>
                  <a:pt x="460" y="552"/>
                </a:cubicBezTo>
                <a:lnTo>
                  <a:pt x="460" y="398"/>
                </a:lnTo>
                <a:close/>
                <a:moveTo>
                  <a:pt x="164" y="75"/>
                </a:moveTo>
                <a:cubicBezTo>
                  <a:pt x="137" y="75"/>
                  <a:pt x="116" y="97"/>
                  <a:pt x="116" y="125"/>
                </a:cubicBezTo>
                <a:cubicBezTo>
                  <a:pt x="116" y="151"/>
                  <a:pt x="137" y="173"/>
                  <a:pt x="164" y="173"/>
                </a:cubicBezTo>
                <a:cubicBezTo>
                  <a:pt x="190" y="173"/>
                  <a:pt x="212" y="151"/>
                  <a:pt x="212" y="125"/>
                </a:cubicBezTo>
                <a:cubicBezTo>
                  <a:pt x="212" y="97"/>
                  <a:pt x="190" y="75"/>
                  <a:pt x="164" y="75"/>
                </a:cubicBezTo>
                <a:close/>
                <a:moveTo>
                  <a:pt x="164" y="149"/>
                </a:moveTo>
                <a:cubicBezTo>
                  <a:pt x="150" y="149"/>
                  <a:pt x="139" y="138"/>
                  <a:pt x="139" y="125"/>
                </a:cubicBezTo>
                <a:cubicBezTo>
                  <a:pt x="139" y="110"/>
                  <a:pt x="150" y="99"/>
                  <a:pt x="164" y="99"/>
                </a:cubicBezTo>
                <a:cubicBezTo>
                  <a:pt x="177" y="99"/>
                  <a:pt x="188" y="110"/>
                  <a:pt x="188" y="125"/>
                </a:cubicBezTo>
                <a:cubicBezTo>
                  <a:pt x="188" y="138"/>
                  <a:pt x="177" y="149"/>
                  <a:pt x="164" y="149"/>
                </a:cubicBezTo>
                <a:close/>
                <a:moveTo>
                  <a:pt x="412" y="75"/>
                </a:moveTo>
                <a:cubicBezTo>
                  <a:pt x="386" y="75"/>
                  <a:pt x="364" y="97"/>
                  <a:pt x="364" y="125"/>
                </a:cubicBezTo>
                <a:cubicBezTo>
                  <a:pt x="364" y="151"/>
                  <a:pt x="386" y="173"/>
                  <a:pt x="412" y="173"/>
                </a:cubicBezTo>
                <a:cubicBezTo>
                  <a:pt x="439" y="173"/>
                  <a:pt x="460" y="151"/>
                  <a:pt x="460" y="125"/>
                </a:cubicBezTo>
                <a:cubicBezTo>
                  <a:pt x="460" y="97"/>
                  <a:pt x="439" y="75"/>
                  <a:pt x="412" y="75"/>
                </a:cubicBezTo>
                <a:close/>
                <a:moveTo>
                  <a:pt x="436" y="125"/>
                </a:moveTo>
                <a:cubicBezTo>
                  <a:pt x="436" y="138"/>
                  <a:pt x="426" y="149"/>
                  <a:pt x="412" y="149"/>
                </a:cubicBezTo>
                <a:cubicBezTo>
                  <a:pt x="399" y="149"/>
                  <a:pt x="388" y="138"/>
                  <a:pt x="388" y="125"/>
                </a:cubicBezTo>
                <a:cubicBezTo>
                  <a:pt x="388" y="111"/>
                  <a:pt x="399" y="99"/>
                  <a:pt x="412" y="99"/>
                </a:cubicBezTo>
                <a:cubicBezTo>
                  <a:pt x="426" y="99"/>
                  <a:pt x="436" y="110"/>
                  <a:pt x="436" y="125"/>
                </a:cubicBezTo>
                <a:close/>
              </a:path>
            </a:pathLst>
          </a:custGeom>
          <a:solidFill>
            <a:schemeClr val="accent4"/>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2250" dirty="0">
              <a:solidFill>
                <a:schemeClr val="accent1"/>
              </a:solidFill>
              <a:latin typeface="Arial"/>
              <a:ea typeface="Arial"/>
              <a:cs typeface="Arial"/>
              <a:sym typeface="Arial"/>
            </a:endParaRPr>
          </a:p>
        </p:txBody>
      </p:sp>
      <p:sp>
        <p:nvSpPr>
          <p:cNvPr id="28" name="Google Shape;25916;p308">
            <a:extLst>
              <a:ext uri="{FF2B5EF4-FFF2-40B4-BE49-F238E27FC236}">
                <a16:creationId xmlns:a16="http://schemas.microsoft.com/office/drawing/2014/main" id="{D0D20F57-1367-4BCF-8FA5-D607445F2E25}"/>
              </a:ext>
            </a:extLst>
          </p:cNvPr>
          <p:cNvSpPr/>
          <p:nvPr/>
        </p:nvSpPr>
        <p:spPr>
          <a:xfrm>
            <a:off x="5458029" y="1951283"/>
            <a:ext cx="509389" cy="459986"/>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205" y="314"/>
                </a:moveTo>
                <a:cubicBezTo>
                  <a:pt x="169" y="314"/>
                  <a:pt x="141" y="342"/>
                  <a:pt x="141" y="377"/>
                </a:cubicBezTo>
                <a:cubicBezTo>
                  <a:pt x="141" y="413"/>
                  <a:pt x="169" y="441"/>
                  <a:pt x="205" y="441"/>
                </a:cubicBezTo>
                <a:cubicBezTo>
                  <a:pt x="240" y="441"/>
                  <a:pt x="268" y="413"/>
                  <a:pt x="268" y="377"/>
                </a:cubicBezTo>
                <a:cubicBezTo>
                  <a:pt x="268" y="342"/>
                  <a:pt x="240" y="314"/>
                  <a:pt x="205" y="314"/>
                </a:cubicBezTo>
                <a:close/>
                <a:moveTo>
                  <a:pt x="205" y="417"/>
                </a:moveTo>
                <a:cubicBezTo>
                  <a:pt x="183" y="417"/>
                  <a:pt x="165" y="399"/>
                  <a:pt x="165" y="377"/>
                </a:cubicBezTo>
                <a:cubicBezTo>
                  <a:pt x="165" y="356"/>
                  <a:pt x="183" y="338"/>
                  <a:pt x="205" y="338"/>
                </a:cubicBezTo>
                <a:cubicBezTo>
                  <a:pt x="226" y="338"/>
                  <a:pt x="244" y="356"/>
                  <a:pt x="244" y="377"/>
                </a:cubicBezTo>
                <a:cubicBezTo>
                  <a:pt x="244" y="399"/>
                  <a:pt x="226" y="417"/>
                  <a:pt x="205" y="417"/>
                </a:cubicBezTo>
                <a:close/>
                <a:moveTo>
                  <a:pt x="412" y="295"/>
                </a:moveTo>
                <a:cubicBezTo>
                  <a:pt x="396" y="297"/>
                  <a:pt x="384" y="298"/>
                  <a:pt x="372" y="298"/>
                </a:cubicBezTo>
                <a:cubicBezTo>
                  <a:pt x="361" y="299"/>
                  <a:pt x="349" y="300"/>
                  <a:pt x="335" y="302"/>
                </a:cubicBezTo>
                <a:cubicBezTo>
                  <a:pt x="354" y="283"/>
                  <a:pt x="373" y="263"/>
                  <a:pt x="392" y="244"/>
                </a:cubicBezTo>
                <a:cubicBezTo>
                  <a:pt x="404" y="232"/>
                  <a:pt x="409" y="218"/>
                  <a:pt x="405" y="205"/>
                </a:cubicBezTo>
                <a:cubicBezTo>
                  <a:pt x="402" y="191"/>
                  <a:pt x="391" y="181"/>
                  <a:pt x="375" y="176"/>
                </a:cubicBezTo>
                <a:cubicBezTo>
                  <a:pt x="318" y="159"/>
                  <a:pt x="261" y="142"/>
                  <a:pt x="211" y="127"/>
                </a:cubicBezTo>
                <a:cubicBezTo>
                  <a:pt x="194" y="122"/>
                  <a:pt x="178" y="126"/>
                  <a:pt x="167" y="138"/>
                </a:cubicBezTo>
                <a:cubicBezTo>
                  <a:pt x="158" y="147"/>
                  <a:pt x="150" y="155"/>
                  <a:pt x="141" y="164"/>
                </a:cubicBezTo>
                <a:cubicBezTo>
                  <a:pt x="134" y="171"/>
                  <a:pt x="127" y="178"/>
                  <a:pt x="119" y="185"/>
                </a:cubicBezTo>
                <a:cubicBezTo>
                  <a:pt x="111" y="194"/>
                  <a:pt x="106" y="204"/>
                  <a:pt x="106" y="214"/>
                </a:cubicBezTo>
                <a:cubicBezTo>
                  <a:pt x="106" y="224"/>
                  <a:pt x="110" y="234"/>
                  <a:pt x="118" y="242"/>
                </a:cubicBezTo>
                <a:cubicBezTo>
                  <a:pt x="134" y="258"/>
                  <a:pt x="156" y="257"/>
                  <a:pt x="174" y="241"/>
                </a:cubicBezTo>
                <a:cubicBezTo>
                  <a:pt x="179" y="236"/>
                  <a:pt x="184" y="230"/>
                  <a:pt x="189" y="225"/>
                </a:cubicBezTo>
                <a:cubicBezTo>
                  <a:pt x="195" y="219"/>
                  <a:pt x="201" y="214"/>
                  <a:pt x="207" y="208"/>
                </a:cubicBezTo>
                <a:cubicBezTo>
                  <a:pt x="207" y="208"/>
                  <a:pt x="207" y="208"/>
                  <a:pt x="207" y="208"/>
                </a:cubicBezTo>
                <a:cubicBezTo>
                  <a:pt x="220" y="211"/>
                  <a:pt x="232" y="215"/>
                  <a:pt x="245" y="219"/>
                </a:cubicBezTo>
                <a:cubicBezTo>
                  <a:pt x="216" y="251"/>
                  <a:pt x="216" y="251"/>
                  <a:pt x="216" y="251"/>
                </a:cubicBezTo>
                <a:cubicBezTo>
                  <a:pt x="212" y="250"/>
                  <a:pt x="208" y="250"/>
                  <a:pt x="205" y="250"/>
                </a:cubicBezTo>
                <a:cubicBezTo>
                  <a:pt x="189" y="250"/>
                  <a:pt x="173" y="253"/>
                  <a:pt x="159" y="259"/>
                </a:cubicBezTo>
                <a:cubicBezTo>
                  <a:pt x="111" y="277"/>
                  <a:pt x="77" y="323"/>
                  <a:pt x="77" y="377"/>
                </a:cubicBezTo>
                <a:cubicBezTo>
                  <a:pt x="77" y="448"/>
                  <a:pt x="134" y="505"/>
                  <a:pt x="205" y="505"/>
                </a:cubicBezTo>
                <a:cubicBezTo>
                  <a:pt x="239" y="505"/>
                  <a:pt x="270" y="491"/>
                  <a:pt x="293" y="469"/>
                </a:cubicBezTo>
                <a:cubicBezTo>
                  <a:pt x="308" y="455"/>
                  <a:pt x="319" y="437"/>
                  <a:pt x="325" y="417"/>
                </a:cubicBezTo>
                <a:cubicBezTo>
                  <a:pt x="330" y="405"/>
                  <a:pt x="332" y="392"/>
                  <a:pt x="332" y="378"/>
                </a:cubicBezTo>
                <a:cubicBezTo>
                  <a:pt x="334" y="378"/>
                  <a:pt x="334" y="378"/>
                  <a:pt x="334" y="378"/>
                </a:cubicBezTo>
                <a:cubicBezTo>
                  <a:pt x="349" y="378"/>
                  <a:pt x="369" y="378"/>
                  <a:pt x="369" y="378"/>
                </a:cubicBezTo>
                <a:cubicBezTo>
                  <a:pt x="366" y="391"/>
                  <a:pt x="363" y="404"/>
                  <a:pt x="360" y="416"/>
                </a:cubicBezTo>
                <a:cubicBezTo>
                  <a:pt x="356" y="436"/>
                  <a:pt x="351" y="456"/>
                  <a:pt x="347" y="476"/>
                </a:cubicBezTo>
                <a:cubicBezTo>
                  <a:pt x="341" y="500"/>
                  <a:pt x="354" y="521"/>
                  <a:pt x="377" y="526"/>
                </a:cubicBezTo>
                <a:cubicBezTo>
                  <a:pt x="380" y="526"/>
                  <a:pt x="382" y="527"/>
                  <a:pt x="385" y="527"/>
                </a:cubicBezTo>
                <a:cubicBezTo>
                  <a:pt x="403" y="527"/>
                  <a:pt x="418" y="514"/>
                  <a:pt x="423" y="494"/>
                </a:cubicBezTo>
                <a:cubicBezTo>
                  <a:pt x="432" y="452"/>
                  <a:pt x="444" y="398"/>
                  <a:pt x="456" y="344"/>
                </a:cubicBezTo>
                <a:cubicBezTo>
                  <a:pt x="458" y="330"/>
                  <a:pt x="455" y="317"/>
                  <a:pt x="447" y="308"/>
                </a:cubicBezTo>
                <a:cubicBezTo>
                  <a:pt x="439" y="299"/>
                  <a:pt x="426" y="294"/>
                  <a:pt x="412" y="295"/>
                </a:cubicBezTo>
                <a:close/>
                <a:moveTo>
                  <a:pt x="289" y="207"/>
                </a:moveTo>
                <a:cubicBezTo>
                  <a:pt x="271" y="201"/>
                  <a:pt x="271" y="201"/>
                  <a:pt x="271" y="201"/>
                </a:cubicBezTo>
                <a:cubicBezTo>
                  <a:pt x="265" y="200"/>
                  <a:pt x="260" y="198"/>
                  <a:pt x="255" y="197"/>
                </a:cubicBezTo>
                <a:cubicBezTo>
                  <a:pt x="240" y="192"/>
                  <a:pt x="226" y="188"/>
                  <a:pt x="212" y="184"/>
                </a:cubicBezTo>
                <a:cubicBezTo>
                  <a:pt x="204" y="182"/>
                  <a:pt x="195" y="186"/>
                  <a:pt x="190" y="191"/>
                </a:cubicBezTo>
                <a:cubicBezTo>
                  <a:pt x="184" y="196"/>
                  <a:pt x="178" y="202"/>
                  <a:pt x="172" y="208"/>
                </a:cubicBezTo>
                <a:cubicBezTo>
                  <a:pt x="167" y="213"/>
                  <a:pt x="162" y="218"/>
                  <a:pt x="157" y="223"/>
                </a:cubicBezTo>
                <a:cubicBezTo>
                  <a:pt x="149" y="231"/>
                  <a:pt x="142" y="231"/>
                  <a:pt x="135" y="225"/>
                </a:cubicBezTo>
                <a:cubicBezTo>
                  <a:pt x="132" y="222"/>
                  <a:pt x="130" y="218"/>
                  <a:pt x="130" y="215"/>
                </a:cubicBezTo>
                <a:cubicBezTo>
                  <a:pt x="130" y="211"/>
                  <a:pt x="132" y="206"/>
                  <a:pt x="137" y="202"/>
                </a:cubicBezTo>
                <a:cubicBezTo>
                  <a:pt x="144" y="195"/>
                  <a:pt x="151" y="188"/>
                  <a:pt x="158" y="181"/>
                </a:cubicBezTo>
                <a:cubicBezTo>
                  <a:pt x="167" y="172"/>
                  <a:pt x="175" y="163"/>
                  <a:pt x="184" y="155"/>
                </a:cubicBezTo>
                <a:cubicBezTo>
                  <a:pt x="190" y="149"/>
                  <a:pt x="196" y="147"/>
                  <a:pt x="204" y="150"/>
                </a:cubicBezTo>
                <a:cubicBezTo>
                  <a:pt x="254" y="165"/>
                  <a:pt x="311" y="182"/>
                  <a:pt x="368" y="199"/>
                </a:cubicBezTo>
                <a:cubicBezTo>
                  <a:pt x="376" y="202"/>
                  <a:pt x="381" y="206"/>
                  <a:pt x="382" y="211"/>
                </a:cubicBezTo>
                <a:cubicBezTo>
                  <a:pt x="383" y="215"/>
                  <a:pt x="381" y="221"/>
                  <a:pt x="375" y="227"/>
                </a:cubicBezTo>
                <a:cubicBezTo>
                  <a:pt x="352" y="251"/>
                  <a:pt x="328" y="275"/>
                  <a:pt x="305" y="297"/>
                </a:cubicBezTo>
                <a:cubicBezTo>
                  <a:pt x="290" y="280"/>
                  <a:pt x="271" y="266"/>
                  <a:pt x="249" y="258"/>
                </a:cubicBezTo>
                <a:cubicBezTo>
                  <a:pt x="249" y="258"/>
                  <a:pt x="248" y="258"/>
                  <a:pt x="248" y="258"/>
                </a:cubicBezTo>
                <a:cubicBezTo>
                  <a:pt x="246" y="257"/>
                  <a:pt x="245" y="257"/>
                  <a:pt x="243" y="256"/>
                </a:cubicBezTo>
                <a:lnTo>
                  <a:pt x="289" y="207"/>
                </a:lnTo>
                <a:close/>
                <a:moveTo>
                  <a:pt x="279" y="448"/>
                </a:moveTo>
                <a:cubicBezTo>
                  <a:pt x="267" y="461"/>
                  <a:pt x="251" y="471"/>
                  <a:pt x="232" y="476"/>
                </a:cubicBezTo>
                <a:cubicBezTo>
                  <a:pt x="224" y="479"/>
                  <a:pt x="214" y="480"/>
                  <a:pt x="205" y="480"/>
                </a:cubicBezTo>
                <a:cubicBezTo>
                  <a:pt x="148" y="480"/>
                  <a:pt x="102" y="434"/>
                  <a:pt x="102" y="377"/>
                </a:cubicBezTo>
                <a:cubicBezTo>
                  <a:pt x="102" y="352"/>
                  <a:pt x="111" y="328"/>
                  <a:pt x="127" y="310"/>
                </a:cubicBezTo>
                <a:cubicBezTo>
                  <a:pt x="139" y="296"/>
                  <a:pt x="155" y="286"/>
                  <a:pt x="173" y="280"/>
                </a:cubicBezTo>
                <a:cubicBezTo>
                  <a:pt x="183" y="276"/>
                  <a:pt x="193" y="275"/>
                  <a:pt x="205" y="275"/>
                </a:cubicBezTo>
                <a:cubicBezTo>
                  <a:pt x="216" y="275"/>
                  <a:pt x="227" y="277"/>
                  <a:pt x="238" y="280"/>
                </a:cubicBezTo>
                <a:cubicBezTo>
                  <a:pt x="238" y="280"/>
                  <a:pt x="239" y="280"/>
                  <a:pt x="239" y="280"/>
                </a:cubicBezTo>
                <a:cubicBezTo>
                  <a:pt x="239" y="281"/>
                  <a:pt x="239" y="281"/>
                  <a:pt x="239" y="281"/>
                </a:cubicBezTo>
                <a:cubicBezTo>
                  <a:pt x="240" y="281"/>
                  <a:pt x="240" y="281"/>
                  <a:pt x="240" y="281"/>
                </a:cubicBezTo>
                <a:cubicBezTo>
                  <a:pt x="264" y="290"/>
                  <a:pt x="284" y="307"/>
                  <a:pt x="296" y="330"/>
                </a:cubicBezTo>
                <a:cubicBezTo>
                  <a:pt x="296" y="330"/>
                  <a:pt x="296" y="330"/>
                  <a:pt x="296" y="330"/>
                </a:cubicBezTo>
                <a:cubicBezTo>
                  <a:pt x="303" y="344"/>
                  <a:pt x="307" y="360"/>
                  <a:pt x="307" y="377"/>
                </a:cubicBezTo>
                <a:cubicBezTo>
                  <a:pt x="307" y="405"/>
                  <a:pt x="297" y="429"/>
                  <a:pt x="279" y="448"/>
                </a:cubicBezTo>
                <a:close/>
                <a:moveTo>
                  <a:pt x="432" y="339"/>
                </a:moveTo>
                <a:cubicBezTo>
                  <a:pt x="421" y="393"/>
                  <a:pt x="408" y="447"/>
                  <a:pt x="399" y="489"/>
                </a:cubicBezTo>
                <a:cubicBezTo>
                  <a:pt x="397" y="499"/>
                  <a:pt x="390" y="504"/>
                  <a:pt x="382" y="502"/>
                </a:cubicBezTo>
                <a:cubicBezTo>
                  <a:pt x="368" y="499"/>
                  <a:pt x="369" y="488"/>
                  <a:pt x="370" y="481"/>
                </a:cubicBezTo>
                <a:cubicBezTo>
                  <a:pt x="375" y="461"/>
                  <a:pt x="397" y="352"/>
                  <a:pt x="397" y="352"/>
                </a:cubicBezTo>
                <a:cubicBezTo>
                  <a:pt x="382" y="353"/>
                  <a:pt x="382" y="353"/>
                  <a:pt x="382" y="353"/>
                </a:cubicBezTo>
                <a:cubicBezTo>
                  <a:pt x="377" y="353"/>
                  <a:pt x="333" y="355"/>
                  <a:pt x="332" y="355"/>
                </a:cubicBezTo>
                <a:cubicBezTo>
                  <a:pt x="332" y="354"/>
                  <a:pt x="332" y="353"/>
                  <a:pt x="331" y="353"/>
                </a:cubicBezTo>
                <a:cubicBezTo>
                  <a:pt x="331" y="353"/>
                  <a:pt x="331" y="353"/>
                  <a:pt x="331" y="353"/>
                </a:cubicBezTo>
                <a:cubicBezTo>
                  <a:pt x="329" y="344"/>
                  <a:pt x="327" y="335"/>
                  <a:pt x="323" y="327"/>
                </a:cubicBezTo>
                <a:cubicBezTo>
                  <a:pt x="325" y="327"/>
                  <a:pt x="325" y="327"/>
                  <a:pt x="325" y="327"/>
                </a:cubicBezTo>
                <a:cubicBezTo>
                  <a:pt x="346" y="325"/>
                  <a:pt x="360" y="324"/>
                  <a:pt x="374" y="322"/>
                </a:cubicBezTo>
                <a:cubicBezTo>
                  <a:pt x="386" y="322"/>
                  <a:pt x="398" y="321"/>
                  <a:pt x="414" y="319"/>
                </a:cubicBezTo>
                <a:cubicBezTo>
                  <a:pt x="421" y="319"/>
                  <a:pt x="426" y="320"/>
                  <a:pt x="429" y="324"/>
                </a:cubicBezTo>
                <a:cubicBezTo>
                  <a:pt x="432" y="327"/>
                  <a:pt x="433" y="333"/>
                  <a:pt x="432" y="339"/>
                </a:cubicBezTo>
                <a:close/>
                <a:moveTo>
                  <a:pt x="411" y="49"/>
                </a:moveTo>
                <a:cubicBezTo>
                  <a:pt x="411" y="49"/>
                  <a:pt x="411" y="49"/>
                  <a:pt x="411" y="49"/>
                </a:cubicBezTo>
                <a:cubicBezTo>
                  <a:pt x="375" y="49"/>
                  <a:pt x="347" y="77"/>
                  <a:pt x="347" y="112"/>
                </a:cubicBezTo>
                <a:cubicBezTo>
                  <a:pt x="347" y="129"/>
                  <a:pt x="354" y="146"/>
                  <a:pt x="366" y="159"/>
                </a:cubicBezTo>
                <a:cubicBezTo>
                  <a:pt x="378" y="171"/>
                  <a:pt x="394" y="178"/>
                  <a:pt x="411" y="178"/>
                </a:cubicBezTo>
                <a:cubicBezTo>
                  <a:pt x="411" y="178"/>
                  <a:pt x="411" y="178"/>
                  <a:pt x="411" y="178"/>
                </a:cubicBezTo>
                <a:cubicBezTo>
                  <a:pt x="428" y="177"/>
                  <a:pt x="444" y="170"/>
                  <a:pt x="457" y="157"/>
                </a:cubicBezTo>
                <a:cubicBezTo>
                  <a:pt x="469" y="145"/>
                  <a:pt x="476" y="128"/>
                  <a:pt x="476" y="112"/>
                </a:cubicBezTo>
                <a:cubicBezTo>
                  <a:pt x="475" y="77"/>
                  <a:pt x="446" y="49"/>
                  <a:pt x="411" y="49"/>
                </a:cubicBezTo>
                <a:close/>
                <a:moveTo>
                  <a:pt x="383" y="142"/>
                </a:moveTo>
                <a:cubicBezTo>
                  <a:pt x="375" y="134"/>
                  <a:pt x="371" y="123"/>
                  <a:pt x="371" y="112"/>
                </a:cubicBezTo>
                <a:cubicBezTo>
                  <a:pt x="371" y="90"/>
                  <a:pt x="388" y="73"/>
                  <a:pt x="411" y="73"/>
                </a:cubicBezTo>
                <a:cubicBezTo>
                  <a:pt x="433" y="73"/>
                  <a:pt x="451" y="90"/>
                  <a:pt x="452" y="112"/>
                </a:cubicBezTo>
                <a:cubicBezTo>
                  <a:pt x="452" y="122"/>
                  <a:pt x="447" y="133"/>
                  <a:pt x="440" y="141"/>
                </a:cubicBezTo>
                <a:cubicBezTo>
                  <a:pt x="432" y="149"/>
                  <a:pt x="421" y="153"/>
                  <a:pt x="411" y="154"/>
                </a:cubicBezTo>
                <a:cubicBezTo>
                  <a:pt x="401" y="153"/>
                  <a:pt x="391" y="149"/>
                  <a:pt x="383" y="142"/>
                </a:cubicBezTo>
                <a:close/>
              </a:path>
            </a:pathLst>
          </a:custGeom>
          <a:solidFill>
            <a:schemeClr val="accent4"/>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dirty="0">
              <a:solidFill>
                <a:schemeClr val="accent1"/>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73F438D7-FCC1-6909-C6FB-F0DAEFD473C9}"/>
              </a:ext>
            </a:extLst>
          </p:cNvPr>
          <p:cNvSpPr>
            <a:spLocks noGrp="1"/>
          </p:cNvSpPr>
          <p:nvPr>
            <p:ph type="sldNum" sz="quarter" idx="12"/>
          </p:nvPr>
        </p:nvSpPr>
        <p:spPr/>
        <p:txBody>
          <a:bodyPr/>
          <a:lstStyle/>
          <a:p>
            <a:fld id="{C0F55C17-AF72-40D4-ADBD-B5505DEBF9BA}" type="slidenum">
              <a:rPr lang="en-AU" smtClean="0"/>
              <a:t>18</a:t>
            </a:fld>
            <a:endParaRPr lang="en-US" dirty="0"/>
          </a:p>
        </p:txBody>
      </p:sp>
      <p:sp>
        <p:nvSpPr>
          <p:cNvPr id="2" name="Footer Placeholder 1">
            <a:extLst>
              <a:ext uri="{FF2B5EF4-FFF2-40B4-BE49-F238E27FC236}">
                <a16:creationId xmlns:a16="http://schemas.microsoft.com/office/drawing/2014/main" id="{EDEC9E97-3238-AE95-702B-278A7FF9BF55}"/>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25" name="Speech Bubble: Rectangle 24">
            <a:extLst>
              <a:ext uri="{FF2B5EF4-FFF2-40B4-BE49-F238E27FC236}">
                <a16:creationId xmlns:a16="http://schemas.microsoft.com/office/drawing/2014/main" id="{40D74FAC-D641-49B7-AF0E-BDEE8FA7843C}"/>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29" name="Group 28">
            <a:extLst>
              <a:ext uri="{FF2B5EF4-FFF2-40B4-BE49-F238E27FC236}">
                <a16:creationId xmlns:a16="http://schemas.microsoft.com/office/drawing/2014/main" id="{CFEDAE67-C1EA-4D2D-99CD-468206F4F2F8}"/>
              </a:ext>
            </a:extLst>
          </p:cNvPr>
          <p:cNvGrpSpPr/>
          <p:nvPr/>
        </p:nvGrpSpPr>
        <p:grpSpPr>
          <a:xfrm>
            <a:off x="10609741" y="1048190"/>
            <a:ext cx="396000" cy="376186"/>
            <a:chOff x="627146" y="1619763"/>
            <a:chExt cx="396000" cy="396000"/>
          </a:xfrm>
        </p:grpSpPr>
        <p:sp>
          <p:nvSpPr>
            <p:cNvPr id="30" name="Rectangle 29">
              <a:extLst>
                <a:ext uri="{FF2B5EF4-FFF2-40B4-BE49-F238E27FC236}">
                  <a16:creationId xmlns:a16="http://schemas.microsoft.com/office/drawing/2014/main" id="{F7BEAAE7-0A4D-4757-B1C9-50EF9439A2EA}"/>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Freeform 118">
              <a:extLst>
                <a:ext uri="{FF2B5EF4-FFF2-40B4-BE49-F238E27FC236}">
                  <a16:creationId xmlns:a16="http://schemas.microsoft.com/office/drawing/2014/main" id="{6CE94E77-0608-4F9B-9DF2-051E4C4A1F4F}"/>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19">
              <a:extLst>
                <a:ext uri="{FF2B5EF4-FFF2-40B4-BE49-F238E27FC236}">
                  <a16:creationId xmlns:a16="http://schemas.microsoft.com/office/drawing/2014/main" id="{B4B6A42F-C91D-4F28-9797-62DB102E1B58}"/>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20">
              <a:extLst>
                <a:ext uri="{FF2B5EF4-FFF2-40B4-BE49-F238E27FC236}">
                  <a16:creationId xmlns:a16="http://schemas.microsoft.com/office/drawing/2014/main" id="{E3BFFF69-4BF2-4096-A81B-C53840620125}"/>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9" name="Freeform 121">
              <a:extLst>
                <a:ext uri="{FF2B5EF4-FFF2-40B4-BE49-F238E27FC236}">
                  <a16:creationId xmlns:a16="http://schemas.microsoft.com/office/drawing/2014/main" id="{6955D0C8-017A-4E28-982E-F2DE15CFDB10}"/>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0" name="Freeform 122">
              <a:extLst>
                <a:ext uri="{FF2B5EF4-FFF2-40B4-BE49-F238E27FC236}">
                  <a16:creationId xmlns:a16="http://schemas.microsoft.com/office/drawing/2014/main" id="{FA0A725E-6500-48AC-B561-9F11D36D9E01}"/>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24">
              <a:extLst>
                <a:ext uri="{FF2B5EF4-FFF2-40B4-BE49-F238E27FC236}">
                  <a16:creationId xmlns:a16="http://schemas.microsoft.com/office/drawing/2014/main" id="{CD77B2D8-4DFB-4710-BE4B-36E7D3C8D41D}"/>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5" name="Freeform 128">
              <a:extLst>
                <a:ext uri="{FF2B5EF4-FFF2-40B4-BE49-F238E27FC236}">
                  <a16:creationId xmlns:a16="http://schemas.microsoft.com/office/drawing/2014/main" id="{CC88B93D-D901-4338-B3F8-6E63CFD61239}"/>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6" name="Freeform 129">
              <a:extLst>
                <a:ext uri="{FF2B5EF4-FFF2-40B4-BE49-F238E27FC236}">
                  <a16:creationId xmlns:a16="http://schemas.microsoft.com/office/drawing/2014/main" id="{885CD022-EA08-424D-8209-AE207C07B2DE}"/>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7" name="Freeform 130">
              <a:extLst>
                <a:ext uri="{FF2B5EF4-FFF2-40B4-BE49-F238E27FC236}">
                  <a16:creationId xmlns:a16="http://schemas.microsoft.com/office/drawing/2014/main" id="{3D577E12-55AA-486D-9E8A-19AF42171B99}"/>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8" name="Freeform 131">
              <a:extLst>
                <a:ext uri="{FF2B5EF4-FFF2-40B4-BE49-F238E27FC236}">
                  <a16:creationId xmlns:a16="http://schemas.microsoft.com/office/drawing/2014/main" id="{EA4FBE52-AD49-46C1-83DA-0B126646D5E2}"/>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9" name="Freeform 133">
              <a:extLst>
                <a:ext uri="{FF2B5EF4-FFF2-40B4-BE49-F238E27FC236}">
                  <a16:creationId xmlns:a16="http://schemas.microsoft.com/office/drawing/2014/main" id="{7B439C12-6CE5-4924-94CF-2A3070B1B929}"/>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0" name="Freeform 134">
              <a:extLst>
                <a:ext uri="{FF2B5EF4-FFF2-40B4-BE49-F238E27FC236}">
                  <a16:creationId xmlns:a16="http://schemas.microsoft.com/office/drawing/2014/main" id="{F426443C-35FB-4E35-91C7-5B2F9AEC0B7F}"/>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1" name="Freeform 135">
              <a:extLst>
                <a:ext uri="{FF2B5EF4-FFF2-40B4-BE49-F238E27FC236}">
                  <a16:creationId xmlns:a16="http://schemas.microsoft.com/office/drawing/2014/main" id="{BB1CD378-9F0A-4FE4-BFE3-4D663ED2A623}"/>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52" name="Google Shape;162;p4">
            <a:extLst>
              <a:ext uri="{FF2B5EF4-FFF2-40B4-BE49-F238E27FC236}">
                <a16:creationId xmlns:a16="http://schemas.microsoft.com/office/drawing/2014/main" id="{FEDE6CA5-5C5C-481F-ADA1-54D2A0E0F310}"/>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53" name="Freeform 37">
            <a:extLst>
              <a:ext uri="{FF2B5EF4-FFF2-40B4-BE49-F238E27FC236}">
                <a16:creationId xmlns:a16="http://schemas.microsoft.com/office/drawing/2014/main" id="{AAD5AA39-D389-4821-B73F-47350D831705}"/>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54" name="TextBox 53">
            <a:extLst>
              <a:ext uri="{FF2B5EF4-FFF2-40B4-BE49-F238E27FC236}">
                <a16:creationId xmlns:a16="http://schemas.microsoft.com/office/drawing/2014/main" id="{22DE5311-888A-4F8C-ADC2-83AD69066702}"/>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261101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decorative">
            <a:extLst>
              <a:ext uri="{FF2B5EF4-FFF2-40B4-BE49-F238E27FC236}">
                <a16:creationId xmlns:a16="http://schemas.microsoft.com/office/drawing/2014/main" id="{6B2B9F71-103E-4379-9941-8A83AE6606A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725098" y="1954197"/>
            <a:ext cx="2973813" cy="1147333"/>
          </a:xfrm>
          <a:prstGeom prst="rect">
            <a:avLst/>
          </a:prstGeom>
        </p:spPr>
      </p:pic>
      <p:pic>
        <p:nvPicPr>
          <p:cNvPr id="23" name="Graphic 22" descr="decorative">
            <a:extLst>
              <a:ext uri="{FF2B5EF4-FFF2-40B4-BE49-F238E27FC236}">
                <a16:creationId xmlns:a16="http://schemas.microsoft.com/office/drawing/2014/main" id="{2F7D8455-9A53-43A3-BEDB-205D678F2F0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794041" y="3574639"/>
            <a:ext cx="2645107" cy="1134988"/>
          </a:xfrm>
          <a:prstGeom prst="rect">
            <a:avLst/>
          </a:prstGeom>
        </p:spPr>
      </p:pic>
      <p:pic>
        <p:nvPicPr>
          <p:cNvPr id="24" name="Graphic 23" descr="decorative">
            <a:extLst>
              <a:ext uri="{FF2B5EF4-FFF2-40B4-BE49-F238E27FC236}">
                <a16:creationId xmlns:a16="http://schemas.microsoft.com/office/drawing/2014/main" id="{45033439-4007-4F59-B765-48E88FEC09C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flipV="1">
            <a:off x="8607977" y="5064883"/>
            <a:ext cx="3172266" cy="1134987"/>
          </a:xfrm>
          <a:prstGeom prst="rect">
            <a:avLst/>
          </a:prstGeom>
        </p:spPr>
      </p:pic>
      <p:sp>
        <p:nvSpPr>
          <p:cNvPr id="26" name="Content Placeholder 5">
            <a:extLst>
              <a:ext uri="{FF2B5EF4-FFF2-40B4-BE49-F238E27FC236}">
                <a16:creationId xmlns:a16="http://schemas.microsoft.com/office/drawing/2014/main" id="{19D04F93-C5F4-4EF8-9F79-4F12236CB266}"/>
              </a:ext>
            </a:extLst>
          </p:cNvPr>
          <p:cNvSpPr txBox="1">
            <a:spLocks/>
          </p:cNvSpPr>
          <p:nvPr/>
        </p:nvSpPr>
        <p:spPr>
          <a:xfrm>
            <a:off x="5379863" y="1556796"/>
            <a:ext cx="3139200" cy="278386"/>
          </a:xfrm>
          <a:prstGeom prst="rect">
            <a:avLst/>
          </a:prstGeom>
          <a:solidFill>
            <a:srgbClr val="7F7F7F"/>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a:t>
            </a:r>
            <a:r>
              <a:rPr lang="en-AU" sz="1200" dirty="0">
                <a:solidFill>
                  <a:schemeClr val="bg1"/>
                </a:solidFill>
              </a:rPr>
              <a:t> </a:t>
            </a:r>
          </a:p>
        </p:txBody>
      </p:sp>
      <p:sp>
        <p:nvSpPr>
          <p:cNvPr id="27" name="Content Placeholder 5">
            <a:extLst>
              <a:ext uri="{FF2B5EF4-FFF2-40B4-BE49-F238E27FC236}">
                <a16:creationId xmlns:a16="http://schemas.microsoft.com/office/drawing/2014/main" id="{4B8EC702-B374-4429-BE2E-71A798716651}"/>
              </a:ext>
            </a:extLst>
          </p:cNvPr>
          <p:cNvSpPr txBox="1">
            <a:spLocks/>
          </p:cNvSpPr>
          <p:nvPr/>
        </p:nvSpPr>
        <p:spPr>
          <a:xfrm>
            <a:off x="5379863" y="1899934"/>
            <a:ext cx="3139200" cy="3194893"/>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spcBef>
                <a:spcPts val="600"/>
              </a:spcBef>
              <a:tabLst>
                <a:tab pos="450850" algn="l"/>
                <a:tab pos="717550" algn="l"/>
              </a:tabLst>
              <a:defRPr/>
            </a:pPr>
            <a:r>
              <a:rPr lang="en-AU" sz="1000" b="0" dirty="0">
                <a:solidFill>
                  <a:schemeClr val="tx1"/>
                </a:solidFill>
              </a:rPr>
              <a:t>Our leaders are capable, confident and feel empowered to lead and develop their people and teams across all levels </a:t>
            </a:r>
            <a:endParaRPr lang="en-AU" sz="1000" b="0" dirty="0">
              <a:solidFill>
                <a:schemeClr val="tx1"/>
              </a:solidFill>
              <a:cs typeface="Calibri"/>
            </a:endParaRPr>
          </a:p>
          <a:p>
            <a:pPr marL="625475" lvl="0" indent="-625475">
              <a:spcBef>
                <a:spcPts val="600"/>
              </a:spcBef>
              <a:tabLst>
                <a:tab pos="450850" algn="l"/>
                <a:tab pos="717550" algn="l"/>
              </a:tabLst>
              <a:defRPr/>
            </a:pPr>
            <a:r>
              <a:rPr lang="en-AU" sz="1000" b="0" dirty="0">
                <a:solidFill>
                  <a:schemeClr val="tx1"/>
                </a:solidFill>
              </a:rPr>
              <a:t>Enhanced and consistent approach to performance management with Professional Development Plans in place</a:t>
            </a:r>
            <a:endParaRPr lang="en-AU" sz="1000" b="0" dirty="0">
              <a:solidFill>
                <a:schemeClr val="tx1"/>
              </a:solidFill>
              <a:cs typeface="Calibri"/>
            </a:endParaRPr>
          </a:p>
          <a:p>
            <a:pPr marL="625475" lvl="0" indent="-625475">
              <a:spcBef>
                <a:spcPts val="600"/>
              </a:spcBef>
              <a:tabLst>
                <a:tab pos="450850" algn="l"/>
                <a:tab pos="717550" algn="l"/>
              </a:tabLst>
              <a:defRPr/>
            </a:pPr>
            <a:r>
              <a:rPr lang="en-AU" sz="1000" b="0" dirty="0">
                <a:solidFill>
                  <a:schemeClr val="tx1"/>
                </a:solidFill>
              </a:rPr>
              <a:t>Streamlined approach where all employees have defined roles and responsibilities that align to the </a:t>
            </a:r>
            <a:r>
              <a:rPr lang="en-AU" sz="1000" b="0" dirty="0" smtClean="0">
                <a:solidFill>
                  <a:schemeClr val="tx1"/>
                </a:solidFill>
              </a:rPr>
              <a:t>Commission’s </a:t>
            </a:r>
            <a:r>
              <a:rPr lang="en-AU" sz="1000" b="0" dirty="0">
                <a:solidFill>
                  <a:schemeClr val="tx1"/>
                </a:solidFill>
              </a:rPr>
              <a:t>purpose and cultural principles</a:t>
            </a:r>
            <a:endParaRPr lang="en-AU" sz="1000" b="0" dirty="0">
              <a:solidFill>
                <a:schemeClr val="tx1"/>
              </a:solidFill>
              <a:cs typeface="Calibri"/>
            </a:endParaRPr>
          </a:p>
          <a:p>
            <a:pPr marL="625475" lvl="0" indent="-625475">
              <a:spcBef>
                <a:spcPts val="600"/>
              </a:spcBef>
              <a:tabLst>
                <a:tab pos="450850" algn="l"/>
                <a:tab pos="717550" algn="l"/>
              </a:tabLst>
              <a:defRPr/>
            </a:pPr>
            <a:r>
              <a:rPr lang="en-AU" sz="1000" b="0" dirty="0">
                <a:solidFill>
                  <a:schemeClr val="tx1"/>
                </a:solidFill>
              </a:rPr>
              <a:t>Our people feel valued, recognised and can connect their contribution to our purpose, reflected as increased employee engagement across both APS Census and internal pulse surveys</a:t>
            </a:r>
            <a:endParaRPr lang="en-AU" sz="1000" dirty="0">
              <a:solidFill>
                <a:schemeClr val="tx1"/>
              </a:solidFill>
            </a:endParaRPr>
          </a:p>
        </p:txBody>
      </p:sp>
      <p:sp>
        <p:nvSpPr>
          <p:cNvPr id="28" name="Content Placeholder 5">
            <a:extLst>
              <a:ext uri="{FF2B5EF4-FFF2-40B4-BE49-F238E27FC236}">
                <a16:creationId xmlns:a16="http://schemas.microsoft.com/office/drawing/2014/main" id="{9E1657B2-AE27-4D3D-A412-42CFB6EDB49E}"/>
              </a:ext>
            </a:extLst>
          </p:cNvPr>
          <p:cNvSpPr txBox="1">
            <a:spLocks/>
          </p:cNvSpPr>
          <p:nvPr/>
        </p:nvSpPr>
        <p:spPr>
          <a:xfrm>
            <a:off x="8622048" y="1570214"/>
            <a:ext cx="3078246" cy="278386"/>
          </a:xfrm>
          <a:prstGeom prst="rect">
            <a:avLst/>
          </a:prstGeom>
          <a:solidFill>
            <a:srgbClr val="7F7F7F"/>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sounds like …</a:t>
            </a:r>
            <a:endParaRPr lang="en-AU" sz="1100" dirty="0">
              <a:solidFill>
                <a:schemeClr val="bg1"/>
              </a:solidFill>
              <a:cs typeface="Calibri"/>
            </a:endParaRPr>
          </a:p>
        </p:txBody>
      </p:sp>
      <p:sp>
        <p:nvSpPr>
          <p:cNvPr id="40" name="Content Placeholder 5">
            <a:extLst>
              <a:ext uri="{FF2B5EF4-FFF2-40B4-BE49-F238E27FC236}">
                <a16:creationId xmlns:a16="http://schemas.microsoft.com/office/drawing/2014/main" id="{CC9971B9-3BEC-4056-841B-CB6A30242A85}"/>
              </a:ext>
            </a:extLst>
          </p:cNvPr>
          <p:cNvSpPr txBox="1">
            <a:spLocks/>
          </p:cNvSpPr>
          <p:nvPr/>
        </p:nvSpPr>
        <p:spPr>
          <a:xfrm>
            <a:off x="544076" y="1584070"/>
            <a:ext cx="4699647" cy="4151712"/>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en-AU" sz="1100" dirty="0">
                <a:latin typeface="+mj-lt"/>
              </a:rPr>
              <a:t>Our Aspiration</a:t>
            </a:r>
            <a:endParaRPr lang="en-AU" sz="1100" b="0" dirty="0">
              <a:latin typeface="Calibri" panose="020F0502020204030204"/>
              <a:cs typeface="Calibri Light"/>
            </a:endParaRPr>
          </a:p>
          <a:p>
            <a:pPr>
              <a:lnSpc>
                <a:spcPct val="100000"/>
              </a:lnSpc>
              <a:spcBef>
                <a:spcPts val="600"/>
              </a:spcBef>
              <a:defRPr/>
            </a:pPr>
            <a:r>
              <a:rPr lang="en-AU" sz="1000" b="0" dirty="0">
                <a:latin typeface="Calibri" panose="020F0502020204030204"/>
                <a:cs typeface="Calibri Light"/>
              </a:rPr>
              <a:t>We are passionate, engaged and high-performing, having strong collaborative relationships with peers, </a:t>
            </a:r>
            <a:r>
              <a:rPr lang="en-AU" sz="1000" b="0" dirty="0" smtClean="0">
                <a:latin typeface="Calibri" panose="020F0502020204030204"/>
                <a:cs typeface="Calibri Light"/>
              </a:rPr>
              <a:t>providers </a:t>
            </a:r>
            <a:r>
              <a:rPr lang="en-AU" sz="1000" b="0" dirty="0">
                <a:latin typeface="Calibri" panose="020F0502020204030204"/>
                <a:cs typeface="Calibri Light"/>
              </a:rPr>
              <a:t>and </a:t>
            </a:r>
            <a:r>
              <a:rPr lang="en-AU" sz="1000" b="0" dirty="0" smtClean="0">
                <a:latin typeface="Calibri" panose="020F0502020204030204"/>
                <a:cs typeface="Calibri Light"/>
              </a:rPr>
              <a:t>participants and </a:t>
            </a:r>
            <a:r>
              <a:rPr lang="en-AU" sz="1000" b="0" dirty="0">
                <a:latin typeface="Calibri" panose="020F0502020204030204"/>
                <a:cs typeface="Calibri Light"/>
              </a:rPr>
              <a:t>we are committed to operating and working as ‘One Commission’.  </a:t>
            </a:r>
          </a:p>
          <a:p>
            <a:pPr>
              <a:lnSpc>
                <a:spcPct val="100000"/>
              </a:lnSpc>
              <a:spcBef>
                <a:spcPts val="600"/>
              </a:spcBef>
              <a:defRPr/>
            </a:pPr>
            <a:r>
              <a:rPr lang="en-AU" sz="1000" b="0" dirty="0">
                <a:latin typeface="Calibri" panose="020F0502020204030204"/>
                <a:cs typeface="Calibri Light"/>
              </a:rPr>
              <a:t>We empower our workforce to be proactive, manage risks proportionately and maintain essential safeguards whilst minimising regulatory burden.</a:t>
            </a:r>
          </a:p>
          <a:p>
            <a:pPr>
              <a:lnSpc>
                <a:spcPct val="100000"/>
              </a:lnSpc>
              <a:spcBef>
                <a:spcPts val="600"/>
              </a:spcBef>
              <a:defRPr/>
            </a:pPr>
            <a:r>
              <a:rPr lang="en-AU" sz="1000" b="0" dirty="0">
                <a:latin typeface="Calibri" panose="020F0502020204030204"/>
                <a:cs typeface="Calibri Light"/>
              </a:rPr>
              <a:t>We do this by:</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clearly defining roles, responsibilities and goals </a:t>
            </a:r>
            <a:r>
              <a:rPr lang="en-AU" sz="1000" b="0" dirty="0">
                <a:latin typeface="Calibri" panose="020F0502020204030204"/>
                <a:cs typeface="Calibri Light"/>
              </a:rPr>
              <a:t>that align to our strategic objectives </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establishing engaging </a:t>
            </a:r>
            <a:r>
              <a:rPr lang="en-AU" sz="1000" dirty="0" smtClean="0">
                <a:latin typeface="Calibri" panose="020F0502020204030204"/>
                <a:cs typeface="Calibri Light"/>
              </a:rPr>
              <a:t>performance and development </a:t>
            </a:r>
            <a:r>
              <a:rPr lang="en-AU" sz="1000" dirty="0">
                <a:latin typeface="Calibri" panose="020F0502020204030204"/>
                <a:cs typeface="Calibri Light"/>
              </a:rPr>
              <a:t>planning processes </a:t>
            </a:r>
            <a:r>
              <a:rPr lang="en-AU" sz="1000" b="0" dirty="0">
                <a:latin typeface="Calibri" panose="020F0502020204030204"/>
                <a:cs typeface="Calibri Light"/>
              </a:rPr>
              <a:t>that </a:t>
            </a:r>
            <a:r>
              <a:rPr lang="en-AU" sz="1000" b="0" dirty="0" smtClean="0">
                <a:latin typeface="Calibri" panose="020F0502020204030204"/>
                <a:cs typeface="Calibri Light"/>
              </a:rPr>
              <a:t>nurture </a:t>
            </a:r>
            <a:r>
              <a:rPr lang="en-AU" sz="1000" b="0" dirty="0">
                <a:latin typeface="Calibri" panose="020F0502020204030204"/>
                <a:cs typeface="Calibri Light"/>
              </a:rPr>
              <a:t>and </a:t>
            </a:r>
            <a:r>
              <a:rPr lang="en-AU" sz="1000" b="0" dirty="0" smtClean="0">
                <a:latin typeface="Calibri" panose="020F0502020204030204"/>
                <a:cs typeface="Calibri Light"/>
              </a:rPr>
              <a:t>grow </a:t>
            </a:r>
            <a:r>
              <a:rPr lang="en-AU" sz="1000" b="0" dirty="0">
                <a:latin typeface="Calibri" panose="020F0502020204030204"/>
                <a:cs typeface="Calibri Light"/>
              </a:rPr>
              <a:t>talent </a:t>
            </a:r>
            <a:endParaRPr lang="en-AU" sz="1000" dirty="0">
              <a:latin typeface="Calibri" panose="020F0502020204030204"/>
              <a:cs typeface="Calibri Light"/>
            </a:endParaRP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empowering our leaders </a:t>
            </a:r>
            <a:r>
              <a:rPr lang="en-AU" sz="1000" b="0" dirty="0">
                <a:latin typeface="Calibri" panose="020F0502020204030204"/>
                <a:cs typeface="Calibri Light"/>
              </a:rPr>
              <a:t>to role model desired leadership skills, knowledge, attitudes and behaviours </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equipping our leaders </a:t>
            </a:r>
            <a:r>
              <a:rPr lang="en-AU" sz="1000" b="0" dirty="0">
                <a:latin typeface="Calibri" panose="020F0502020204030204"/>
                <a:cs typeface="Calibri Light"/>
              </a:rPr>
              <a:t>with the tools and guides enabling them to </a:t>
            </a:r>
            <a:r>
              <a:rPr lang="en-AU" sz="1000" dirty="0">
                <a:latin typeface="Calibri" panose="020F0502020204030204"/>
                <a:cs typeface="Calibri Light"/>
              </a:rPr>
              <a:t>manage performance </a:t>
            </a:r>
            <a:r>
              <a:rPr lang="en-AU" sz="1000" b="0" dirty="0">
                <a:latin typeface="Calibri" panose="020F0502020204030204"/>
                <a:cs typeface="Calibri Light"/>
              </a:rPr>
              <a:t>and </a:t>
            </a:r>
            <a:r>
              <a:rPr lang="en-AU" sz="1000" dirty="0">
                <a:latin typeface="Calibri" panose="020F0502020204030204"/>
                <a:cs typeface="Calibri Light"/>
              </a:rPr>
              <a:t>develop their people </a:t>
            </a:r>
            <a:r>
              <a:rPr lang="en-AU" sz="1000" b="0" dirty="0">
                <a:latin typeface="Calibri" panose="020F0502020204030204"/>
                <a:cs typeface="Calibri Light"/>
              </a:rPr>
              <a:t>consistently</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creating a shared understanding and connection </a:t>
            </a:r>
            <a:r>
              <a:rPr lang="en-AU" sz="1000" b="0" dirty="0">
                <a:latin typeface="Calibri" panose="020F0502020204030204"/>
                <a:cs typeface="Calibri Light"/>
              </a:rPr>
              <a:t>of how everyone contributes to our vision, purpose and ambition</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recognising our people </a:t>
            </a:r>
            <a:r>
              <a:rPr lang="en-AU" sz="1000" b="0" dirty="0">
                <a:latin typeface="Calibri" panose="020F0502020204030204"/>
                <a:cs typeface="Calibri Light"/>
              </a:rPr>
              <a:t>and acknowledging their positive contribution across our cultural principles and workforce pillars </a:t>
            </a:r>
            <a:r>
              <a:rPr lang="en-AU" sz="1000" dirty="0">
                <a:latin typeface="Calibri" panose="020F0502020204030204"/>
                <a:cs typeface="Calibri Light"/>
              </a:rPr>
              <a:t> </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being proactive and showing initiative, focusing on continuous improvement </a:t>
            </a:r>
            <a:r>
              <a:rPr lang="en-AU" sz="1000" b="0" dirty="0">
                <a:latin typeface="Calibri" panose="020F0502020204030204"/>
                <a:cs typeface="Calibri Light"/>
              </a:rPr>
              <a:t>and action orientation</a:t>
            </a:r>
          </a:p>
          <a:p>
            <a:pPr marR="0" lvl="0" defTabSz="914400" rtl="0" eaLnBrk="1" fontAlgn="auto" latinLnBrk="0" hangingPunct="1">
              <a:lnSpc>
                <a:spcPct val="100000"/>
              </a:lnSpc>
              <a:spcBef>
                <a:spcPts val="300"/>
              </a:spcBef>
              <a:spcAft>
                <a:spcPts val="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Calibri" panose="020F0502020204030204"/>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latin typeface="Calibri" panose="020F0502020204030204"/>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59481" y="281777"/>
            <a:ext cx="6992824" cy="1376364"/>
          </a:xfrm>
        </p:spPr>
        <p:txBody>
          <a:bodyPr>
            <a:noAutofit/>
          </a:bodyPr>
          <a:lstStyle/>
          <a:p>
            <a:r>
              <a:rPr lang="en-US" dirty="0" smtClean="0">
                <a:solidFill>
                  <a:srgbClr val="7F7F7F"/>
                </a:solidFill>
              </a:rPr>
              <a:t>Pillar: Performance</a:t>
            </a:r>
            <a:r>
              <a:rPr lang="en-US" dirty="0">
                <a:solidFill>
                  <a:schemeClr val="tx2"/>
                </a:solidFill>
              </a:rPr>
              <a:t> </a:t>
            </a:r>
            <a:endParaRPr lang="en-AU" dirty="0">
              <a:solidFill>
                <a:schemeClr val="tx2"/>
              </a:solidFill>
            </a:endParaRPr>
          </a:p>
        </p:txBody>
      </p:sp>
      <p:sp>
        <p:nvSpPr>
          <p:cNvPr id="75" name="TextBox 74">
            <a:extLst>
              <a:ext uri="{FF2B5EF4-FFF2-40B4-BE49-F238E27FC236}">
                <a16:creationId xmlns:a16="http://schemas.microsoft.com/office/drawing/2014/main" id="{65EA5DAB-8E06-4F0F-B96C-9CBBD2D9344B}"/>
              </a:ext>
            </a:extLst>
          </p:cNvPr>
          <p:cNvSpPr txBox="1"/>
          <p:nvPr/>
        </p:nvSpPr>
        <p:spPr>
          <a:xfrm>
            <a:off x="8919469" y="2063305"/>
            <a:ext cx="2579762" cy="1015663"/>
          </a:xfrm>
          <a:prstGeom prst="rect">
            <a:avLst/>
          </a:prstGeom>
          <a:noFill/>
        </p:spPr>
        <p:txBody>
          <a:bodyPr wrap="square" lIns="91440" tIns="45720" rIns="91440" bIns="45720" rtlCol="0" anchor="t">
            <a:spAutoFit/>
          </a:bodyPr>
          <a:lstStyle/>
          <a:p>
            <a:r>
              <a:rPr lang="en-AU" sz="1000" dirty="0"/>
              <a:t>“As a new starter, I understand my role and responsibilities and can see how my role align with and feed into to the overall purpose of the Commission.”</a:t>
            </a:r>
            <a:endParaRPr lang="en-AU" sz="1000" dirty="0">
              <a:cs typeface="Calibri"/>
            </a:endParaRPr>
          </a:p>
          <a:p>
            <a:endParaRPr lang="en-AU" sz="1000" dirty="0">
              <a:cs typeface="Calibri"/>
            </a:endParaRPr>
          </a:p>
          <a:p>
            <a:endParaRPr lang="en-AU" sz="1000" dirty="0">
              <a:cs typeface="Calibri"/>
            </a:endParaRPr>
          </a:p>
        </p:txBody>
      </p:sp>
      <p:sp>
        <p:nvSpPr>
          <p:cNvPr id="76" name="TextBox 75">
            <a:extLst>
              <a:ext uri="{FF2B5EF4-FFF2-40B4-BE49-F238E27FC236}">
                <a16:creationId xmlns:a16="http://schemas.microsoft.com/office/drawing/2014/main" id="{5BAB4E29-8B6B-4C1B-8766-2202885CCEE0}"/>
              </a:ext>
            </a:extLst>
          </p:cNvPr>
          <p:cNvSpPr txBox="1"/>
          <p:nvPr/>
        </p:nvSpPr>
        <p:spPr>
          <a:xfrm>
            <a:off x="8723339" y="3797321"/>
            <a:ext cx="2417456" cy="707886"/>
          </a:xfrm>
          <a:prstGeom prst="rect">
            <a:avLst/>
          </a:prstGeom>
          <a:noFill/>
        </p:spPr>
        <p:txBody>
          <a:bodyPr wrap="square" lIns="91440" tIns="45720" rIns="91440" bIns="45720" rtlCol="0" anchor="t">
            <a:spAutoFit/>
          </a:bodyPr>
          <a:lstStyle>
            <a:defPPr>
              <a:defRPr lang="en-US"/>
            </a:defPPr>
            <a:lvl1pPr>
              <a:defRPr sz="900"/>
            </a:lvl1pPr>
          </a:lstStyle>
          <a:p>
            <a:pPr algn="r"/>
            <a:r>
              <a:rPr lang="en-AU" sz="1000" dirty="0"/>
              <a:t>“As a leader I feel confident and empowered to manage performance within my team, including  courageous conversations.” </a:t>
            </a:r>
            <a:endParaRPr lang="en-AU" sz="1000" dirty="0">
              <a:cs typeface="Calibri"/>
            </a:endParaRPr>
          </a:p>
        </p:txBody>
      </p:sp>
      <p:sp>
        <p:nvSpPr>
          <p:cNvPr id="78" name="TextBox 77">
            <a:extLst>
              <a:ext uri="{FF2B5EF4-FFF2-40B4-BE49-F238E27FC236}">
                <a16:creationId xmlns:a16="http://schemas.microsoft.com/office/drawing/2014/main" id="{38B3C0D4-4C7F-46D7-90CC-222908B3AD56}"/>
              </a:ext>
            </a:extLst>
          </p:cNvPr>
          <p:cNvSpPr txBox="1"/>
          <p:nvPr/>
        </p:nvSpPr>
        <p:spPr>
          <a:xfrm>
            <a:off x="8783154" y="5304895"/>
            <a:ext cx="2922826" cy="861774"/>
          </a:xfrm>
          <a:prstGeom prst="rect">
            <a:avLst/>
          </a:prstGeom>
          <a:noFill/>
        </p:spPr>
        <p:txBody>
          <a:bodyPr wrap="square" lIns="91440" tIns="45720" rIns="91440" bIns="45720" rtlCol="0" anchor="t">
            <a:spAutoFit/>
          </a:bodyPr>
          <a:lstStyle>
            <a:defPPr>
              <a:defRPr lang="en-US"/>
            </a:defPPr>
            <a:lvl1pPr>
              <a:defRPr sz="900"/>
            </a:lvl1pPr>
          </a:lstStyle>
          <a:p>
            <a:r>
              <a:rPr lang="en-AU" sz="1000" dirty="0"/>
              <a:t>“I feel engaged with my performance at work, as my performance and positive behaviours are recognised by my leader and the wider leadership team including through the reward and recognition program.”</a:t>
            </a:r>
            <a:endParaRPr lang="en-AU" sz="1000" dirty="0">
              <a:cs typeface="Calibri"/>
            </a:endParaRPr>
          </a:p>
        </p:txBody>
      </p:sp>
      <p:pic>
        <p:nvPicPr>
          <p:cNvPr id="113" name="Picture 112">
            <a:extLst>
              <a:ext uri="{FF2B5EF4-FFF2-40B4-BE49-F238E27FC236}">
                <a16:creationId xmlns:a16="http://schemas.microsoft.com/office/drawing/2014/main" id="{DA1DBD27-8E33-4F29-8203-13EE84E5BF8F}"/>
              </a:ext>
            </a:extLst>
          </p:cNvPr>
          <p:cNvPicPr>
            <a:picLocks noChangeAspect="1"/>
          </p:cNvPicPr>
          <p:nvPr/>
        </p:nvPicPr>
        <p:blipFill>
          <a:blip r:embed="rId9"/>
          <a:stretch>
            <a:fillRect/>
          </a:stretch>
        </p:blipFill>
        <p:spPr>
          <a:xfrm>
            <a:off x="486021" y="456449"/>
            <a:ext cx="1037980" cy="867928"/>
          </a:xfrm>
          <a:prstGeom prst="rect">
            <a:avLst/>
          </a:prstGeom>
        </p:spPr>
      </p:pic>
      <p:pic>
        <p:nvPicPr>
          <p:cNvPr id="39" name="Graphic 40" descr="decorative">
            <a:extLst>
              <a:ext uri="{FF2B5EF4-FFF2-40B4-BE49-F238E27FC236}">
                <a16:creationId xmlns:a16="http://schemas.microsoft.com/office/drawing/2014/main" id="{531A11B5-1C2F-48EC-981E-2B2265CCECF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38833" y="4629582"/>
            <a:ext cx="698470" cy="711774"/>
          </a:xfrm>
          <a:prstGeom prst="rect">
            <a:avLst/>
          </a:prstGeom>
        </p:spPr>
      </p:pic>
      <p:pic>
        <p:nvPicPr>
          <p:cNvPr id="44" name="Graphic 11" descr="decorative">
            <a:extLst>
              <a:ext uri="{FF2B5EF4-FFF2-40B4-BE49-F238E27FC236}">
                <a16:creationId xmlns:a16="http://schemas.microsoft.com/office/drawing/2014/main" id="{17647FC2-6CEB-4CA7-9939-0CB161DD9EE1}"/>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070092" y="4181449"/>
            <a:ext cx="635888" cy="803390"/>
          </a:xfrm>
          <a:prstGeom prst="rect">
            <a:avLst/>
          </a:prstGeom>
        </p:spPr>
      </p:pic>
      <p:pic>
        <p:nvPicPr>
          <p:cNvPr id="45" name="Graphic 4" descr="decorative">
            <a:extLst>
              <a:ext uri="{FF2B5EF4-FFF2-40B4-BE49-F238E27FC236}">
                <a16:creationId xmlns:a16="http://schemas.microsoft.com/office/drawing/2014/main" id="{902DAC13-C0FC-476B-9505-57E91988B290}"/>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988068" y="2905092"/>
            <a:ext cx="708749" cy="735749"/>
          </a:xfrm>
          <a:prstGeom prst="rect">
            <a:avLst/>
          </a:prstGeom>
        </p:spPr>
      </p:pic>
      <p:sp>
        <p:nvSpPr>
          <p:cNvPr id="49" name="Rectangle 48">
            <a:extLst>
              <a:ext uri="{FF2B5EF4-FFF2-40B4-BE49-F238E27FC236}">
                <a16:creationId xmlns:a16="http://schemas.microsoft.com/office/drawing/2014/main" id="{6F46628A-61DD-4249-B2DA-3F8EEC7CB539}"/>
              </a:ext>
            </a:extLst>
          </p:cNvPr>
          <p:cNvSpPr/>
          <p:nvPr/>
        </p:nvSpPr>
        <p:spPr>
          <a:xfrm>
            <a:off x="5424506" y="1849192"/>
            <a:ext cx="585574" cy="371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5" name="Google Shape;1204;g12f6fb1d8b0_2_1111">
            <a:extLst>
              <a:ext uri="{FF2B5EF4-FFF2-40B4-BE49-F238E27FC236}">
                <a16:creationId xmlns:a16="http://schemas.microsoft.com/office/drawing/2014/main" id="{F5C380C4-BB75-44F7-BDE3-BABA9334AC4A}"/>
              </a:ext>
            </a:extLst>
          </p:cNvPr>
          <p:cNvGrpSpPr/>
          <p:nvPr/>
        </p:nvGrpSpPr>
        <p:grpSpPr>
          <a:xfrm>
            <a:off x="5494602" y="3706565"/>
            <a:ext cx="458309" cy="416958"/>
            <a:chOff x="7468136" y="5322517"/>
            <a:chExt cx="457199" cy="457200"/>
          </a:xfrm>
          <a:solidFill>
            <a:schemeClr val="tx1">
              <a:lumMod val="50000"/>
              <a:lumOff val="50000"/>
            </a:schemeClr>
          </a:solidFill>
        </p:grpSpPr>
        <p:sp>
          <p:nvSpPr>
            <p:cNvPr id="29" name="Google Shape;1205;g12f6fb1d8b0_2_1111">
              <a:extLst>
                <a:ext uri="{FF2B5EF4-FFF2-40B4-BE49-F238E27FC236}">
                  <a16:creationId xmlns:a16="http://schemas.microsoft.com/office/drawing/2014/main" id="{B87616CA-B1A4-4F2C-898D-9E0179FD7B6C}"/>
                </a:ext>
              </a:extLst>
            </p:cNvPr>
            <p:cNvSpPr/>
            <p:nvPr/>
          </p:nvSpPr>
          <p:spPr>
            <a:xfrm>
              <a:off x="7657652" y="5511207"/>
              <a:ext cx="2063" cy="98043"/>
            </a:xfrm>
            <a:custGeom>
              <a:avLst/>
              <a:gdLst/>
              <a:ahLst/>
              <a:cxnLst/>
              <a:rect l="l" t="t" r="r" b="b"/>
              <a:pathLst>
                <a:path w="2063" h="98043" extrusionOk="0">
                  <a:moveTo>
                    <a:pt x="2064" y="0"/>
                  </a:moveTo>
                  <a:lnTo>
                    <a:pt x="0" y="413"/>
                  </a:lnTo>
                  <a:lnTo>
                    <a:pt x="0" y="98044"/>
                  </a:lnTo>
                  <a:lnTo>
                    <a:pt x="0" y="98044"/>
                  </a:lnTo>
                  <a:lnTo>
                    <a:pt x="0" y="413"/>
                  </a:lnTo>
                  <a:lnTo>
                    <a:pt x="2064" y="0"/>
                  </a:lnTo>
                  <a:lnTo>
                    <a:pt x="2064" y="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0" name="Google Shape;1206;g12f6fb1d8b0_2_1111">
              <a:extLst>
                <a:ext uri="{FF2B5EF4-FFF2-40B4-BE49-F238E27FC236}">
                  <a16:creationId xmlns:a16="http://schemas.microsoft.com/office/drawing/2014/main" id="{9330C42E-014F-43B1-A860-D9D621DD9BCE}"/>
                </a:ext>
              </a:extLst>
            </p:cNvPr>
            <p:cNvSpPr/>
            <p:nvPr/>
          </p:nvSpPr>
          <p:spPr>
            <a:xfrm>
              <a:off x="7582563" y="5510942"/>
              <a:ext cx="12096" cy="154474"/>
            </a:xfrm>
            <a:custGeom>
              <a:avLst/>
              <a:gdLst/>
              <a:ahLst/>
              <a:cxnLst/>
              <a:rect l="l" t="t" r="r" b="b"/>
              <a:pathLst>
                <a:path w="12096" h="154474" extrusionOk="0">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1" name="Google Shape;1207;g12f6fb1d8b0_2_1111">
              <a:extLst>
                <a:ext uri="{FF2B5EF4-FFF2-40B4-BE49-F238E27FC236}">
                  <a16:creationId xmlns:a16="http://schemas.microsoft.com/office/drawing/2014/main" id="{4EBCC75D-0DAE-4B4F-B1D8-A05AD75E8FFE}"/>
                </a:ext>
              </a:extLst>
            </p:cNvPr>
            <p:cNvSpPr/>
            <p:nvPr/>
          </p:nvSpPr>
          <p:spPr>
            <a:xfrm>
              <a:off x="7522887" y="5628682"/>
              <a:ext cx="69644" cy="131667"/>
            </a:xfrm>
            <a:custGeom>
              <a:avLst/>
              <a:gdLst/>
              <a:ahLst/>
              <a:cxnLst/>
              <a:rect l="l" t="t" r="r" b="b"/>
              <a:pathLst>
                <a:path w="69644" h="131667" extrusionOk="0">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2" name="Google Shape;1208;g12f6fb1d8b0_2_1111">
              <a:extLst>
                <a:ext uri="{FF2B5EF4-FFF2-40B4-BE49-F238E27FC236}">
                  <a16:creationId xmlns:a16="http://schemas.microsoft.com/office/drawing/2014/main" id="{350B8717-5823-42A6-A952-5082D6D28F33}"/>
                </a:ext>
              </a:extLst>
            </p:cNvPr>
            <p:cNvSpPr/>
            <p:nvPr/>
          </p:nvSpPr>
          <p:spPr>
            <a:xfrm>
              <a:off x="7618377" y="5485648"/>
              <a:ext cx="9969" cy="36036"/>
            </a:xfrm>
            <a:custGeom>
              <a:avLst/>
              <a:gdLst/>
              <a:ahLst/>
              <a:cxnLst/>
              <a:rect l="l" t="t" r="r" b="b"/>
              <a:pathLst>
                <a:path w="9969" h="36036" extrusionOk="0">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3" name="Google Shape;1209;g12f6fb1d8b0_2_1111">
              <a:extLst>
                <a:ext uri="{FF2B5EF4-FFF2-40B4-BE49-F238E27FC236}">
                  <a16:creationId xmlns:a16="http://schemas.microsoft.com/office/drawing/2014/main" id="{1009CCE2-7826-4DED-81F8-E971F7CF6C1E}"/>
                </a:ext>
              </a:extLst>
            </p:cNvPr>
            <p:cNvSpPr/>
            <p:nvPr/>
          </p:nvSpPr>
          <p:spPr>
            <a:xfrm>
              <a:off x="7596692" y="5510985"/>
              <a:ext cx="2031" cy="98266"/>
            </a:xfrm>
            <a:custGeom>
              <a:avLst/>
              <a:gdLst/>
              <a:ahLst/>
              <a:cxnLst/>
              <a:rect l="l" t="t" r="r" b="b"/>
              <a:pathLst>
                <a:path w="2031" h="98266" extrusionOk="0">
                  <a:moveTo>
                    <a:pt x="0" y="0"/>
                  </a:moveTo>
                  <a:lnTo>
                    <a:pt x="2032" y="0"/>
                  </a:lnTo>
                  <a:lnTo>
                    <a:pt x="2032" y="98266"/>
                  </a:lnTo>
                  <a:lnTo>
                    <a:pt x="2032" y="98266"/>
                  </a:lnTo>
                  <a:lnTo>
                    <a:pt x="2032" y="32"/>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4" name="Google Shape;1210;g12f6fb1d8b0_2_1111">
              <a:extLst>
                <a:ext uri="{FF2B5EF4-FFF2-40B4-BE49-F238E27FC236}">
                  <a16:creationId xmlns:a16="http://schemas.microsoft.com/office/drawing/2014/main" id="{6A5E4FFF-A67C-49C7-8946-8EBC88089ECD}"/>
                </a:ext>
              </a:extLst>
            </p:cNvPr>
            <p:cNvSpPr/>
            <p:nvPr/>
          </p:nvSpPr>
          <p:spPr>
            <a:xfrm>
              <a:off x="7540494" y="5628682"/>
              <a:ext cx="42068" cy="36734"/>
            </a:xfrm>
            <a:custGeom>
              <a:avLst/>
              <a:gdLst/>
              <a:ahLst/>
              <a:cxnLst/>
              <a:rect l="l" t="t" r="r" b="b"/>
              <a:pathLst>
                <a:path w="42068" h="36734" extrusionOk="0">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5" name="Google Shape;1211;g12f6fb1d8b0_2_1111">
              <a:extLst>
                <a:ext uri="{FF2B5EF4-FFF2-40B4-BE49-F238E27FC236}">
                  <a16:creationId xmlns:a16="http://schemas.microsoft.com/office/drawing/2014/main" id="{4E97170B-1A31-42BA-BF54-D24B0374A0AE}"/>
                </a:ext>
              </a:extLst>
            </p:cNvPr>
            <p:cNvSpPr/>
            <p:nvPr/>
          </p:nvSpPr>
          <p:spPr>
            <a:xfrm>
              <a:off x="7660668" y="5511270"/>
              <a:ext cx="13430" cy="97980"/>
            </a:xfrm>
            <a:custGeom>
              <a:avLst/>
              <a:gdLst/>
              <a:ahLst/>
              <a:cxnLst/>
              <a:rect l="l" t="t" r="r" b="b"/>
              <a:pathLst>
                <a:path w="13430" h="97980" extrusionOk="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6" name="Google Shape;1212;g12f6fb1d8b0_2_1111">
              <a:extLst>
                <a:ext uri="{FF2B5EF4-FFF2-40B4-BE49-F238E27FC236}">
                  <a16:creationId xmlns:a16="http://schemas.microsoft.com/office/drawing/2014/main" id="{0CB8EBDE-9DD2-48B9-95C7-0D74EA6FBC0C}"/>
                </a:ext>
              </a:extLst>
            </p:cNvPr>
            <p:cNvSpPr/>
            <p:nvPr/>
          </p:nvSpPr>
          <p:spPr>
            <a:xfrm>
              <a:off x="7618345" y="5521684"/>
              <a:ext cx="31" cy="3175"/>
            </a:xfrm>
            <a:custGeom>
              <a:avLst/>
              <a:gdLst/>
              <a:ahLst/>
              <a:cxnLst/>
              <a:rect l="l" t="t" r="r" b="b"/>
              <a:pathLst>
                <a:path w="31" h="3175" extrusionOk="0">
                  <a:moveTo>
                    <a:pt x="0" y="0"/>
                  </a:moveTo>
                  <a:lnTo>
                    <a:pt x="32" y="0"/>
                  </a:lnTo>
                  <a:lnTo>
                    <a:pt x="32" y="0"/>
                  </a:lnTo>
                  <a:lnTo>
                    <a:pt x="0" y="0"/>
                  </a:lnTo>
                  <a:lnTo>
                    <a:pt x="0" y="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7" name="Google Shape;1213;g12f6fb1d8b0_2_1111">
              <a:extLst>
                <a:ext uri="{FF2B5EF4-FFF2-40B4-BE49-F238E27FC236}">
                  <a16:creationId xmlns:a16="http://schemas.microsoft.com/office/drawing/2014/main" id="{FB45C4DE-1407-4575-8A7A-4A1303E733D6}"/>
                </a:ext>
              </a:extLst>
            </p:cNvPr>
            <p:cNvSpPr/>
            <p:nvPr/>
          </p:nvSpPr>
          <p:spPr>
            <a:xfrm>
              <a:off x="7628346" y="5485648"/>
              <a:ext cx="9937" cy="15906"/>
            </a:xfrm>
            <a:custGeom>
              <a:avLst/>
              <a:gdLst/>
              <a:ahLst/>
              <a:cxnLst/>
              <a:rect l="l" t="t" r="r" b="b"/>
              <a:pathLst>
                <a:path w="9937" h="15906" extrusionOk="0">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8" name="Google Shape;1214;g12f6fb1d8b0_2_1111">
              <a:extLst>
                <a:ext uri="{FF2B5EF4-FFF2-40B4-BE49-F238E27FC236}">
                  <a16:creationId xmlns:a16="http://schemas.microsoft.com/office/drawing/2014/main" id="{68EFE337-ABC6-4336-9BB5-4EBD00737448}"/>
                </a:ext>
              </a:extLst>
            </p:cNvPr>
            <p:cNvSpPr/>
            <p:nvPr/>
          </p:nvSpPr>
          <p:spPr>
            <a:xfrm>
              <a:off x="7501273" y="5361128"/>
              <a:ext cx="383845" cy="399093"/>
            </a:xfrm>
            <a:custGeom>
              <a:avLst/>
              <a:gdLst/>
              <a:ahLst/>
              <a:cxnLst/>
              <a:rect l="l" t="t" r="r" b="b"/>
              <a:pathLst>
                <a:path w="383845" h="399093" extrusionOk="0">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1" name="Google Shape;1215;g12f6fb1d8b0_2_1111">
              <a:extLst>
                <a:ext uri="{FF2B5EF4-FFF2-40B4-BE49-F238E27FC236}">
                  <a16:creationId xmlns:a16="http://schemas.microsoft.com/office/drawing/2014/main" id="{68975BE8-DE6E-48F5-BB9E-9A1A910352FA}"/>
                </a:ext>
              </a:extLst>
            </p:cNvPr>
            <p:cNvSpPr/>
            <p:nvPr/>
          </p:nvSpPr>
          <p:spPr>
            <a:xfrm>
              <a:off x="7468136" y="5322517"/>
              <a:ext cx="457199" cy="457200"/>
            </a:xfrm>
            <a:custGeom>
              <a:avLst/>
              <a:gdLst/>
              <a:ahLst/>
              <a:cxnLst/>
              <a:rect l="l" t="t" r="r" b="b"/>
              <a:pathLst>
                <a:path w="457199" h="457200" extrusionOk="0">
                  <a:moveTo>
                    <a:pt x="0" y="0"/>
                  </a:moveTo>
                  <a:lnTo>
                    <a:pt x="0" y="457200"/>
                  </a:lnTo>
                  <a:lnTo>
                    <a:pt x="124524" y="457200"/>
                  </a:lnTo>
                  <a:lnTo>
                    <a:pt x="124524" y="437706"/>
                  </a:lnTo>
                  <a:lnTo>
                    <a:pt x="19463" y="437706"/>
                  </a:lnTo>
                  <a:lnTo>
                    <a:pt x="19463" y="19495"/>
                  </a:lnTo>
                  <a:lnTo>
                    <a:pt x="437706" y="19495"/>
                  </a:lnTo>
                  <a:lnTo>
                    <a:pt x="437706" y="437706"/>
                  </a:lnTo>
                  <a:lnTo>
                    <a:pt x="225616" y="437706"/>
                  </a:lnTo>
                  <a:lnTo>
                    <a:pt x="225616" y="396875"/>
                  </a:lnTo>
                  <a:lnTo>
                    <a:pt x="242443" y="373348"/>
                  </a:lnTo>
                  <a:lnTo>
                    <a:pt x="242443" y="224123"/>
                  </a:lnTo>
                  <a:cubicBezTo>
                    <a:pt x="241808" y="220663"/>
                    <a:pt x="233426" y="217773"/>
                    <a:pt x="227902" y="216884"/>
                  </a:cubicBezTo>
                  <a:lnTo>
                    <a:pt x="225457" y="216535"/>
                  </a:lnTo>
                  <a:lnTo>
                    <a:pt x="225457" y="216535"/>
                  </a:lnTo>
                  <a:lnTo>
                    <a:pt x="227902" y="216884"/>
                  </a:lnTo>
                  <a:cubicBezTo>
                    <a:pt x="233426" y="217646"/>
                    <a:pt x="241808" y="220663"/>
                    <a:pt x="242443" y="224123"/>
                  </a:cubicBezTo>
                  <a:lnTo>
                    <a:pt x="242443" y="373348"/>
                  </a:lnTo>
                  <a:lnTo>
                    <a:pt x="225616" y="396875"/>
                  </a:lnTo>
                  <a:lnTo>
                    <a:pt x="225616" y="457200"/>
                  </a:lnTo>
                  <a:lnTo>
                    <a:pt x="457200" y="457200"/>
                  </a:lnTo>
                  <a:lnTo>
                    <a:pt x="457200" y="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3" name="Google Shape;1216;g12f6fb1d8b0_2_1111">
              <a:extLst>
                <a:ext uri="{FF2B5EF4-FFF2-40B4-BE49-F238E27FC236}">
                  <a16:creationId xmlns:a16="http://schemas.microsoft.com/office/drawing/2014/main" id="{7A3858B7-4975-4E9D-8431-D347C48131AA}"/>
                </a:ext>
              </a:extLst>
            </p:cNvPr>
            <p:cNvSpPr/>
            <p:nvPr/>
          </p:nvSpPr>
          <p:spPr>
            <a:xfrm>
              <a:off x="7507855" y="5461677"/>
              <a:ext cx="56102" cy="19050"/>
            </a:xfrm>
            <a:custGeom>
              <a:avLst/>
              <a:gdLst/>
              <a:ahLst/>
              <a:cxnLst/>
              <a:rect l="l" t="t" r="r" b="b"/>
              <a:pathLst>
                <a:path w="56102" h="19050" extrusionOk="0">
                  <a:moveTo>
                    <a:pt x="0" y="0"/>
                  </a:moveTo>
                  <a:lnTo>
                    <a:pt x="56102" y="0"/>
                  </a:lnTo>
                  <a:lnTo>
                    <a:pt x="56102" y="19050"/>
                  </a:lnTo>
                  <a:lnTo>
                    <a:pt x="0" y="1905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6" name="Google Shape;1217;g12f6fb1d8b0_2_1111">
              <a:extLst>
                <a:ext uri="{FF2B5EF4-FFF2-40B4-BE49-F238E27FC236}">
                  <a16:creationId xmlns:a16="http://schemas.microsoft.com/office/drawing/2014/main" id="{AB794140-0C1B-4C73-9E84-7A2A41A7277C}"/>
                </a:ext>
              </a:extLst>
            </p:cNvPr>
            <p:cNvSpPr/>
            <p:nvPr/>
          </p:nvSpPr>
          <p:spPr>
            <a:xfrm rot="-2912686">
              <a:off x="7548610" y="5384319"/>
              <a:ext cx="19063" cy="55125"/>
            </a:xfrm>
            <a:custGeom>
              <a:avLst/>
              <a:gdLst/>
              <a:ahLst/>
              <a:cxnLst/>
              <a:rect l="l" t="t" r="r" b="b"/>
              <a:pathLst>
                <a:path w="19050" h="55086" extrusionOk="0">
                  <a:moveTo>
                    <a:pt x="0" y="0"/>
                  </a:moveTo>
                  <a:lnTo>
                    <a:pt x="19050" y="0"/>
                  </a:lnTo>
                  <a:lnTo>
                    <a:pt x="19050" y="55086"/>
                  </a:lnTo>
                  <a:lnTo>
                    <a:pt x="0" y="55086"/>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7" name="Google Shape;1218;g12f6fb1d8b0_2_1111">
              <a:extLst>
                <a:ext uri="{FF2B5EF4-FFF2-40B4-BE49-F238E27FC236}">
                  <a16:creationId xmlns:a16="http://schemas.microsoft.com/office/drawing/2014/main" id="{0586E707-607E-43D1-9589-9B4CFE1BD6D0}"/>
                </a:ext>
              </a:extLst>
            </p:cNvPr>
            <p:cNvSpPr/>
            <p:nvPr/>
          </p:nvSpPr>
          <p:spPr>
            <a:xfrm>
              <a:off x="7606979" y="5359124"/>
              <a:ext cx="19050" cy="58578"/>
            </a:xfrm>
            <a:custGeom>
              <a:avLst/>
              <a:gdLst/>
              <a:ahLst/>
              <a:cxnLst/>
              <a:rect l="l" t="t" r="r" b="b"/>
              <a:pathLst>
                <a:path w="19050" h="58578" extrusionOk="0">
                  <a:moveTo>
                    <a:pt x="0" y="0"/>
                  </a:moveTo>
                  <a:lnTo>
                    <a:pt x="19050" y="0"/>
                  </a:lnTo>
                  <a:lnTo>
                    <a:pt x="19050" y="58579"/>
                  </a:lnTo>
                  <a:lnTo>
                    <a:pt x="0" y="58579"/>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grpSp>
      <p:sp>
        <p:nvSpPr>
          <p:cNvPr id="50" name="Google Shape;1203;g12f6fb1d8b0_2_1111">
            <a:extLst>
              <a:ext uri="{FF2B5EF4-FFF2-40B4-BE49-F238E27FC236}">
                <a16:creationId xmlns:a16="http://schemas.microsoft.com/office/drawing/2014/main" id="{549134DD-24EE-4DC3-BC34-ABC20FA7AA7D}"/>
              </a:ext>
            </a:extLst>
          </p:cNvPr>
          <p:cNvSpPr/>
          <p:nvPr/>
        </p:nvSpPr>
        <p:spPr>
          <a:xfrm>
            <a:off x="5500579" y="1954511"/>
            <a:ext cx="458334" cy="416957"/>
          </a:xfrm>
          <a:custGeom>
            <a:avLst/>
            <a:gdLst/>
            <a:ahLst/>
            <a:cxnLst/>
            <a:rect l="l" t="t" r="r" b="b"/>
            <a:pathLst>
              <a:path w="576" h="576" extrusionOk="0">
                <a:moveTo>
                  <a:pt x="0" y="0"/>
                </a:moveTo>
                <a:cubicBezTo>
                  <a:pt x="0" y="576"/>
                  <a:pt x="0" y="576"/>
                  <a:pt x="0" y="576"/>
                </a:cubicBezTo>
                <a:cubicBezTo>
                  <a:pt x="179" y="576"/>
                  <a:pt x="179" y="576"/>
                  <a:pt x="179" y="576"/>
                </a:cubicBezTo>
                <a:cubicBezTo>
                  <a:pt x="179" y="411"/>
                  <a:pt x="179" y="411"/>
                  <a:pt x="179" y="411"/>
                </a:cubicBezTo>
                <a:cubicBezTo>
                  <a:pt x="174" y="407"/>
                  <a:pt x="174" y="407"/>
                  <a:pt x="174" y="407"/>
                </a:cubicBezTo>
                <a:cubicBezTo>
                  <a:pt x="130" y="375"/>
                  <a:pt x="104" y="324"/>
                  <a:pt x="104" y="270"/>
                </a:cubicBezTo>
                <a:cubicBezTo>
                  <a:pt x="104" y="191"/>
                  <a:pt x="166" y="120"/>
                  <a:pt x="248" y="104"/>
                </a:cubicBezTo>
                <a:cubicBezTo>
                  <a:pt x="248" y="104"/>
                  <a:pt x="263" y="100"/>
                  <a:pt x="285" y="100"/>
                </a:cubicBezTo>
                <a:cubicBezTo>
                  <a:pt x="311" y="100"/>
                  <a:pt x="329" y="105"/>
                  <a:pt x="329" y="105"/>
                </a:cubicBezTo>
                <a:cubicBezTo>
                  <a:pt x="420" y="126"/>
                  <a:pt x="448" y="216"/>
                  <a:pt x="478" y="311"/>
                </a:cubicBezTo>
                <a:cubicBezTo>
                  <a:pt x="481" y="320"/>
                  <a:pt x="484" y="329"/>
                  <a:pt x="486" y="337"/>
                </a:cubicBezTo>
                <a:cubicBezTo>
                  <a:pt x="435" y="337"/>
                  <a:pt x="435" y="337"/>
                  <a:pt x="435" y="337"/>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lnTo>
                  <a:pt x="0" y="0"/>
                </a:lnTo>
                <a:close/>
                <a:moveTo>
                  <a:pt x="551" y="551"/>
                </a:move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0"/>
                  <a:pt x="511" y="334"/>
                </a:cubicBezTo>
                <a:cubicBezTo>
                  <a:pt x="508" y="324"/>
                  <a:pt x="505" y="314"/>
                  <a:pt x="502" y="304"/>
                </a:cubicBezTo>
                <a:cubicBezTo>
                  <a:pt x="470" y="204"/>
                  <a:pt x="438" y="102"/>
                  <a:pt x="329" y="80"/>
                </a:cubicBezTo>
                <a:cubicBezTo>
                  <a:pt x="329" y="80"/>
                  <a:pt x="310" y="75"/>
                  <a:pt x="290" y="75"/>
                </a:cubicBezTo>
                <a:cubicBezTo>
                  <a:pt x="269" y="75"/>
                  <a:pt x="248" y="79"/>
                  <a:pt x="248" y="79"/>
                </a:cubicBezTo>
                <a:cubicBezTo>
                  <a:pt x="153" y="96"/>
                  <a:pt x="80" y="178"/>
                  <a:pt x="80" y="270"/>
                </a:cubicBezTo>
                <a:cubicBezTo>
                  <a:pt x="80" y="330"/>
                  <a:pt x="107" y="387"/>
                  <a:pt x="154" y="423"/>
                </a:cubicBezTo>
                <a:cubicBezTo>
                  <a:pt x="154" y="551"/>
                  <a:pt x="154" y="551"/>
                  <a:pt x="154" y="551"/>
                </a:cubicBezTo>
                <a:cubicBezTo>
                  <a:pt x="25" y="551"/>
                  <a:pt x="25" y="551"/>
                  <a:pt x="25" y="551"/>
                </a:cubicBezTo>
                <a:cubicBezTo>
                  <a:pt x="25" y="24"/>
                  <a:pt x="25" y="24"/>
                  <a:pt x="25" y="24"/>
                </a:cubicBezTo>
                <a:cubicBezTo>
                  <a:pt x="551" y="24"/>
                  <a:pt x="551" y="24"/>
                  <a:pt x="551" y="24"/>
                </a:cubicBezTo>
                <a:lnTo>
                  <a:pt x="551" y="551"/>
                </a:lnTo>
                <a:close/>
                <a:moveTo>
                  <a:pt x="255" y="243"/>
                </a:moveTo>
                <a:cubicBezTo>
                  <a:pt x="270" y="234"/>
                  <a:pt x="270" y="234"/>
                  <a:pt x="270" y="234"/>
                </a:cubicBezTo>
                <a:cubicBezTo>
                  <a:pt x="258" y="213"/>
                  <a:pt x="258" y="213"/>
                  <a:pt x="258" y="213"/>
                </a:cubicBezTo>
                <a:cubicBezTo>
                  <a:pt x="243" y="222"/>
                  <a:pt x="243" y="222"/>
                  <a:pt x="243" y="222"/>
                </a:cubicBezTo>
                <a:cubicBezTo>
                  <a:pt x="242" y="221"/>
                  <a:pt x="241" y="219"/>
                  <a:pt x="239" y="218"/>
                </a:cubicBezTo>
                <a:cubicBezTo>
                  <a:pt x="248" y="204"/>
                  <a:pt x="248" y="204"/>
                  <a:pt x="248" y="204"/>
                </a:cubicBezTo>
                <a:cubicBezTo>
                  <a:pt x="227" y="191"/>
                  <a:pt x="227" y="191"/>
                  <a:pt x="227" y="191"/>
                </a:cubicBezTo>
                <a:cubicBezTo>
                  <a:pt x="218" y="206"/>
                  <a:pt x="218" y="206"/>
                  <a:pt x="218" y="206"/>
                </a:cubicBezTo>
                <a:cubicBezTo>
                  <a:pt x="216" y="205"/>
                  <a:pt x="214" y="204"/>
                  <a:pt x="212" y="204"/>
                </a:cubicBezTo>
                <a:cubicBezTo>
                  <a:pt x="212" y="187"/>
                  <a:pt x="212" y="187"/>
                  <a:pt x="212" y="187"/>
                </a:cubicBezTo>
                <a:cubicBezTo>
                  <a:pt x="188" y="187"/>
                  <a:pt x="188" y="187"/>
                  <a:pt x="188" y="187"/>
                </a:cubicBezTo>
                <a:cubicBezTo>
                  <a:pt x="188" y="204"/>
                  <a:pt x="188" y="204"/>
                  <a:pt x="188" y="204"/>
                </a:cubicBezTo>
                <a:cubicBezTo>
                  <a:pt x="185" y="204"/>
                  <a:pt x="183" y="205"/>
                  <a:pt x="180" y="206"/>
                </a:cubicBezTo>
                <a:cubicBezTo>
                  <a:pt x="171" y="192"/>
                  <a:pt x="171" y="192"/>
                  <a:pt x="171" y="192"/>
                </a:cubicBezTo>
                <a:cubicBezTo>
                  <a:pt x="150" y="205"/>
                  <a:pt x="150" y="205"/>
                  <a:pt x="150" y="205"/>
                </a:cubicBezTo>
                <a:cubicBezTo>
                  <a:pt x="159" y="219"/>
                  <a:pt x="159" y="219"/>
                  <a:pt x="159" y="219"/>
                </a:cubicBezTo>
                <a:cubicBezTo>
                  <a:pt x="159" y="220"/>
                  <a:pt x="158" y="221"/>
                  <a:pt x="158" y="221"/>
                </a:cubicBezTo>
                <a:cubicBezTo>
                  <a:pt x="143" y="212"/>
                  <a:pt x="143" y="212"/>
                  <a:pt x="143" y="212"/>
                </a:cubicBezTo>
                <a:cubicBezTo>
                  <a:pt x="130" y="234"/>
                  <a:pt x="130" y="234"/>
                  <a:pt x="130" y="234"/>
                </a:cubicBezTo>
                <a:cubicBezTo>
                  <a:pt x="145" y="242"/>
                  <a:pt x="145" y="242"/>
                  <a:pt x="145" y="242"/>
                </a:cubicBezTo>
                <a:cubicBezTo>
                  <a:pt x="145" y="244"/>
                  <a:pt x="144" y="246"/>
                  <a:pt x="144" y="248"/>
                </a:cubicBezTo>
                <a:cubicBezTo>
                  <a:pt x="127" y="248"/>
                  <a:pt x="127" y="248"/>
                  <a:pt x="127" y="248"/>
                </a:cubicBezTo>
                <a:cubicBezTo>
                  <a:pt x="127" y="272"/>
                  <a:pt x="127" y="272"/>
                  <a:pt x="127" y="272"/>
                </a:cubicBezTo>
                <a:cubicBezTo>
                  <a:pt x="144" y="272"/>
                  <a:pt x="144" y="272"/>
                  <a:pt x="144" y="272"/>
                </a:cubicBezTo>
                <a:cubicBezTo>
                  <a:pt x="144" y="274"/>
                  <a:pt x="145" y="275"/>
                  <a:pt x="145" y="277"/>
                </a:cubicBezTo>
                <a:cubicBezTo>
                  <a:pt x="130" y="285"/>
                  <a:pt x="130" y="285"/>
                  <a:pt x="130" y="285"/>
                </a:cubicBezTo>
                <a:cubicBezTo>
                  <a:pt x="142" y="307"/>
                  <a:pt x="142" y="307"/>
                  <a:pt x="142" y="307"/>
                </a:cubicBezTo>
                <a:cubicBezTo>
                  <a:pt x="157" y="298"/>
                  <a:pt x="157" y="298"/>
                  <a:pt x="157" y="298"/>
                </a:cubicBezTo>
                <a:cubicBezTo>
                  <a:pt x="158" y="299"/>
                  <a:pt x="159" y="300"/>
                  <a:pt x="160" y="301"/>
                </a:cubicBezTo>
                <a:cubicBezTo>
                  <a:pt x="151" y="316"/>
                  <a:pt x="151" y="316"/>
                  <a:pt x="151" y="316"/>
                </a:cubicBezTo>
                <a:cubicBezTo>
                  <a:pt x="172" y="329"/>
                  <a:pt x="172" y="329"/>
                  <a:pt x="172" y="329"/>
                </a:cubicBezTo>
                <a:cubicBezTo>
                  <a:pt x="181" y="314"/>
                  <a:pt x="181" y="314"/>
                  <a:pt x="181" y="314"/>
                </a:cubicBezTo>
                <a:cubicBezTo>
                  <a:pt x="183" y="315"/>
                  <a:pt x="186" y="316"/>
                  <a:pt x="188" y="316"/>
                </a:cubicBezTo>
                <a:cubicBezTo>
                  <a:pt x="188" y="333"/>
                  <a:pt x="188" y="333"/>
                  <a:pt x="188" y="333"/>
                </a:cubicBezTo>
                <a:cubicBezTo>
                  <a:pt x="212" y="333"/>
                  <a:pt x="212" y="333"/>
                  <a:pt x="212" y="333"/>
                </a:cubicBezTo>
                <a:cubicBezTo>
                  <a:pt x="212" y="316"/>
                  <a:pt x="212" y="316"/>
                  <a:pt x="212" y="316"/>
                </a:cubicBezTo>
                <a:cubicBezTo>
                  <a:pt x="215" y="315"/>
                  <a:pt x="217" y="315"/>
                  <a:pt x="220" y="314"/>
                </a:cubicBezTo>
                <a:cubicBezTo>
                  <a:pt x="229" y="328"/>
                  <a:pt x="229" y="328"/>
                  <a:pt x="229" y="328"/>
                </a:cubicBezTo>
                <a:cubicBezTo>
                  <a:pt x="250" y="315"/>
                  <a:pt x="250" y="315"/>
                  <a:pt x="250" y="315"/>
                </a:cubicBezTo>
                <a:cubicBezTo>
                  <a:pt x="240" y="301"/>
                  <a:pt x="240" y="301"/>
                  <a:pt x="240" y="301"/>
                </a:cubicBezTo>
                <a:cubicBezTo>
                  <a:pt x="241" y="300"/>
                  <a:pt x="242" y="299"/>
                  <a:pt x="242" y="299"/>
                </a:cubicBezTo>
                <a:cubicBezTo>
                  <a:pt x="257" y="307"/>
                  <a:pt x="257" y="307"/>
                  <a:pt x="257" y="307"/>
                </a:cubicBezTo>
                <a:cubicBezTo>
                  <a:pt x="270" y="286"/>
                  <a:pt x="270" y="286"/>
                  <a:pt x="270" y="286"/>
                </a:cubicBezTo>
                <a:cubicBezTo>
                  <a:pt x="255" y="278"/>
                  <a:pt x="255" y="278"/>
                  <a:pt x="255" y="278"/>
                </a:cubicBezTo>
                <a:cubicBezTo>
                  <a:pt x="255" y="276"/>
                  <a:pt x="256" y="274"/>
                  <a:pt x="256" y="272"/>
                </a:cubicBezTo>
                <a:cubicBezTo>
                  <a:pt x="273" y="272"/>
                  <a:pt x="273" y="272"/>
                  <a:pt x="273" y="272"/>
                </a:cubicBezTo>
                <a:cubicBezTo>
                  <a:pt x="273" y="248"/>
                  <a:pt x="273" y="248"/>
                  <a:pt x="273" y="248"/>
                </a:cubicBezTo>
                <a:cubicBezTo>
                  <a:pt x="256" y="248"/>
                  <a:pt x="256" y="248"/>
                  <a:pt x="256" y="248"/>
                </a:cubicBezTo>
                <a:cubicBezTo>
                  <a:pt x="256" y="246"/>
                  <a:pt x="255" y="245"/>
                  <a:pt x="255" y="243"/>
                </a:cubicBezTo>
                <a:close/>
                <a:moveTo>
                  <a:pt x="167" y="260"/>
                </a:moveTo>
                <a:cubicBezTo>
                  <a:pt x="167" y="242"/>
                  <a:pt x="182" y="227"/>
                  <a:pt x="200" y="227"/>
                </a:cubicBezTo>
                <a:cubicBezTo>
                  <a:pt x="218" y="227"/>
                  <a:pt x="233" y="242"/>
                  <a:pt x="233" y="260"/>
                </a:cubicBezTo>
                <a:cubicBezTo>
                  <a:pt x="233" y="278"/>
                  <a:pt x="218" y="293"/>
                  <a:pt x="200" y="293"/>
                </a:cubicBezTo>
                <a:cubicBezTo>
                  <a:pt x="182" y="293"/>
                  <a:pt x="167" y="278"/>
                  <a:pt x="167" y="260"/>
                </a:cubicBezTo>
                <a:close/>
                <a:moveTo>
                  <a:pt x="355" y="228"/>
                </a:moveTo>
                <a:cubicBezTo>
                  <a:pt x="350" y="216"/>
                  <a:pt x="350" y="216"/>
                  <a:pt x="350" y="216"/>
                </a:cubicBezTo>
                <a:cubicBezTo>
                  <a:pt x="352" y="214"/>
                  <a:pt x="354" y="212"/>
                  <a:pt x="356" y="210"/>
                </a:cubicBezTo>
                <a:cubicBezTo>
                  <a:pt x="367" y="215"/>
                  <a:pt x="367" y="215"/>
                  <a:pt x="367" y="215"/>
                </a:cubicBezTo>
                <a:cubicBezTo>
                  <a:pt x="377" y="193"/>
                  <a:pt x="377" y="193"/>
                  <a:pt x="377" y="193"/>
                </a:cubicBezTo>
                <a:cubicBezTo>
                  <a:pt x="365" y="188"/>
                  <a:pt x="365" y="188"/>
                  <a:pt x="365" y="188"/>
                </a:cubicBezTo>
                <a:cubicBezTo>
                  <a:pt x="366" y="185"/>
                  <a:pt x="366" y="182"/>
                  <a:pt x="365" y="179"/>
                </a:cubicBezTo>
                <a:cubicBezTo>
                  <a:pt x="377" y="174"/>
                  <a:pt x="377" y="174"/>
                  <a:pt x="377" y="174"/>
                </a:cubicBezTo>
                <a:cubicBezTo>
                  <a:pt x="368" y="151"/>
                  <a:pt x="368" y="151"/>
                  <a:pt x="368" y="151"/>
                </a:cubicBezTo>
                <a:cubicBezTo>
                  <a:pt x="356" y="156"/>
                  <a:pt x="356" y="156"/>
                  <a:pt x="356" y="156"/>
                </a:cubicBezTo>
                <a:cubicBezTo>
                  <a:pt x="354" y="154"/>
                  <a:pt x="352" y="152"/>
                  <a:pt x="350" y="150"/>
                </a:cubicBezTo>
                <a:cubicBezTo>
                  <a:pt x="355" y="138"/>
                  <a:pt x="355" y="138"/>
                  <a:pt x="355" y="138"/>
                </a:cubicBezTo>
                <a:cubicBezTo>
                  <a:pt x="333" y="128"/>
                  <a:pt x="333" y="128"/>
                  <a:pt x="333" y="128"/>
                </a:cubicBezTo>
                <a:cubicBezTo>
                  <a:pt x="327" y="140"/>
                  <a:pt x="327" y="140"/>
                  <a:pt x="327" y="140"/>
                </a:cubicBezTo>
                <a:cubicBezTo>
                  <a:pt x="324" y="140"/>
                  <a:pt x="321" y="140"/>
                  <a:pt x="318" y="140"/>
                </a:cubicBezTo>
                <a:cubicBezTo>
                  <a:pt x="313" y="128"/>
                  <a:pt x="313" y="128"/>
                  <a:pt x="313" y="128"/>
                </a:cubicBezTo>
                <a:cubicBezTo>
                  <a:pt x="290" y="137"/>
                  <a:pt x="290" y="137"/>
                  <a:pt x="290" y="137"/>
                </a:cubicBezTo>
                <a:cubicBezTo>
                  <a:pt x="295" y="150"/>
                  <a:pt x="295" y="150"/>
                  <a:pt x="295" y="150"/>
                </a:cubicBezTo>
                <a:cubicBezTo>
                  <a:pt x="293" y="151"/>
                  <a:pt x="292" y="153"/>
                  <a:pt x="290" y="155"/>
                </a:cubicBezTo>
                <a:cubicBezTo>
                  <a:pt x="278" y="150"/>
                  <a:pt x="278" y="150"/>
                  <a:pt x="278" y="150"/>
                </a:cubicBezTo>
                <a:cubicBezTo>
                  <a:pt x="268" y="172"/>
                  <a:pt x="268" y="172"/>
                  <a:pt x="268" y="172"/>
                </a:cubicBezTo>
                <a:cubicBezTo>
                  <a:pt x="280" y="178"/>
                  <a:pt x="280" y="178"/>
                  <a:pt x="280" y="178"/>
                </a:cubicBezTo>
                <a:cubicBezTo>
                  <a:pt x="280" y="181"/>
                  <a:pt x="280" y="183"/>
                  <a:pt x="280" y="186"/>
                </a:cubicBezTo>
                <a:cubicBezTo>
                  <a:pt x="268" y="191"/>
                  <a:pt x="268" y="191"/>
                  <a:pt x="268" y="191"/>
                </a:cubicBezTo>
                <a:cubicBezTo>
                  <a:pt x="277" y="214"/>
                  <a:pt x="277" y="214"/>
                  <a:pt x="277" y="214"/>
                </a:cubicBezTo>
                <a:cubicBezTo>
                  <a:pt x="289" y="209"/>
                  <a:pt x="289" y="209"/>
                  <a:pt x="289" y="209"/>
                </a:cubicBezTo>
                <a:cubicBezTo>
                  <a:pt x="290" y="212"/>
                  <a:pt x="293" y="214"/>
                  <a:pt x="295" y="216"/>
                </a:cubicBezTo>
                <a:cubicBezTo>
                  <a:pt x="290" y="227"/>
                  <a:pt x="290" y="227"/>
                  <a:pt x="290" y="227"/>
                </a:cubicBezTo>
                <a:cubicBezTo>
                  <a:pt x="312" y="237"/>
                  <a:pt x="312" y="237"/>
                  <a:pt x="312" y="237"/>
                </a:cubicBezTo>
                <a:cubicBezTo>
                  <a:pt x="317" y="226"/>
                  <a:pt x="317" y="226"/>
                  <a:pt x="317" y="226"/>
                </a:cubicBezTo>
                <a:cubicBezTo>
                  <a:pt x="319" y="226"/>
                  <a:pt x="321" y="226"/>
                  <a:pt x="323" y="226"/>
                </a:cubicBezTo>
                <a:cubicBezTo>
                  <a:pt x="324" y="226"/>
                  <a:pt x="326" y="226"/>
                  <a:pt x="327" y="226"/>
                </a:cubicBezTo>
                <a:cubicBezTo>
                  <a:pt x="332" y="237"/>
                  <a:pt x="332" y="237"/>
                  <a:pt x="332" y="237"/>
                </a:cubicBezTo>
                <a:lnTo>
                  <a:pt x="355" y="228"/>
                </a:lnTo>
                <a:close/>
                <a:moveTo>
                  <a:pt x="315" y="200"/>
                </a:moveTo>
                <a:cubicBezTo>
                  <a:pt x="311" y="198"/>
                  <a:pt x="307" y="194"/>
                  <a:pt x="306" y="190"/>
                </a:cubicBezTo>
                <a:cubicBezTo>
                  <a:pt x="304" y="185"/>
                  <a:pt x="304" y="180"/>
                  <a:pt x="306" y="176"/>
                </a:cubicBezTo>
                <a:cubicBezTo>
                  <a:pt x="308" y="171"/>
                  <a:pt x="311" y="168"/>
                  <a:pt x="316" y="166"/>
                </a:cubicBezTo>
                <a:cubicBezTo>
                  <a:pt x="318" y="165"/>
                  <a:pt x="320" y="165"/>
                  <a:pt x="323" y="165"/>
                </a:cubicBezTo>
                <a:cubicBezTo>
                  <a:pt x="325" y="165"/>
                  <a:pt x="327" y="165"/>
                  <a:pt x="330" y="166"/>
                </a:cubicBezTo>
                <a:cubicBezTo>
                  <a:pt x="334" y="168"/>
                  <a:pt x="338" y="172"/>
                  <a:pt x="340" y="176"/>
                </a:cubicBezTo>
                <a:cubicBezTo>
                  <a:pt x="341" y="181"/>
                  <a:pt x="341" y="186"/>
                  <a:pt x="339" y="190"/>
                </a:cubicBezTo>
                <a:cubicBezTo>
                  <a:pt x="337" y="195"/>
                  <a:pt x="334" y="198"/>
                  <a:pt x="329" y="200"/>
                </a:cubicBezTo>
                <a:cubicBezTo>
                  <a:pt x="325" y="202"/>
                  <a:pt x="320" y="202"/>
                  <a:pt x="315" y="200"/>
                </a:cubicBezTo>
                <a:close/>
              </a:path>
            </a:pathLst>
          </a:custGeom>
          <a:solidFill>
            <a:schemeClr val="tx1">
              <a:lumMod val="50000"/>
              <a:lumOff val="50000"/>
            </a:schemeClr>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54" name="Google Shape;1843;p198">
            <a:extLst>
              <a:ext uri="{FF2B5EF4-FFF2-40B4-BE49-F238E27FC236}">
                <a16:creationId xmlns:a16="http://schemas.microsoft.com/office/drawing/2014/main" id="{4B569813-0F7A-4414-92F0-6F3261102537}"/>
              </a:ext>
            </a:extLst>
          </p:cNvPr>
          <p:cNvSpPr/>
          <p:nvPr/>
        </p:nvSpPr>
        <p:spPr>
          <a:xfrm>
            <a:off x="5495239" y="3086427"/>
            <a:ext cx="446227" cy="442987"/>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moveTo>
                  <a:pt x="288" y="401"/>
                </a:moveTo>
                <a:cubicBezTo>
                  <a:pt x="308" y="401"/>
                  <a:pt x="325" y="385"/>
                  <a:pt x="325" y="364"/>
                </a:cubicBezTo>
                <a:cubicBezTo>
                  <a:pt x="325" y="344"/>
                  <a:pt x="308" y="327"/>
                  <a:pt x="288" y="327"/>
                </a:cubicBezTo>
                <a:cubicBezTo>
                  <a:pt x="268" y="327"/>
                  <a:pt x="251" y="344"/>
                  <a:pt x="251" y="364"/>
                </a:cubicBezTo>
                <a:cubicBezTo>
                  <a:pt x="251" y="385"/>
                  <a:pt x="268" y="401"/>
                  <a:pt x="288" y="401"/>
                </a:cubicBezTo>
                <a:close/>
                <a:moveTo>
                  <a:pt x="288" y="351"/>
                </a:moveTo>
                <a:cubicBezTo>
                  <a:pt x="295" y="351"/>
                  <a:pt x="301" y="357"/>
                  <a:pt x="301" y="364"/>
                </a:cubicBezTo>
                <a:cubicBezTo>
                  <a:pt x="301" y="371"/>
                  <a:pt x="295" y="377"/>
                  <a:pt x="288" y="377"/>
                </a:cubicBezTo>
                <a:cubicBezTo>
                  <a:pt x="281" y="377"/>
                  <a:pt x="275" y="371"/>
                  <a:pt x="275" y="364"/>
                </a:cubicBezTo>
                <a:cubicBezTo>
                  <a:pt x="275" y="357"/>
                  <a:pt x="281" y="351"/>
                  <a:pt x="288" y="351"/>
                </a:cubicBezTo>
                <a:close/>
                <a:moveTo>
                  <a:pt x="454" y="401"/>
                </a:moveTo>
                <a:cubicBezTo>
                  <a:pt x="474" y="401"/>
                  <a:pt x="490" y="385"/>
                  <a:pt x="490" y="364"/>
                </a:cubicBezTo>
                <a:cubicBezTo>
                  <a:pt x="490" y="344"/>
                  <a:pt x="474" y="327"/>
                  <a:pt x="454" y="327"/>
                </a:cubicBezTo>
                <a:cubicBezTo>
                  <a:pt x="433" y="327"/>
                  <a:pt x="417" y="344"/>
                  <a:pt x="417" y="364"/>
                </a:cubicBezTo>
                <a:cubicBezTo>
                  <a:pt x="417" y="385"/>
                  <a:pt x="433" y="401"/>
                  <a:pt x="454" y="401"/>
                </a:cubicBezTo>
                <a:close/>
                <a:moveTo>
                  <a:pt x="454" y="351"/>
                </a:moveTo>
                <a:cubicBezTo>
                  <a:pt x="461" y="351"/>
                  <a:pt x="466" y="357"/>
                  <a:pt x="466" y="364"/>
                </a:cubicBezTo>
                <a:cubicBezTo>
                  <a:pt x="466" y="371"/>
                  <a:pt x="461" y="377"/>
                  <a:pt x="454" y="377"/>
                </a:cubicBezTo>
                <a:cubicBezTo>
                  <a:pt x="446" y="377"/>
                  <a:pt x="441" y="371"/>
                  <a:pt x="441" y="364"/>
                </a:cubicBezTo>
                <a:cubicBezTo>
                  <a:pt x="441" y="357"/>
                  <a:pt x="446" y="351"/>
                  <a:pt x="454" y="351"/>
                </a:cubicBezTo>
                <a:close/>
                <a:moveTo>
                  <a:pt x="107" y="364"/>
                </a:moveTo>
                <a:cubicBezTo>
                  <a:pt x="107" y="356"/>
                  <a:pt x="113" y="349"/>
                  <a:pt x="122" y="349"/>
                </a:cubicBezTo>
                <a:cubicBezTo>
                  <a:pt x="130" y="349"/>
                  <a:pt x="137" y="356"/>
                  <a:pt x="137" y="364"/>
                </a:cubicBezTo>
                <a:cubicBezTo>
                  <a:pt x="137" y="373"/>
                  <a:pt x="130" y="379"/>
                  <a:pt x="122" y="379"/>
                </a:cubicBezTo>
                <a:cubicBezTo>
                  <a:pt x="113" y="379"/>
                  <a:pt x="107" y="373"/>
                  <a:pt x="107" y="36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b="1" dirty="0">
              <a:solidFill>
                <a:schemeClr val="accent1"/>
              </a:solidFill>
              <a:latin typeface="Arial"/>
              <a:ea typeface="Arial"/>
              <a:cs typeface="Arial"/>
              <a:sym typeface="Arial"/>
            </a:endParaRPr>
          </a:p>
        </p:txBody>
      </p:sp>
      <p:sp>
        <p:nvSpPr>
          <p:cNvPr id="55" name="Google Shape;1906;p199">
            <a:extLst>
              <a:ext uri="{FF2B5EF4-FFF2-40B4-BE49-F238E27FC236}">
                <a16:creationId xmlns:a16="http://schemas.microsoft.com/office/drawing/2014/main" id="{34FC36C0-5C15-4EF1-8682-600FF339E6F8}"/>
              </a:ext>
            </a:extLst>
          </p:cNvPr>
          <p:cNvSpPr/>
          <p:nvPr/>
        </p:nvSpPr>
        <p:spPr>
          <a:xfrm>
            <a:off x="5492907" y="2526811"/>
            <a:ext cx="452399" cy="453684"/>
          </a:xfrm>
          <a:custGeom>
            <a:avLst/>
            <a:gdLst/>
            <a:ahLst/>
            <a:cxnLst/>
            <a:rect l="l" t="t" r="r" b="b"/>
            <a:pathLst>
              <a:path w="704" h="706" extrusionOk="0">
                <a:moveTo>
                  <a:pt x="704" y="706"/>
                </a:moveTo>
                <a:lnTo>
                  <a:pt x="0" y="706"/>
                </a:lnTo>
                <a:lnTo>
                  <a:pt x="0" y="0"/>
                </a:lnTo>
                <a:lnTo>
                  <a:pt x="704" y="0"/>
                </a:lnTo>
                <a:lnTo>
                  <a:pt x="704" y="706"/>
                </a:lnTo>
                <a:close/>
                <a:moveTo>
                  <a:pt x="29" y="675"/>
                </a:moveTo>
                <a:lnTo>
                  <a:pt x="673" y="675"/>
                </a:lnTo>
                <a:lnTo>
                  <a:pt x="673" y="29"/>
                </a:lnTo>
                <a:lnTo>
                  <a:pt x="29" y="29"/>
                </a:lnTo>
                <a:lnTo>
                  <a:pt x="29" y="675"/>
                </a:lnTo>
                <a:close/>
                <a:moveTo>
                  <a:pt x="483" y="371"/>
                </a:moveTo>
                <a:lnTo>
                  <a:pt x="465" y="402"/>
                </a:lnTo>
                <a:lnTo>
                  <a:pt x="434" y="384"/>
                </a:lnTo>
                <a:lnTo>
                  <a:pt x="451" y="353"/>
                </a:lnTo>
                <a:lnTo>
                  <a:pt x="434" y="322"/>
                </a:lnTo>
                <a:lnTo>
                  <a:pt x="465" y="304"/>
                </a:lnTo>
                <a:lnTo>
                  <a:pt x="483" y="335"/>
                </a:lnTo>
                <a:lnTo>
                  <a:pt x="584" y="335"/>
                </a:lnTo>
                <a:lnTo>
                  <a:pt x="634" y="247"/>
                </a:lnTo>
                <a:lnTo>
                  <a:pt x="584" y="159"/>
                </a:lnTo>
                <a:lnTo>
                  <a:pt x="483" y="159"/>
                </a:lnTo>
                <a:lnTo>
                  <a:pt x="432" y="247"/>
                </a:lnTo>
                <a:lnTo>
                  <a:pt x="450" y="278"/>
                </a:lnTo>
                <a:lnTo>
                  <a:pt x="418" y="295"/>
                </a:lnTo>
                <a:lnTo>
                  <a:pt x="401" y="265"/>
                </a:lnTo>
                <a:lnTo>
                  <a:pt x="365" y="265"/>
                </a:lnTo>
                <a:lnTo>
                  <a:pt x="365" y="229"/>
                </a:lnTo>
                <a:lnTo>
                  <a:pt x="401" y="229"/>
                </a:lnTo>
                <a:lnTo>
                  <a:pt x="451" y="141"/>
                </a:lnTo>
                <a:lnTo>
                  <a:pt x="401" y="54"/>
                </a:lnTo>
                <a:lnTo>
                  <a:pt x="299" y="54"/>
                </a:lnTo>
                <a:lnTo>
                  <a:pt x="249" y="141"/>
                </a:lnTo>
                <a:lnTo>
                  <a:pt x="299" y="229"/>
                </a:lnTo>
                <a:lnTo>
                  <a:pt x="335" y="229"/>
                </a:lnTo>
                <a:lnTo>
                  <a:pt x="335" y="265"/>
                </a:lnTo>
                <a:lnTo>
                  <a:pt x="299" y="265"/>
                </a:lnTo>
                <a:lnTo>
                  <a:pt x="282" y="295"/>
                </a:lnTo>
                <a:lnTo>
                  <a:pt x="253" y="279"/>
                </a:lnTo>
                <a:lnTo>
                  <a:pt x="271" y="247"/>
                </a:lnTo>
                <a:lnTo>
                  <a:pt x="220" y="159"/>
                </a:lnTo>
                <a:lnTo>
                  <a:pt x="120" y="159"/>
                </a:lnTo>
                <a:lnTo>
                  <a:pt x="68" y="247"/>
                </a:lnTo>
                <a:lnTo>
                  <a:pt x="120" y="335"/>
                </a:lnTo>
                <a:lnTo>
                  <a:pt x="220" y="335"/>
                </a:lnTo>
                <a:lnTo>
                  <a:pt x="237" y="305"/>
                </a:lnTo>
                <a:lnTo>
                  <a:pt x="266" y="322"/>
                </a:lnTo>
                <a:lnTo>
                  <a:pt x="249" y="353"/>
                </a:lnTo>
                <a:lnTo>
                  <a:pt x="266" y="384"/>
                </a:lnTo>
                <a:lnTo>
                  <a:pt x="237" y="401"/>
                </a:lnTo>
                <a:lnTo>
                  <a:pt x="220" y="371"/>
                </a:lnTo>
                <a:lnTo>
                  <a:pt x="120" y="371"/>
                </a:lnTo>
                <a:lnTo>
                  <a:pt x="68" y="458"/>
                </a:lnTo>
                <a:lnTo>
                  <a:pt x="120" y="547"/>
                </a:lnTo>
                <a:lnTo>
                  <a:pt x="220" y="547"/>
                </a:lnTo>
                <a:lnTo>
                  <a:pt x="271" y="458"/>
                </a:lnTo>
                <a:lnTo>
                  <a:pt x="253" y="426"/>
                </a:lnTo>
                <a:lnTo>
                  <a:pt x="282" y="409"/>
                </a:lnTo>
                <a:lnTo>
                  <a:pt x="299" y="440"/>
                </a:lnTo>
                <a:lnTo>
                  <a:pt x="335" y="440"/>
                </a:lnTo>
                <a:lnTo>
                  <a:pt x="335" y="477"/>
                </a:lnTo>
                <a:lnTo>
                  <a:pt x="299" y="477"/>
                </a:lnTo>
                <a:lnTo>
                  <a:pt x="249" y="564"/>
                </a:lnTo>
                <a:lnTo>
                  <a:pt x="299" y="652"/>
                </a:lnTo>
                <a:lnTo>
                  <a:pt x="401" y="652"/>
                </a:lnTo>
                <a:lnTo>
                  <a:pt x="451" y="564"/>
                </a:lnTo>
                <a:lnTo>
                  <a:pt x="401" y="477"/>
                </a:lnTo>
                <a:lnTo>
                  <a:pt x="365" y="477"/>
                </a:lnTo>
                <a:lnTo>
                  <a:pt x="365" y="440"/>
                </a:lnTo>
                <a:lnTo>
                  <a:pt x="401" y="440"/>
                </a:lnTo>
                <a:lnTo>
                  <a:pt x="418" y="409"/>
                </a:lnTo>
                <a:lnTo>
                  <a:pt x="450" y="428"/>
                </a:lnTo>
                <a:lnTo>
                  <a:pt x="432" y="458"/>
                </a:lnTo>
                <a:lnTo>
                  <a:pt x="483" y="547"/>
                </a:lnTo>
                <a:lnTo>
                  <a:pt x="584" y="547"/>
                </a:lnTo>
                <a:lnTo>
                  <a:pt x="634" y="458"/>
                </a:lnTo>
                <a:lnTo>
                  <a:pt x="584" y="371"/>
                </a:lnTo>
                <a:lnTo>
                  <a:pt x="483" y="371"/>
                </a:lnTo>
                <a:close/>
                <a:moveTo>
                  <a:pt x="500" y="190"/>
                </a:moveTo>
                <a:lnTo>
                  <a:pt x="567" y="190"/>
                </a:lnTo>
                <a:lnTo>
                  <a:pt x="600" y="247"/>
                </a:lnTo>
                <a:lnTo>
                  <a:pt x="567" y="305"/>
                </a:lnTo>
                <a:lnTo>
                  <a:pt x="500" y="305"/>
                </a:lnTo>
                <a:lnTo>
                  <a:pt x="467" y="247"/>
                </a:lnTo>
                <a:lnTo>
                  <a:pt x="500" y="190"/>
                </a:lnTo>
                <a:close/>
                <a:moveTo>
                  <a:pt x="316" y="198"/>
                </a:moveTo>
                <a:lnTo>
                  <a:pt x="283" y="141"/>
                </a:lnTo>
                <a:lnTo>
                  <a:pt x="316" y="83"/>
                </a:lnTo>
                <a:lnTo>
                  <a:pt x="384" y="83"/>
                </a:lnTo>
                <a:lnTo>
                  <a:pt x="417" y="141"/>
                </a:lnTo>
                <a:lnTo>
                  <a:pt x="384" y="198"/>
                </a:lnTo>
                <a:lnTo>
                  <a:pt x="316" y="198"/>
                </a:lnTo>
                <a:close/>
                <a:moveTo>
                  <a:pt x="203" y="305"/>
                </a:moveTo>
                <a:lnTo>
                  <a:pt x="137" y="305"/>
                </a:lnTo>
                <a:lnTo>
                  <a:pt x="104" y="247"/>
                </a:lnTo>
                <a:lnTo>
                  <a:pt x="137" y="190"/>
                </a:lnTo>
                <a:lnTo>
                  <a:pt x="203" y="190"/>
                </a:lnTo>
                <a:lnTo>
                  <a:pt x="236" y="247"/>
                </a:lnTo>
                <a:lnTo>
                  <a:pt x="203" y="305"/>
                </a:lnTo>
                <a:close/>
                <a:moveTo>
                  <a:pt x="203" y="516"/>
                </a:moveTo>
                <a:lnTo>
                  <a:pt x="137" y="516"/>
                </a:lnTo>
                <a:lnTo>
                  <a:pt x="104" y="458"/>
                </a:lnTo>
                <a:lnTo>
                  <a:pt x="137" y="401"/>
                </a:lnTo>
                <a:lnTo>
                  <a:pt x="203" y="401"/>
                </a:lnTo>
                <a:lnTo>
                  <a:pt x="236" y="458"/>
                </a:lnTo>
                <a:lnTo>
                  <a:pt x="203" y="516"/>
                </a:lnTo>
                <a:close/>
                <a:moveTo>
                  <a:pt x="384" y="506"/>
                </a:moveTo>
                <a:lnTo>
                  <a:pt x="417" y="564"/>
                </a:lnTo>
                <a:lnTo>
                  <a:pt x="384" y="621"/>
                </a:lnTo>
                <a:lnTo>
                  <a:pt x="316" y="621"/>
                </a:lnTo>
                <a:lnTo>
                  <a:pt x="283" y="564"/>
                </a:lnTo>
                <a:lnTo>
                  <a:pt x="316" y="506"/>
                </a:lnTo>
                <a:lnTo>
                  <a:pt x="384" y="506"/>
                </a:lnTo>
                <a:close/>
                <a:moveTo>
                  <a:pt x="384" y="411"/>
                </a:moveTo>
                <a:lnTo>
                  <a:pt x="316" y="411"/>
                </a:lnTo>
                <a:lnTo>
                  <a:pt x="283" y="353"/>
                </a:lnTo>
                <a:lnTo>
                  <a:pt x="316" y="295"/>
                </a:lnTo>
                <a:lnTo>
                  <a:pt x="384" y="295"/>
                </a:lnTo>
                <a:lnTo>
                  <a:pt x="417" y="353"/>
                </a:lnTo>
                <a:lnTo>
                  <a:pt x="384" y="411"/>
                </a:lnTo>
                <a:close/>
                <a:moveTo>
                  <a:pt x="567" y="516"/>
                </a:moveTo>
                <a:lnTo>
                  <a:pt x="500" y="516"/>
                </a:lnTo>
                <a:lnTo>
                  <a:pt x="467" y="458"/>
                </a:lnTo>
                <a:lnTo>
                  <a:pt x="500" y="401"/>
                </a:lnTo>
                <a:lnTo>
                  <a:pt x="567" y="401"/>
                </a:lnTo>
                <a:lnTo>
                  <a:pt x="600" y="458"/>
                </a:lnTo>
                <a:lnTo>
                  <a:pt x="567" y="516"/>
                </a:ln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dirty="0">
              <a:solidFill>
                <a:schemeClr val="accent1"/>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502091C0-7641-6129-7958-AE72494ECF11}"/>
              </a:ext>
            </a:extLst>
          </p:cNvPr>
          <p:cNvSpPr>
            <a:spLocks noGrp="1"/>
          </p:cNvSpPr>
          <p:nvPr>
            <p:ph type="sldNum" sz="quarter" idx="12"/>
          </p:nvPr>
        </p:nvSpPr>
        <p:spPr/>
        <p:txBody>
          <a:bodyPr/>
          <a:lstStyle/>
          <a:p>
            <a:fld id="{C0F55C17-AF72-40D4-ADBD-B5505DEBF9BA}" type="slidenum">
              <a:rPr lang="en-AU" smtClean="0"/>
              <a:t>19</a:t>
            </a:fld>
            <a:endParaRPr lang="en-US" dirty="0"/>
          </a:p>
        </p:txBody>
      </p:sp>
      <p:sp>
        <p:nvSpPr>
          <p:cNvPr id="2" name="Footer Placeholder 1">
            <a:extLst>
              <a:ext uri="{FF2B5EF4-FFF2-40B4-BE49-F238E27FC236}">
                <a16:creationId xmlns:a16="http://schemas.microsoft.com/office/drawing/2014/main" id="{4A000F3E-B44F-C30B-FB87-7CAAA6870539}"/>
              </a:ext>
            </a:extLst>
          </p:cNvPr>
          <p:cNvSpPr>
            <a:spLocks noGrp="1"/>
          </p:cNvSpPr>
          <p:nvPr>
            <p:ph type="ftr" sz="quarter" idx="11"/>
          </p:nvPr>
        </p:nvSpPr>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68834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38E3BDB-0DD0-4887-8BA6-D7E8D5D8F7D3}"/>
              </a:ext>
            </a:extLst>
          </p:cNvPr>
          <p:cNvPicPr>
            <a:picLocks noChangeAspect="1"/>
          </p:cNvPicPr>
          <p:nvPr/>
        </p:nvPicPr>
        <p:blipFill rotWithShape="1">
          <a:blip r:embed="rId3">
            <a:extLst>
              <a:ext uri="{28A0092B-C50C-407E-A947-70E740481C1C}">
                <a14:useLocalDpi xmlns:a14="http://schemas.microsoft.com/office/drawing/2010/main" val="0"/>
              </a:ext>
            </a:extLst>
          </a:blip>
          <a:srcRect l="48317" r="-1"/>
          <a:stretch/>
        </p:blipFill>
        <p:spPr>
          <a:xfrm>
            <a:off x="7432964" y="1494337"/>
            <a:ext cx="4703544" cy="5119056"/>
          </a:xfrm>
          <a:prstGeom prst="rect">
            <a:avLst/>
          </a:prstGeom>
        </p:spPr>
      </p:pic>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471866" cy="992778"/>
          </a:xfrm>
        </p:spPr>
        <p:txBody>
          <a:bodyPr>
            <a:normAutofit/>
          </a:bodyPr>
          <a:lstStyle/>
          <a:p>
            <a:pPr>
              <a:lnSpc>
                <a:spcPct val="100000"/>
              </a:lnSpc>
            </a:pPr>
            <a:r>
              <a:rPr lang="en-US" sz="2400" dirty="0">
                <a:solidFill>
                  <a:schemeClr val="tx2"/>
                </a:solidFill>
              </a:rPr>
              <a:t>Contents</a:t>
            </a:r>
            <a:endParaRPr lang="en-AU" sz="2400" dirty="0">
              <a:solidFill>
                <a:schemeClr val="tx2"/>
              </a:solidFill>
            </a:endParaRPr>
          </a:p>
        </p:txBody>
      </p:sp>
      <p:grpSp>
        <p:nvGrpSpPr>
          <p:cNvPr id="52" name="Google Shape;705;g1231aa6b6f8_0_445">
            <a:extLst>
              <a:ext uri="{FF2B5EF4-FFF2-40B4-BE49-F238E27FC236}">
                <a16:creationId xmlns:a16="http://schemas.microsoft.com/office/drawing/2014/main" id="{21F17A7A-E48D-4B76-B790-27595705A4D6}"/>
              </a:ext>
            </a:extLst>
          </p:cNvPr>
          <p:cNvGrpSpPr/>
          <p:nvPr/>
        </p:nvGrpSpPr>
        <p:grpSpPr>
          <a:xfrm>
            <a:off x="503692" y="1976409"/>
            <a:ext cx="2028600" cy="1555800"/>
            <a:chOff x="461650" y="1482600"/>
            <a:chExt cx="2028600" cy="1555800"/>
          </a:xfrm>
        </p:grpSpPr>
        <p:sp>
          <p:nvSpPr>
            <p:cNvPr id="73" name="Google Shape;706;g1231aa6b6f8_0_445">
              <a:extLst>
                <a:ext uri="{FF2B5EF4-FFF2-40B4-BE49-F238E27FC236}">
                  <a16:creationId xmlns:a16="http://schemas.microsoft.com/office/drawing/2014/main" id="{B17FF88C-A7FC-41B8-9961-5A3EAA5DF2F5}"/>
                </a:ext>
              </a:extLst>
            </p:cNvPr>
            <p:cNvSpPr txBox="1"/>
            <p:nvPr/>
          </p:nvSpPr>
          <p:spPr>
            <a:xfrm>
              <a:off x="461650" y="2514600"/>
              <a:ext cx="20286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1600" b="0" i="0" u="none" strike="noStrike" cap="none" dirty="0">
                  <a:solidFill>
                    <a:schemeClr val="accent1"/>
                  </a:solidFill>
                  <a:latin typeface="+mn-lt"/>
                  <a:ea typeface="Public Sans"/>
                  <a:cs typeface="Public Sans"/>
                  <a:sym typeface="Public Sans"/>
                </a:rPr>
                <a:t>Executive Summary</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r>
                <a:rPr lang="en-AU" sz="1000" b="0" i="0" u="none" strike="noStrike" cap="none" dirty="0">
                  <a:solidFill>
                    <a:schemeClr val="accent1"/>
                  </a:solidFill>
                  <a:latin typeface="+mn-lt"/>
                  <a:ea typeface="Public Sans"/>
                  <a:cs typeface="Public Sans"/>
                  <a:sym typeface="Public Sans"/>
                </a:rPr>
                <a:t>(page 3 - 7</a:t>
              </a:r>
              <a:r>
                <a:rPr lang="en-AU" sz="1000" dirty="0">
                  <a:solidFill>
                    <a:schemeClr val="accent1"/>
                  </a:solidFill>
                  <a:latin typeface="+mn-lt"/>
                  <a:ea typeface="Public Sans"/>
                  <a:cs typeface="Public Sans"/>
                  <a:sym typeface="Public Sans"/>
                </a:rPr>
                <a:t>)</a:t>
              </a:r>
              <a:endParaRPr sz="1000" b="0" i="0" u="none" strike="noStrike" cap="none" dirty="0">
                <a:solidFill>
                  <a:schemeClr val="accent1"/>
                </a:solidFill>
                <a:latin typeface="+mn-lt"/>
                <a:ea typeface="Public Sans"/>
                <a:cs typeface="Public Sans"/>
                <a:sym typeface="Public Sans"/>
              </a:endParaRPr>
            </a:p>
          </p:txBody>
        </p:sp>
        <p:sp>
          <p:nvSpPr>
            <p:cNvPr id="74" name="Google Shape;707;g1231aa6b6f8_0_445">
              <a:extLst>
                <a:ext uri="{FF2B5EF4-FFF2-40B4-BE49-F238E27FC236}">
                  <a16:creationId xmlns:a16="http://schemas.microsoft.com/office/drawing/2014/main" id="{5880A8B8-1C2F-42D2-8D90-33AAA4C9423D}"/>
                </a:ext>
              </a:extLst>
            </p:cNvPr>
            <p:cNvSpPr txBox="1"/>
            <p:nvPr/>
          </p:nvSpPr>
          <p:spPr>
            <a:xfrm>
              <a:off x="461650" y="1482600"/>
              <a:ext cx="1844700" cy="8694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i="0" u="none" strike="noStrike" cap="none" dirty="0">
                  <a:solidFill>
                    <a:schemeClr val="accent1"/>
                  </a:solidFill>
                  <a:latin typeface="+mn-lt"/>
                  <a:ea typeface="Public Sans"/>
                  <a:cs typeface="Public Sans"/>
                  <a:sym typeface="Public Sans"/>
                </a:rPr>
                <a:t>01</a:t>
              </a:r>
              <a:endParaRPr sz="6500" b="1" i="0" u="none" strike="noStrike" cap="none" dirty="0">
                <a:solidFill>
                  <a:schemeClr val="accent1"/>
                </a:solidFill>
                <a:latin typeface="+mn-lt"/>
                <a:ea typeface="Public Sans"/>
                <a:cs typeface="Public Sans"/>
                <a:sym typeface="Public Sans"/>
              </a:endParaRPr>
            </a:p>
          </p:txBody>
        </p:sp>
      </p:grpSp>
      <p:grpSp>
        <p:nvGrpSpPr>
          <p:cNvPr id="53" name="Google Shape;709;g1231aa6b6f8_0_445">
            <a:extLst>
              <a:ext uri="{FF2B5EF4-FFF2-40B4-BE49-F238E27FC236}">
                <a16:creationId xmlns:a16="http://schemas.microsoft.com/office/drawing/2014/main" id="{02A7207D-1DD3-4BE9-80D7-EBF93570F8F9}"/>
              </a:ext>
            </a:extLst>
          </p:cNvPr>
          <p:cNvGrpSpPr/>
          <p:nvPr/>
        </p:nvGrpSpPr>
        <p:grpSpPr>
          <a:xfrm>
            <a:off x="3404742" y="1976409"/>
            <a:ext cx="1844700" cy="1384500"/>
            <a:chOff x="3682225" y="1482600"/>
            <a:chExt cx="1844700" cy="1384500"/>
          </a:xfrm>
        </p:grpSpPr>
        <p:sp>
          <p:nvSpPr>
            <p:cNvPr id="70" name="Google Shape;710;g1231aa6b6f8_0_445">
              <a:extLst>
                <a:ext uri="{FF2B5EF4-FFF2-40B4-BE49-F238E27FC236}">
                  <a16:creationId xmlns:a16="http://schemas.microsoft.com/office/drawing/2014/main" id="{7FF0D65A-0904-4587-B75C-37EA2E4DD9B7}"/>
                </a:ext>
              </a:extLst>
            </p:cNvPr>
            <p:cNvSpPr txBox="1"/>
            <p:nvPr/>
          </p:nvSpPr>
          <p:spPr>
            <a:xfrm>
              <a:off x="3682225" y="2514600"/>
              <a:ext cx="1844700"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US" sz="1600" dirty="0">
                  <a:solidFill>
                    <a:schemeClr val="accent1"/>
                  </a:solidFill>
                  <a:latin typeface="+mn-lt"/>
                  <a:ea typeface="Public Sans"/>
                  <a:cs typeface="Public Sans"/>
                  <a:sym typeface="Public Sans"/>
                </a:rPr>
                <a:t>About this </a:t>
              </a:r>
              <a:r>
                <a:rPr lang="en-US" sz="1600" dirty="0" smtClean="0">
                  <a:solidFill>
                    <a:schemeClr val="accent1"/>
                  </a:solidFill>
                  <a:latin typeface="+mn-lt"/>
                  <a:ea typeface="Public Sans"/>
                  <a:cs typeface="Public Sans"/>
                  <a:sym typeface="Public Sans"/>
                </a:rPr>
                <a:t>Plan</a:t>
              </a:r>
              <a:endParaRPr sz="1600"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r>
                <a:rPr lang="en-AU" sz="1000" b="0" i="0" u="none" strike="noStrike" cap="none" dirty="0">
                  <a:solidFill>
                    <a:schemeClr val="accent1"/>
                  </a:solidFill>
                  <a:latin typeface="+mn-lt"/>
                  <a:ea typeface="Public Sans"/>
                  <a:cs typeface="Public Sans"/>
                  <a:sym typeface="Public Sans"/>
                </a:rPr>
                <a:t>(pages</a:t>
              </a:r>
              <a:r>
                <a:rPr lang="en-AU" sz="1000" dirty="0">
                  <a:solidFill>
                    <a:schemeClr val="accent1"/>
                  </a:solidFill>
                  <a:latin typeface="+mn-lt"/>
                  <a:ea typeface="Public Sans"/>
                  <a:cs typeface="Public Sans"/>
                  <a:sym typeface="Public Sans"/>
                </a:rPr>
                <a:t> 8 </a:t>
              </a:r>
              <a:r>
                <a:rPr lang="en-AU" sz="1000" dirty="0" smtClean="0">
                  <a:solidFill>
                    <a:schemeClr val="accent1"/>
                  </a:solidFill>
                  <a:latin typeface="+mn-lt"/>
                  <a:ea typeface="Public Sans"/>
                  <a:cs typeface="Public Sans"/>
                  <a:sym typeface="Public Sans"/>
                </a:rPr>
                <a:t>-10)</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chemeClr val="accent1"/>
                </a:solidFill>
                <a:latin typeface="+mn-lt"/>
                <a:ea typeface="Public Sans"/>
                <a:cs typeface="Public Sans"/>
                <a:sym typeface="Public Sans"/>
              </a:endParaRPr>
            </a:p>
          </p:txBody>
        </p:sp>
        <p:sp>
          <p:nvSpPr>
            <p:cNvPr id="71" name="Google Shape;711;g1231aa6b6f8_0_445">
              <a:extLst>
                <a:ext uri="{FF2B5EF4-FFF2-40B4-BE49-F238E27FC236}">
                  <a16:creationId xmlns:a16="http://schemas.microsoft.com/office/drawing/2014/main" id="{F0DA1F71-ECC3-4AA2-BE1B-CC975D40A368}"/>
                </a:ext>
              </a:extLst>
            </p:cNvPr>
            <p:cNvSpPr txBox="1"/>
            <p:nvPr/>
          </p:nvSpPr>
          <p:spPr>
            <a:xfrm>
              <a:off x="3682225" y="1482600"/>
              <a:ext cx="1844700" cy="8694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i="0" u="none" strike="noStrike" cap="none" dirty="0">
                  <a:solidFill>
                    <a:schemeClr val="accent1"/>
                  </a:solidFill>
                  <a:latin typeface="+mn-lt"/>
                  <a:ea typeface="Public Sans"/>
                  <a:cs typeface="Public Sans"/>
                  <a:sym typeface="Public Sans"/>
                </a:rPr>
                <a:t>0</a:t>
              </a:r>
              <a:r>
                <a:rPr lang="en-AU" sz="6500" b="1" dirty="0">
                  <a:solidFill>
                    <a:schemeClr val="accent1"/>
                  </a:solidFill>
                  <a:latin typeface="+mn-lt"/>
                  <a:ea typeface="Public Sans"/>
                  <a:cs typeface="Public Sans"/>
                  <a:sym typeface="Public Sans"/>
                </a:rPr>
                <a:t>2</a:t>
              </a:r>
              <a:endParaRPr sz="6500" b="1" i="0" u="none" strike="noStrike" cap="none" dirty="0">
                <a:solidFill>
                  <a:schemeClr val="accent1"/>
                </a:solidFill>
                <a:latin typeface="+mn-lt"/>
                <a:ea typeface="Public Sans"/>
                <a:cs typeface="Public Sans"/>
                <a:sym typeface="Public Sans"/>
              </a:endParaRPr>
            </a:p>
          </p:txBody>
        </p:sp>
      </p:grpSp>
      <p:sp>
        <p:nvSpPr>
          <p:cNvPr id="68" name="Google Shape;714;g1231aa6b6f8_0_445">
            <a:extLst>
              <a:ext uri="{FF2B5EF4-FFF2-40B4-BE49-F238E27FC236}">
                <a16:creationId xmlns:a16="http://schemas.microsoft.com/office/drawing/2014/main" id="{7275F3A4-F449-486F-9460-830B1A3ACD17}"/>
              </a:ext>
            </a:extLst>
          </p:cNvPr>
          <p:cNvSpPr txBox="1"/>
          <p:nvPr/>
        </p:nvSpPr>
        <p:spPr>
          <a:xfrm>
            <a:off x="6305792" y="1976409"/>
            <a:ext cx="18447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03</a:t>
            </a:r>
            <a:endParaRPr sz="1400" b="0" i="0" u="none" strike="noStrike" cap="none" dirty="0">
              <a:solidFill>
                <a:schemeClr val="accent1"/>
              </a:solidFill>
              <a:latin typeface="+mn-lt"/>
              <a:ea typeface="Public Sans"/>
              <a:cs typeface="Public Sans"/>
              <a:sym typeface="Public Sans"/>
            </a:endParaRPr>
          </a:p>
        </p:txBody>
      </p:sp>
      <p:sp>
        <p:nvSpPr>
          <p:cNvPr id="65" name="Google Shape;717;g1231aa6b6f8_0_445">
            <a:extLst>
              <a:ext uri="{FF2B5EF4-FFF2-40B4-BE49-F238E27FC236}">
                <a16:creationId xmlns:a16="http://schemas.microsoft.com/office/drawing/2014/main" id="{62699821-63C7-4DFF-9D53-1AE6619F8834}"/>
              </a:ext>
            </a:extLst>
          </p:cNvPr>
          <p:cNvSpPr txBox="1"/>
          <p:nvPr/>
        </p:nvSpPr>
        <p:spPr>
          <a:xfrm>
            <a:off x="503692" y="5260611"/>
            <a:ext cx="1844700"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1600" dirty="0">
                <a:solidFill>
                  <a:schemeClr val="accent1"/>
                </a:solidFill>
                <a:latin typeface="+mn-lt"/>
                <a:ea typeface="Public Sans"/>
                <a:cs typeface="Public Sans"/>
                <a:sym typeface="Public Sans"/>
              </a:rPr>
              <a:t>Future State View</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(pages </a:t>
            </a:r>
            <a:r>
              <a:rPr lang="en-AU" sz="1000" b="0" i="0" u="none" strike="noStrike" cap="none" dirty="0" smtClean="0">
                <a:solidFill>
                  <a:schemeClr val="accent1"/>
                </a:solidFill>
                <a:latin typeface="+mn-lt"/>
                <a:ea typeface="Public Sans"/>
                <a:cs typeface="Public Sans"/>
                <a:sym typeface="Public Sans"/>
              </a:rPr>
              <a:t>14 </a:t>
            </a:r>
            <a:r>
              <a:rPr lang="en-AU" sz="1000" b="0" i="0" u="none" strike="noStrike" cap="none" dirty="0">
                <a:solidFill>
                  <a:schemeClr val="accent1"/>
                </a:solidFill>
                <a:latin typeface="+mn-lt"/>
                <a:ea typeface="Public Sans"/>
                <a:cs typeface="Public Sans"/>
                <a:sym typeface="Public Sans"/>
              </a:rPr>
              <a:t>- </a:t>
            </a:r>
            <a:r>
              <a:rPr lang="en-AU" sz="1000" b="0" i="0" u="none" strike="noStrike" cap="none" dirty="0" smtClean="0">
                <a:solidFill>
                  <a:schemeClr val="accent1"/>
                </a:solidFill>
                <a:latin typeface="+mn-lt"/>
                <a:ea typeface="Public Sans"/>
                <a:cs typeface="Public Sans"/>
                <a:sym typeface="Public Sans"/>
              </a:rPr>
              <a:t>20)</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chemeClr val="accent1"/>
              </a:solidFill>
              <a:latin typeface="+mn-lt"/>
              <a:ea typeface="Public Sans"/>
              <a:cs typeface="Public Sans"/>
              <a:sym typeface="Public Sans"/>
            </a:endParaRPr>
          </a:p>
        </p:txBody>
      </p:sp>
      <p:sp>
        <p:nvSpPr>
          <p:cNvPr id="66" name="Google Shape;718;g1231aa6b6f8_0_445">
            <a:extLst>
              <a:ext uri="{FF2B5EF4-FFF2-40B4-BE49-F238E27FC236}">
                <a16:creationId xmlns:a16="http://schemas.microsoft.com/office/drawing/2014/main" id="{AA5F9BCE-9D8D-4C01-A760-78304087798C}"/>
              </a:ext>
            </a:extLst>
          </p:cNvPr>
          <p:cNvSpPr txBox="1"/>
          <p:nvPr/>
        </p:nvSpPr>
        <p:spPr>
          <a:xfrm>
            <a:off x="503692" y="4230111"/>
            <a:ext cx="18447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04</a:t>
            </a:r>
            <a:endParaRPr sz="1400" b="0" i="0" u="none" strike="noStrike" cap="none" dirty="0">
              <a:solidFill>
                <a:schemeClr val="accent1"/>
              </a:solidFill>
              <a:latin typeface="+mn-lt"/>
              <a:ea typeface="Public Sans"/>
              <a:cs typeface="Public Sans"/>
              <a:sym typeface="Public Sans"/>
            </a:endParaRPr>
          </a:p>
        </p:txBody>
      </p:sp>
      <p:sp>
        <p:nvSpPr>
          <p:cNvPr id="62" name="Google Shape;721;g1231aa6b6f8_0_445">
            <a:extLst>
              <a:ext uri="{FF2B5EF4-FFF2-40B4-BE49-F238E27FC236}">
                <a16:creationId xmlns:a16="http://schemas.microsoft.com/office/drawing/2014/main" id="{D252CE85-E564-45D8-A3C3-9E54847E8CAE}"/>
              </a:ext>
            </a:extLst>
          </p:cNvPr>
          <p:cNvSpPr txBox="1"/>
          <p:nvPr/>
        </p:nvSpPr>
        <p:spPr>
          <a:xfrm>
            <a:off x="3404742" y="5273705"/>
            <a:ext cx="2124032"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US" sz="1600" dirty="0">
                <a:solidFill>
                  <a:schemeClr val="accent1"/>
                </a:solidFill>
                <a:latin typeface="+mn-lt"/>
                <a:ea typeface="Public Sans"/>
                <a:cs typeface="Public Sans"/>
                <a:sym typeface="Public Sans"/>
              </a:rPr>
              <a:t>Delivering this </a:t>
            </a:r>
            <a:r>
              <a:rPr lang="en-US" sz="1600" dirty="0" smtClean="0">
                <a:solidFill>
                  <a:schemeClr val="accent1"/>
                </a:solidFill>
                <a:latin typeface="+mn-lt"/>
                <a:ea typeface="Public Sans"/>
                <a:cs typeface="Public Sans"/>
                <a:sym typeface="Public Sans"/>
              </a:rPr>
              <a:t>Plan</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(pages </a:t>
            </a:r>
            <a:r>
              <a:rPr lang="en-AU" sz="1000" dirty="0" smtClean="0">
                <a:solidFill>
                  <a:schemeClr val="accent1"/>
                </a:solidFill>
                <a:latin typeface="+mn-lt"/>
                <a:ea typeface="Public Sans"/>
                <a:cs typeface="Public Sans"/>
                <a:sym typeface="Public Sans"/>
              </a:rPr>
              <a:t>21 </a:t>
            </a:r>
            <a:r>
              <a:rPr lang="en-AU" sz="1000" dirty="0">
                <a:solidFill>
                  <a:schemeClr val="accent1"/>
                </a:solidFill>
                <a:latin typeface="+mn-lt"/>
                <a:ea typeface="Public Sans"/>
                <a:cs typeface="Public Sans"/>
                <a:sym typeface="Public Sans"/>
              </a:rPr>
              <a:t>- </a:t>
            </a:r>
            <a:r>
              <a:rPr lang="en-AU" sz="1000" dirty="0" smtClean="0">
                <a:solidFill>
                  <a:schemeClr val="accent1"/>
                </a:solidFill>
                <a:latin typeface="+mn-lt"/>
                <a:ea typeface="Public Sans"/>
                <a:cs typeface="Public Sans"/>
                <a:sym typeface="Public Sans"/>
              </a:rPr>
              <a:t>33</a:t>
            </a:r>
            <a:r>
              <a:rPr lang="en-AU" sz="1000" b="0" i="0" u="none" strike="noStrike" cap="none" dirty="0" smtClean="0">
                <a:solidFill>
                  <a:schemeClr val="accent1"/>
                </a:solidFill>
                <a:latin typeface="+mn-lt"/>
                <a:ea typeface="Public Sans"/>
                <a:cs typeface="Public Sans"/>
                <a:sym typeface="Public Sans"/>
              </a:rPr>
              <a:t>)</a:t>
            </a:r>
            <a:endParaRPr sz="1600" b="0" i="0" u="none" strike="noStrike" cap="none" dirty="0">
              <a:solidFill>
                <a:schemeClr val="accent1"/>
              </a:solidFill>
              <a:latin typeface="+mn-lt"/>
              <a:ea typeface="Public Sans"/>
              <a:cs typeface="Public Sans"/>
              <a:sym typeface="Public Sans"/>
            </a:endParaRPr>
          </a:p>
        </p:txBody>
      </p:sp>
      <p:sp>
        <p:nvSpPr>
          <p:cNvPr id="63" name="Google Shape;722;g1231aa6b6f8_0_445">
            <a:extLst>
              <a:ext uri="{FF2B5EF4-FFF2-40B4-BE49-F238E27FC236}">
                <a16:creationId xmlns:a16="http://schemas.microsoft.com/office/drawing/2014/main" id="{DB6AE91D-68F2-4BF5-8EBA-EBDEFABE8711}"/>
              </a:ext>
            </a:extLst>
          </p:cNvPr>
          <p:cNvSpPr txBox="1"/>
          <p:nvPr/>
        </p:nvSpPr>
        <p:spPr>
          <a:xfrm>
            <a:off x="3404742" y="4188930"/>
            <a:ext cx="18447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05</a:t>
            </a:r>
            <a:endParaRPr sz="1400" b="0" i="0" u="none" strike="noStrike" cap="none" dirty="0">
              <a:solidFill>
                <a:schemeClr val="accent1"/>
              </a:solidFill>
              <a:latin typeface="+mn-lt"/>
              <a:ea typeface="Public Sans"/>
              <a:cs typeface="Public Sans"/>
              <a:sym typeface="Public Sans"/>
            </a:endParaRPr>
          </a:p>
        </p:txBody>
      </p:sp>
      <p:sp>
        <p:nvSpPr>
          <p:cNvPr id="58" name="Google Shape;728;g1231aa6b6f8_0_445">
            <a:extLst>
              <a:ext uri="{FF2B5EF4-FFF2-40B4-BE49-F238E27FC236}">
                <a16:creationId xmlns:a16="http://schemas.microsoft.com/office/drawing/2014/main" id="{E2D68373-40A6-4E1C-99D5-0B8E64471242}"/>
              </a:ext>
            </a:extLst>
          </p:cNvPr>
          <p:cNvSpPr txBox="1"/>
          <p:nvPr/>
        </p:nvSpPr>
        <p:spPr>
          <a:xfrm>
            <a:off x="6305792" y="3008409"/>
            <a:ext cx="1844700"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1600" dirty="0">
                <a:solidFill>
                  <a:schemeClr val="accent1"/>
                </a:solidFill>
                <a:latin typeface="+mn-lt"/>
                <a:ea typeface="Public Sans"/>
                <a:cs typeface="Public Sans"/>
                <a:sym typeface="Public Sans"/>
              </a:rPr>
              <a:t>Current State View</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(pages </a:t>
            </a:r>
            <a:r>
              <a:rPr lang="en-AU" sz="1000" b="0" i="0" u="none" strike="noStrike" cap="none" dirty="0" smtClean="0">
                <a:solidFill>
                  <a:schemeClr val="accent1"/>
                </a:solidFill>
                <a:latin typeface="+mn-lt"/>
                <a:ea typeface="Public Sans"/>
                <a:cs typeface="Public Sans"/>
                <a:sym typeface="Public Sans"/>
              </a:rPr>
              <a:t>11 </a:t>
            </a:r>
            <a:r>
              <a:rPr lang="en-AU" sz="1000" b="0" i="0" u="none" strike="noStrike" cap="none" dirty="0">
                <a:solidFill>
                  <a:schemeClr val="accent1"/>
                </a:solidFill>
                <a:latin typeface="+mn-lt"/>
                <a:ea typeface="Public Sans"/>
                <a:cs typeface="Public Sans"/>
                <a:sym typeface="Public Sans"/>
              </a:rPr>
              <a:t>- </a:t>
            </a:r>
            <a:r>
              <a:rPr lang="en-AU" sz="1000" b="0" i="0" u="none" strike="noStrike" cap="none" dirty="0" smtClean="0">
                <a:solidFill>
                  <a:schemeClr val="accent1"/>
                </a:solidFill>
                <a:latin typeface="+mn-lt"/>
                <a:ea typeface="Public Sans"/>
                <a:cs typeface="Public Sans"/>
                <a:sym typeface="Public Sans"/>
              </a:rPr>
              <a:t>13)</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rgbClr val="00205B"/>
              </a:solidFill>
              <a:latin typeface="+mn-lt"/>
              <a:ea typeface="Public Sans"/>
              <a:cs typeface="Public Sans"/>
              <a:sym typeface="Public Sans"/>
            </a:endParaRPr>
          </a:p>
        </p:txBody>
      </p:sp>
      <p:sp>
        <p:nvSpPr>
          <p:cNvPr id="96" name="Rectangle 95" descr="decorative">
            <a:extLst>
              <a:ext uri="{FF2B5EF4-FFF2-40B4-BE49-F238E27FC236}">
                <a16:creationId xmlns:a16="http://schemas.microsoft.com/office/drawing/2014/main" id="{7EB89E98-07B9-48C4-B8DF-D156853BD3CD}"/>
              </a:ext>
            </a:extLst>
          </p:cNvPr>
          <p:cNvSpPr/>
          <p:nvPr/>
        </p:nvSpPr>
        <p:spPr>
          <a:xfrm flipV="1">
            <a:off x="503692" y="2862608"/>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7" name="Rectangle 96" descr="decorative">
            <a:extLst>
              <a:ext uri="{FF2B5EF4-FFF2-40B4-BE49-F238E27FC236}">
                <a16:creationId xmlns:a16="http://schemas.microsoft.com/office/drawing/2014/main" id="{60358FCD-42AD-4CDE-B4F2-6538F86E5D7F}"/>
              </a:ext>
            </a:extLst>
          </p:cNvPr>
          <p:cNvSpPr/>
          <p:nvPr/>
        </p:nvSpPr>
        <p:spPr>
          <a:xfrm flipV="1">
            <a:off x="3404742" y="2860335"/>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Rectangle 97" descr="decorative">
            <a:extLst>
              <a:ext uri="{FF2B5EF4-FFF2-40B4-BE49-F238E27FC236}">
                <a16:creationId xmlns:a16="http://schemas.microsoft.com/office/drawing/2014/main" id="{FEF60D2B-5093-46B0-98DC-A0D647E20047}"/>
              </a:ext>
            </a:extLst>
          </p:cNvPr>
          <p:cNvSpPr/>
          <p:nvPr/>
        </p:nvSpPr>
        <p:spPr>
          <a:xfrm flipV="1">
            <a:off x="6334408" y="2873086"/>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9" name="Rectangle 98" descr="decorative">
            <a:extLst>
              <a:ext uri="{FF2B5EF4-FFF2-40B4-BE49-F238E27FC236}">
                <a16:creationId xmlns:a16="http://schemas.microsoft.com/office/drawing/2014/main" id="{5ED9AC61-9994-4ECF-917C-BEA1982A5ACD}"/>
              </a:ext>
            </a:extLst>
          </p:cNvPr>
          <p:cNvSpPr/>
          <p:nvPr/>
        </p:nvSpPr>
        <p:spPr>
          <a:xfrm flipV="1">
            <a:off x="503692" y="5140579"/>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0" name="Rectangle 99" descr="decorative">
            <a:extLst>
              <a:ext uri="{FF2B5EF4-FFF2-40B4-BE49-F238E27FC236}">
                <a16:creationId xmlns:a16="http://schemas.microsoft.com/office/drawing/2014/main" id="{026ECE04-8B4F-4943-AF55-655B9ECF45D5}"/>
              </a:ext>
            </a:extLst>
          </p:cNvPr>
          <p:cNvSpPr/>
          <p:nvPr/>
        </p:nvSpPr>
        <p:spPr>
          <a:xfrm flipV="1">
            <a:off x="3404742" y="5145706"/>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Slide Number Placeholder 3">
            <a:extLst>
              <a:ext uri="{FF2B5EF4-FFF2-40B4-BE49-F238E27FC236}">
                <a16:creationId xmlns:a16="http://schemas.microsoft.com/office/drawing/2014/main" id="{0188A8A9-275F-ADAD-62A1-97C60CF0B7A4}"/>
              </a:ext>
            </a:extLst>
          </p:cNvPr>
          <p:cNvSpPr>
            <a:spLocks noGrp="1"/>
          </p:cNvSpPr>
          <p:nvPr>
            <p:ph type="sldNum" sz="quarter" idx="12"/>
          </p:nvPr>
        </p:nvSpPr>
        <p:spPr/>
        <p:txBody>
          <a:bodyPr/>
          <a:lstStyle/>
          <a:p>
            <a:fld id="{C0F55C17-AF72-40D4-ADBD-B5505DEBF9BA}" type="slidenum">
              <a:rPr lang="en-AU" smtClean="0"/>
              <a:t>2</a:t>
            </a:fld>
            <a:endParaRPr lang="en-US" dirty="0"/>
          </a:p>
        </p:txBody>
      </p:sp>
      <p:sp>
        <p:nvSpPr>
          <p:cNvPr id="2" name="Footer Placeholder 1">
            <a:extLst>
              <a:ext uri="{FF2B5EF4-FFF2-40B4-BE49-F238E27FC236}">
                <a16:creationId xmlns:a16="http://schemas.microsoft.com/office/drawing/2014/main" id="{B7ABC451-F810-D7DD-21A1-168A0B7F2EC8}"/>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8" name="Google Shape;725;g1231aa6b6f8_0_445">
            <a:extLst>
              <a:ext uri="{FF2B5EF4-FFF2-40B4-BE49-F238E27FC236}">
                <a16:creationId xmlns:a16="http://schemas.microsoft.com/office/drawing/2014/main" id="{FB59590B-C714-5E80-C268-4D49F1AC607A}"/>
              </a:ext>
            </a:extLst>
          </p:cNvPr>
          <p:cNvSpPr txBox="1"/>
          <p:nvPr/>
        </p:nvSpPr>
        <p:spPr>
          <a:xfrm>
            <a:off x="6334408" y="5228338"/>
            <a:ext cx="2124033" cy="4386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FFFFF"/>
              </a:buClr>
              <a:buSzPts val="1200"/>
              <a:buFont typeface="Arial"/>
              <a:buNone/>
            </a:pPr>
            <a:r>
              <a:rPr lang="en-US" sz="1600" dirty="0">
                <a:solidFill>
                  <a:schemeClr val="accent1"/>
                </a:solidFill>
                <a:latin typeface="+mn-lt"/>
                <a:ea typeface="Public Sans"/>
                <a:cs typeface="Public Sans"/>
                <a:sym typeface="Public Sans"/>
              </a:rPr>
              <a:t>Appendices</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 </a:t>
            </a:r>
            <a:r>
              <a:rPr lang="en-AU" sz="1000" dirty="0" smtClean="0">
                <a:solidFill>
                  <a:schemeClr val="accent1"/>
                </a:solidFill>
                <a:ea typeface="Public Sans"/>
                <a:cs typeface="Public Sans"/>
                <a:sym typeface="Public Sans"/>
              </a:rPr>
              <a:t>34-43</a:t>
            </a:r>
            <a:r>
              <a:rPr lang="en-AU" sz="1000" b="0" i="0" u="none" strike="noStrike" cap="none" dirty="0" smtClean="0">
                <a:solidFill>
                  <a:schemeClr val="accent1"/>
                </a:solidFill>
                <a:latin typeface="+mn-lt"/>
                <a:ea typeface="Public Sans"/>
                <a:cs typeface="Public Sans"/>
                <a:sym typeface="Public Sans"/>
              </a:rPr>
              <a:t>)</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chemeClr val="accent1"/>
              </a:solidFill>
              <a:latin typeface="+mn-lt"/>
              <a:ea typeface="Public Sans"/>
              <a:cs typeface="Public Sans"/>
              <a:sym typeface="Public Sans"/>
            </a:endParaRPr>
          </a:p>
        </p:txBody>
      </p:sp>
      <p:sp>
        <p:nvSpPr>
          <p:cNvPr id="9" name="Google Shape;726;g1231aa6b6f8_0_445">
            <a:extLst>
              <a:ext uri="{FF2B5EF4-FFF2-40B4-BE49-F238E27FC236}">
                <a16:creationId xmlns:a16="http://schemas.microsoft.com/office/drawing/2014/main" id="{4036F21D-EFB2-D959-5DDC-CF796D95C931}"/>
              </a:ext>
            </a:extLst>
          </p:cNvPr>
          <p:cNvSpPr txBox="1"/>
          <p:nvPr/>
        </p:nvSpPr>
        <p:spPr>
          <a:xfrm>
            <a:off x="6305792" y="4186601"/>
            <a:ext cx="1844700" cy="5238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06</a:t>
            </a:r>
            <a:endParaRPr sz="1400" b="0" i="0" u="none" strike="noStrike" cap="none" dirty="0">
              <a:solidFill>
                <a:schemeClr val="accent1"/>
              </a:solidFill>
              <a:latin typeface="+mn-lt"/>
              <a:ea typeface="Public Sans"/>
              <a:cs typeface="Public Sans"/>
              <a:sym typeface="Public Sans"/>
            </a:endParaRPr>
          </a:p>
        </p:txBody>
      </p:sp>
      <p:sp>
        <p:nvSpPr>
          <p:cNvPr id="10" name="Rectangle 9" descr="decorative">
            <a:extLst>
              <a:ext uri="{FF2B5EF4-FFF2-40B4-BE49-F238E27FC236}">
                <a16:creationId xmlns:a16="http://schemas.microsoft.com/office/drawing/2014/main" id="{506DE150-1D8B-1714-58A2-17E33C61C38E}"/>
              </a:ext>
            </a:extLst>
          </p:cNvPr>
          <p:cNvSpPr/>
          <p:nvPr/>
        </p:nvSpPr>
        <p:spPr>
          <a:xfrm flipV="1">
            <a:off x="6334408" y="5150849"/>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Tree>
    <p:extLst>
      <p:ext uri="{BB962C8B-B14F-4D97-AF65-F5344CB8AC3E}">
        <p14:creationId xmlns:p14="http://schemas.microsoft.com/office/powerpoint/2010/main" val="261528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C15C1A66-CA52-4C2E-9E11-026B08CD3488}"/>
              </a:ext>
            </a:extLst>
          </p:cNvPr>
          <p:cNvSpPr txBox="1">
            <a:spLocks/>
          </p:cNvSpPr>
          <p:nvPr/>
        </p:nvSpPr>
        <p:spPr>
          <a:xfrm>
            <a:off x="497626" y="1589210"/>
            <a:ext cx="4574887" cy="4673045"/>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spcAft>
                <a:spcPts val="200"/>
              </a:spcAft>
              <a:defRPr/>
            </a:pPr>
            <a:r>
              <a:rPr lang="en-US" sz="1100" dirty="0">
                <a:solidFill>
                  <a:srgbClr val="9DC44D"/>
                </a:solidFill>
                <a:latin typeface="Calibri"/>
                <a:cs typeface="Calibri"/>
              </a:rPr>
              <a:t>Our Aspiration</a:t>
            </a:r>
          </a:p>
          <a:p>
            <a:pPr>
              <a:lnSpc>
                <a:spcPct val="100000"/>
              </a:lnSpc>
              <a:spcBef>
                <a:spcPts val="200"/>
              </a:spcBef>
              <a:spcAft>
                <a:spcPts val="200"/>
              </a:spcAft>
              <a:defRPr/>
            </a:pPr>
            <a:r>
              <a:rPr lang="en-US" sz="1000" b="0" dirty="0">
                <a:latin typeface="Calibri"/>
                <a:cs typeface="Calibri"/>
              </a:rPr>
              <a:t>We embrace our passion for our common purpose and commitment to workforce diversity, inclusion, wellbeing (both physical and psychological) and meaning into every aspect of work every day. The diversity of skills and perspectives in our community is key to our effectiveness. </a:t>
            </a:r>
            <a:endParaRPr lang="en-US" sz="1000" b="0" dirty="0">
              <a:latin typeface="Calibri" panose="020F0502020204030204" pitchFamily="34" charset="0"/>
              <a:cs typeface="Calibri"/>
            </a:endParaRPr>
          </a:p>
          <a:p>
            <a:pPr>
              <a:lnSpc>
                <a:spcPct val="100000"/>
              </a:lnSpc>
              <a:spcBef>
                <a:spcPts val="200"/>
              </a:spcBef>
              <a:spcAft>
                <a:spcPts val="200"/>
              </a:spcAft>
              <a:defRPr/>
            </a:pPr>
            <a:r>
              <a:rPr lang="en-US" sz="1000" b="0" dirty="0">
                <a:latin typeface="Calibri"/>
                <a:cs typeface="Calibri"/>
              </a:rPr>
              <a:t>Our workforce is diverse and strengthened by the valuable knowledge and experience we offer. We embrace and celebrate our difference, foster resilience and value the importance of connecting wellbeing, contribution and work. </a:t>
            </a:r>
            <a:endParaRPr lang="en-US" sz="1000" b="0" dirty="0">
              <a:latin typeface="Calibri" panose="020F0502020204030204" pitchFamily="34" charset="0"/>
              <a:cs typeface="Calibri"/>
            </a:endParaRPr>
          </a:p>
          <a:p>
            <a:pPr marR="0" lvl="0" algn="l" defTabSz="914400" rtl="0" eaLnBrk="1" fontAlgn="auto" latinLnBrk="0" hangingPunct="1">
              <a:lnSpc>
                <a:spcPct val="100000"/>
              </a:lnSpc>
              <a:spcBef>
                <a:spcPts val="200"/>
              </a:spcBef>
              <a:spcAft>
                <a:spcPts val="200"/>
              </a:spcAft>
              <a:buClrTx/>
              <a:buSzTx/>
              <a:tabLst/>
              <a:defRPr/>
            </a:pPr>
            <a:r>
              <a:rPr lang="en-US" sz="1000" b="0" dirty="0">
                <a:latin typeface="Calibri" panose="020F0502020204030204"/>
                <a:cs typeface="Calibri Light"/>
              </a:rPr>
              <a:t>We do this by:</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being</a:t>
            </a:r>
            <a:r>
              <a:rPr lang="en-US" sz="1000" dirty="0">
                <a:latin typeface="Calibri" panose="020F0502020204030204"/>
                <a:cs typeface="Calibri Light"/>
              </a:rPr>
              <a:t> deliberate in our approach</a:t>
            </a:r>
            <a:r>
              <a:rPr lang="en-US" sz="1000" b="0" dirty="0">
                <a:latin typeface="Calibri" panose="020F0502020204030204"/>
                <a:cs typeface="Calibri Light"/>
              </a:rPr>
              <a:t>, considering diversity and inclusion in everything we do</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recognising the importance that </a:t>
            </a:r>
            <a:r>
              <a:rPr lang="en-US" sz="1000" dirty="0">
                <a:latin typeface="Calibri" panose="020F0502020204030204"/>
                <a:cs typeface="Calibri Light"/>
              </a:rPr>
              <a:t>professional lived expertise </a:t>
            </a:r>
            <a:r>
              <a:rPr lang="en-US" sz="1000" b="0" dirty="0">
                <a:latin typeface="Calibri" panose="020F0502020204030204"/>
                <a:cs typeface="Calibri Light"/>
              </a:rPr>
              <a:t>brings to the work we do as well as contributing to organisational culture </a:t>
            </a:r>
          </a:p>
          <a:p>
            <a:pPr marL="171450" indent="-171450">
              <a:lnSpc>
                <a:spcPct val="100000"/>
              </a:lnSpc>
              <a:spcBef>
                <a:spcPts val="200"/>
              </a:spcBef>
              <a:spcAft>
                <a:spcPts val="200"/>
              </a:spcAft>
              <a:buFont typeface="Arial" panose="020B0604020202020204" pitchFamily="34" charset="0"/>
              <a:buChar char="•"/>
              <a:defRPr/>
            </a:pPr>
            <a:r>
              <a:rPr lang="en-US" sz="1000" dirty="0">
                <a:latin typeface="Calibri" panose="020F0502020204030204"/>
                <a:cs typeface="Calibri Light"/>
              </a:rPr>
              <a:t>improving access and inclusion of people with disability</a:t>
            </a:r>
            <a:r>
              <a:rPr lang="en-US" sz="1000" b="0" dirty="0">
                <a:latin typeface="Calibri" panose="020F0502020204030204"/>
                <a:cs typeface="Calibri Light"/>
              </a:rPr>
              <a:t>, striving to be an Employer of Choice</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investing in </a:t>
            </a:r>
            <a:r>
              <a:rPr lang="en-US" sz="1000" dirty="0">
                <a:latin typeface="Calibri" panose="020F0502020204030204"/>
                <a:cs typeface="Calibri Light"/>
              </a:rPr>
              <a:t>work environments and work design </a:t>
            </a:r>
            <a:r>
              <a:rPr lang="en-US" sz="1000" b="0" dirty="0">
                <a:latin typeface="Calibri" panose="020F0502020204030204"/>
                <a:cs typeface="Calibri Light"/>
              </a:rPr>
              <a:t>that is safe, accessible, flexible, inclusive, supportive and caring, </a:t>
            </a:r>
            <a:r>
              <a:rPr lang="en-US" sz="1000" b="0" dirty="0">
                <a:latin typeface="Calibri" panose="020F0502020204030204"/>
              </a:rPr>
              <a:t>enabling the workforce, encouraging desired behaviors and supporting new ways of working</a:t>
            </a:r>
            <a:endParaRPr lang="en-US" sz="1000" b="0" dirty="0">
              <a:latin typeface="Calibri" panose="020F0502020204030204"/>
              <a:cs typeface="Calibri"/>
            </a:endParaRPr>
          </a:p>
          <a:p>
            <a:pPr marL="171450" indent="-171450">
              <a:lnSpc>
                <a:spcPct val="100000"/>
              </a:lnSpc>
              <a:spcBef>
                <a:spcPts val="200"/>
              </a:spcBef>
              <a:spcAft>
                <a:spcPts val="200"/>
              </a:spcAft>
              <a:buFont typeface="Arial" panose="020B0604020202020204" pitchFamily="34" charset="0"/>
              <a:buChar char="•"/>
              <a:defRPr/>
            </a:pPr>
            <a:r>
              <a:rPr lang="en-US" sz="1000" dirty="0">
                <a:latin typeface="Calibri" panose="020F0502020204030204"/>
                <a:cs typeface="Calibri Light"/>
              </a:rPr>
              <a:t>embracing a geographically distributed, modern workforce </a:t>
            </a:r>
            <a:r>
              <a:rPr lang="en-US" sz="1000" b="0" dirty="0">
                <a:latin typeface="Calibri" panose="020F0502020204030204"/>
                <a:cs typeface="Calibri Light"/>
              </a:rPr>
              <a:t>bridging the physical and digital divide</a:t>
            </a:r>
          </a:p>
          <a:p>
            <a:pPr marL="171450" marR="0" lvl="0" indent="-171450" fontAlgn="auto">
              <a:lnSpc>
                <a:spcPct val="100000"/>
              </a:lnSpc>
              <a:spcBef>
                <a:spcPts val="200"/>
              </a:spcBef>
              <a:spcAft>
                <a:spcPts val="200"/>
              </a:spcAft>
              <a:buClrTx/>
              <a:buSzTx/>
              <a:buFont typeface="Arial" panose="020B0604020202020204" pitchFamily="34" charset="0"/>
              <a:buChar char="•"/>
              <a:tabLst/>
              <a:defRPr/>
            </a:pPr>
            <a:r>
              <a:rPr lang="en-US" sz="1000" dirty="0">
                <a:latin typeface="Calibri" panose="020F0502020204030204"/>
                <a:cs typeface="Calibri Light"/>
              </a:rPr>
              <a:t>equipping leaders and staff with tools and techniques </a:t>
            </a:r>
            <a:r>
              <a:rPr lang="en-US" sz="1000" b="0" dirty="0">
                <a:latin typeface="Calibri" panose="020F0502020204030204"/>
                <a:cs typeface="Calibri Light"/>
              </a:rPr>
              <a:t>to enhance team and individual resilience, mental health and psychological safety day to day</a:t>
            </a:r>
          </a:p>
          <a:p>
            <a:pPr marL="171450" marR="0" lvl="0" indent="-171450" fontAlgn="auto">
              <a:lnSpc>
                <a:spcPct val="100000"/>
              </a:lnSpc>
              <a:spcBef>
                <a:spcPts val="200"/>
              </a:spcBef>
              <a:spcAft>
                <a:spcPts val="200"/>
              </a:spcAft>
              <a:buClrTx/>
              <a:buSzTx/>
              <a:buFont typeface="Arial" panose="020B0604020202020204" pitchFamily="34" charset="0"/>
              <a:buChar char="•"/>
              <a:tabLst/>
              <a:defRPr/>
            </a:pPr>
            <a:r>
              <a:rPr lang="en-US" sz="1000" b="0" dirty="0">
                <a:latin typeface="Calibri" panose="020F0502020204030204"/>
                <a:cs typeface="Calibri Light"/>
              </a:rPr>
              <a:t>leaders and individuals working in partnership to balance </a:t>
            </a:r>
            <a:r>
              <a:rPr lang="en-US" sz="1000" dirty="0">
                <a:latin typeface="Calibri" panose="020F0502020204030204"/>
                <a:cs typeface="Calibri Light"/>
              </a:rPr>
              <a:t>personal accountability and responsibility for self-care</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aligning all we do to </a:t>
            </a:r>
            <a:r>
              <a:rPr lang="en-US" sz="1000" dirty="0">
                <a:latin typeface="Calibri" panose="020F0502020204030204"/>
                <a:cs typeface="Calibri Light"/>
              </a:rPr>
              <a:t>our culture principles, </a:t>
            </a:r>
            <a:r>
              <a:rPr lang="en-US" sz="1000" b="0" dirty="0">
                <a:latin typeface="Calibri" panose="020F0502020204030204"/>
                <a:cs typeface="Calibri Light"/>
              </a:rPr>
              <a:t>demonstrating how we value our people, drawing on different perspectives, voices and input</a:t>
            </a:r>
          </a:p>
          <a:p>
            <a:pPr marR="0" lvl="0" defTabSz="914400" rtl="0" eaLnBrk="1" fontAlgn="auto" latinLnBrk="0" hangingPunct="1">
              <a:lnSpc>
                <a:spcPct val="100000"/>
              </a:lnSpc>
              <a:spcBef>
                <a:spcPts val="200"/>
              </a:spcBef>
              <a:spcAft>
                <a:spcPts val="20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Calibri" panose="020F0502020204030204"/>
              <a:cs typeface="Calibri"/>
            </a:endParaRPr>
          </a:p>
          <a:p>
            <a:pPr marL="171450" indent="-171450">
              <a:lnSpc>
                <a:spcPct val="100000"/>
              </a:lnSpc>
              <a:spcBef>
                <a:spcPts val="200"/>
              </a:spcBef>
              <a:spcAft>
                <a:spcPts val="200"/>
              </a:spcAft>
              <a:buFont typeface="Arial" panose="020B0604020202020204" pitchFamily="34" charset="0"/>
              <a:buChar char="•"/>
              <a:defRPr/>
            </a:pPr>
            <a:endParaRPr lang="en-AU" sz="1000" b="0" dirty="0">
              <a:latin typeface="Calibri" panose="020F0502020204030204"/>
              <a:cs typeface="Calibri Light"/>
            </a:endParaRPr>
          </a:p>
          <a:p>
            <a:pPr marL="171450" indent="-171450">
              <a:lnSpc>
                <a:spcPct val="100000"/>
              </a:lnSpc>
              <a:spcBef>
                <a:spcPts val="200"/>
              </a:spcBef>
              <a:spcAft>
                <a:spcPts val="200"/>
              </a:spcAft>
              <a:buFont typeface="Arial" panose="020B0604020202020204" pitchFamily="34" charset="0"/>
              <a:buChar char="•"/>
              <a:defRPr/>
            </a:pPr>
            <a:endParaRPr lang="en-AU" sz="1000" b="0" dirty="0">
              <a:solidFill>
                <a:schemeClr val="bg2">
                  <a:lumMod val="10000"/>
                </a:schemeClr>
              </a:solidFill>
              <a:cs typeface="Calibri"/>
            </a:endParaRPr>
          </a:p>
          <a:p>
            <a:pPr marR="0" lvl="0" defTabSz="914400" rtl="0" eaLnBrk="1" fontAlgn="auto" latinLnBrk="0" hangingPunct="1">
              <a:lnSpc>
                <a:spcPct val="100000"/>
              </a:lnSpc>
              <a:spcBef>
                <a:spcPts val="200"/>
              </a:spcBef>
              <a:spcAft>
                <a:spcPts val="200"/>
              </a:spcAft>
              <a:buClrTx/>
              <a:buSzTx/>
              <a:tabLst/>
              <a:defRPr/>
            </a:pPr>
            <a:endParaRPr lang="en-AU" sz="1000" b="0" i="0" u="none" strike="noStrike" kern="1200" cap="none" spc="0" normalizeH="0" baseline="0" noProof="0" dirty="0">
              <a:ln>
                <a:noFill/>
              </a:ln>
              <a:solidFill>
                <a:schemeClr val="bg2">
                  <a:lumMod val="10000"/>
                </a:schemeClr>
              </a:solidFill>
              <a:effectLst/>
              <a:uLnTx/>
              <a:uFillTx/>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accent6"/>
                </a:solidFill>
              </a:rPr>
              <a:t>Pillar: Diversity, Inclusion and Wellbeing</a:t>
            </a:r>
            <a:r>
              <a:rPr lang="en-US" dirty="0">
                <a:solidFill>
                  <a:schemeClr val="tx2"/>
                </a:solidFill>
              </a:rPr>
              <a:t> </a:t>
            </a:r>
            <a:endParaRPr lang="en-AU" dirty="0">
              <a:solidFill>
                <a:schemeClr val="tx2"/>
              </a:solidFill>
            </a:endParaRPr>
          </a:p>
        </p:txBody>
      </p:sp>
      <p:sp>
        <p:nvSpPr>
          <p:cNvPr id="25" name="Content Placeholder 5">
            <a:extLst>
              <a:ext uri="{FF2B5EF4-FFF2-40B4-BE49-F238E27FC236}">
                <a16:creationId xmlns:a16="http://schemas.microsoft.com/office/drawing/2014/main" id="{39389F11-5654-4E61-A675-3DF6645AA889}"/>
              </a:ext>
            </a:extLst>
          </p:cNvPr>
          <p:cNvSpPr txBox="1">
            <a:spLocks/>
          </p:cNvSpPr>
          <p:nvPr/>
        </p:nvSpPr>
        <p:spPr>
          <a:xfrm>
            <a:off x="5261435" y="1581272"/>
            <a:ext cx="3150755" cy="291600"/>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200" dirty="0">
                <a:solidFill>
                  <a:schemeClr val="bg1"/>
                </a:solidFill>
              </a:rPr>
              <a:t>Outcomes </a:t>
            </a:r>
          </a:p>
        </p:txBody>
      </p:sp>
      <p:sp>
        <p:nvSpPr>
          <p:cNvPr id="26" name="Content Placeholder 5">
            <a:extLst>
              <a:ext uri="{FF2B5EF4-FFF2-40B4-BE49-F238E27FC236}">
                <a16:creationId xmlns:a16="http://schemas.microsoft.com/office/drawing/2014/main" id="{448B81D1-AC25-4331-97B0-A4B77F9B9BF5}"/>
              </a:ext>
            </a:extLst>
          </p:cNvPr>
          <p:cNvSpPr txBox="1">
            <a:spLocks/>
          </p:cNvSpPr>
          <p:nvPr/>
        </p:nvSpPr>
        <p:spPr>
          <a:xfrm>
            <a:off x="5261435" y="1907768"/>
            <a:ext cx="3139616" cy="3823236"/>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0">
              <a:spcBef>
                <a:spcPts val="600"/>
              </a:spcBef>
              <a:spcAft>
                <a:spcPts val="600"/>
              </a:spcAft>
              <a:buClrTx/>
              <a:buNone/>
              <a:tabLst/>
              <a:defRPr/>
            </a:pPr>
            <a:r>
              <a:rPr lang="en-AU" sz="1000" b="0" dirty="0">
                <a:solidFill>
                  <a:schemeClr val="tx1"/>
                </a:solidFill>
              </a:rPr>
              <a:t>Attract, recruit and retain a diverse workforce supply in a highly competitive market, to meet increasing demand (capacity), recruiting talent from different markets with the skills (capability) we need to uphold the rights of NDIS participants, elevate quality and safety and enable consumer independence</a:t>
            </a:r>
            <a:endParaRPr lang="en-AU" sz="1000" b="0" dirty="0">
              <a:solidFill>
                <a:schemeClr val="tx1"/>
              </a:solidFill>
              <a:cs typeface="Calibri"/>
            </a:endParaRPr>
          </a:p>
          <a:p>
            <a:pPr marL="542925" indent="0">
              <a:spcBef>
                <a:spcPts val="600"/>
              </a:spcBef>
              <a:spcAft>
                <a:spcPts val="600"/>
              </a:spcAft>
              <a:buClrTx/>
              <a:buNone/>
              <a:tabLst/>
              <a:defRPr/>
            </a:pPr>
            <a:r>
              <a:rPr lang="en-AU" sz="1000" b="0" dirty="0">
                <a:solidFill>
                  <a:schemeClr val="tx1"/>
                </a:solidFill>
              </a:rPr>
              <a:t>Practical </a:t>
            </a:r>
            <a:r>
              <a:rPr lang="en-US" sz="1000" b="0" dirty="0">
                <a:solidFill>
                  <a:schemeClr val="tx1"/>
                </a:solidFill>
              </a:rPr>
              <a:t>and impactful action for lasting change including </a:t>
            </a:r>
            <a:r>
              <a:rPr lang="en-AU" sz="1000" b="0" dirty="0">
                <a:solidFill>
                  <a:schemeClr val="tx1"/>
                </a:solidFill>
              </a:rPr>
              <a:t>increased workforce representation from diverse backgrounds and experiences</a:t>
            </a:r>
            <a:endParaRPr lang="en-AU" sz="1000" b="0" dirty="0">
              <a:solidFill>
                <a:schemeClr val="tx1"/>
              </a:solidFill>
              <a:cs typeface="Calibri"/>
            </a:endParaRPr>
          </a:p>
          <a:p>
            <a:pPr marL="542925" indent="0">
              <a:spcBef>
                <a:spcPts val="600"/>
              </a:spcBef>
              <a:spcAft>
                <a:spcPts val="600"/>
              </a:spcAft>
              <a:buClrTx/>
              <a:buNone/>
              <a:tabLst/>
              <a:defRPr/>
            </a:pPr>
            <a:r>
              <a:rPr lang="en-AU" sz="1000" b="0" dirty="0">
                <a:solidFill>
                  <a:schemeClr val="tx1"/>
                </a:solidFill>
              </a:rPr>
              <a:t>We strive to enhance diversity, inclusion and wellbeing including being an Employer of Choice, a top performer in the Access and Inclusion Index, and attractive employer in the market for people with disability</a:t>
            </a:r>
            <a:endParaRPr lang="en-AU" sz="1000" b="0" dirty="0">
              <a:solidFill>
                <a:schemeClr val="tx1"/>
              </a:solidFill>
              <a:cs typeface="Calibri"/>
            </a:endParaRPr>
          </a:p>
          <a:p>
            <a:pPr marL="542925" indent="0">
              <a:spcBef>
                <a:spcPts val="600"/>
              </a:spcBef>
              <a:spcAft>
                <a:spcPts val="600"/>
              </a:spcAft>
              <a:buClrTx/>
              <a:buNone/>
              <a:tabLst/>
              <a:defRPr/>
            </a:pPr>
            <a:r>
              <a:rPr lang="en-US" sz="1000" b="0" dirty="0">
                <a:solidFill>
                  <a:schemeClr val="tx1"/>
                </a:solidFill>
              </a:rPr>
              <a:t>In partnership, leaders and workers build capability, enhance engagement and combat the risk of burnout</a:t>
            </a:r>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endParaRPr lang="en-AU" sz="1000" dirty="0">
              <a:cs typeface="Calibri"/>
            </a:endParaRPr>
          </a:p>
        </p:txBody>
      </p:sp>
      <p:pic>
        <p:nvPicPr>
          <p:cNvPr id="17" name="Graphic 16" descr="decorative">
            <a:extLst>
              <a:ext uri="{FF2B5EF4-FFF2-40B4-BE49-F238E27FC236}">
                <a16:creationId xmlns:a16="http://schemas.microsoft.com/office/drawing/2014/main" id="{1F61CDC3-8E20-4B13-BD07-76551B44828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772937" y="5494133"/>
            <a:ext cx="3139616" cy="1011442"/>
          </a:xfrm>
          <a:prstGeom prst="rect">
            <a:avLst/>
          </a:prstGeom>
        </p:spPr>
      </p:pic>
      <p:pic>
        <p:nvPicPr>
          <p:cNvPr id="18" name="Graphic 17" descr="decorative">
            <a:extLst>
              <a:ext uri="{FF2B5EF4-FFF2-40B4-BE49-F238E27FC236}">
                <a16:creationId xmlns:a16="http://schemas.microsoft.com/office/drawing/2014/main" id="{3E018D77-7744-449B-8EF5-2B3D487D785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27673" y="3840210"/>
            <a:ext cx="3168796" cy="1338531"/>
          </a:xfrm>
          <a:prstGeom prst="rect">
            <a:avLst/>
          </a:prstGeom>
        </p:spPr>
      </p:pic>
      <p:sp>
        <p:nvSpPr>
          <p:cNvPr id="19" name="Content Placeholder 5">
            <a:extLst>
              <a:ext uri="{FF2B5EF4-FFF2-40B4-BE49-F238E27FC236}">
                <a16:creationId xmlns:a16="http://schemas.microsoft.com/office/drawing/2014/main" id="{ECD3064E-D784-4436-B3A7-3DD0D867E590}"/>
              </a:ext>
            </a:extLst>
          </p:cNvPr>
          <p:cNvSpPr txBox="1">
            <a:spLocks/>
          </p:cNvSpPr>
          <p:nvPr/>
        </p:nvSpPr>
        <p:spPr>
          <a:xfrm>
            <a:off x="8554755" y="1591963"/>
            <a:ext cx="3139616" cy="291600"/>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looks like … </a:t>
            </a:r>
            <a:endParaRPr lang="en-AU" sz="1100" dirty="0">
              <a:solidFill>
                <a:schemeClr val="bg1"/>
              </a:solidFill>
              <a:cs typeface="Calibri"/>
            </a:endParaRPr>
          </a:p>
        </p:txBody>
      </p:sp>
      <p:pic>
        <p:nvPicPr>
          <p:cNvPr id="21" name="Graphic 20" descr="decorative">
            <a:extLst>
              <a:ext uri="{FF2B5EF4-FFF2-40B4-BE49-F238E27FC236}">
                <a16:creationId xmlns:a16="http://schemas.microsoft.com/office/drawing/2014/main" id="{70722827-C854-4C3C-B646-9A4F25B3E8A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a:off x="8554755" y="2078171"/>
            <a:ext cx="3168796" cy="1201529"/>
          </a:xfrm>
          <a:prstGeom prst="rect">
            <a:avLst/>
          </a:prstGeom>
        </p:spPr>
      </p:pic>
      <p:sp>
        <p:nvSpPr>
          <p:cNvPr id="24" name="TextBox 23">
            <a:extLst>
              <a:ext uri="{FF2B5EF4-FFF2-40B4-BE49-F238E27FC236}">
                <a16:creationId xmlns:a16="http://schemas.microsoft.com/office/drawing/2014/main" id="{6877657A-69EE-4324-A62A-9893756A4247}"/>
              </a:ext>
            </a:extLst>
          </p:cNvPr>
          <p:cNvSpPr txBox="1"/>
          <p:nvPr/>
        </p:nvSpPr>
        <p:spPr>
          <a:xfrm>
            <a:off x="8631082" y="2185147"/>
            <a:ext cx="3083703" cy="869469"/>
          </a:xfrm>
          <a:prstGeom prst="rect">
            <a:avLst/>
          </a:prstGeom>
          <a:noFill/>
        </p:spPr>
        <p:txBody>
          <a:bodyPr wrap="square" lIns="91440" tIns="45720" rIns="91440" bIns="45720" rtlCol="0" anchor="t">
            <a:spAutoFit/>
          </a:bodyPr>
          <a:lstStyle/>
          <a:p>
            <a:r>
              <a:rPr lang="en-AU" sz="1000" dirty="0"/>
              <a:t>“I recently had the opportunity to join the Commission as part of the Stepping Into Internship Program. I had a great experience and was able to meaningful contribute to delivering better outcomes for participants.”</a:t>
            </a:r>
          </a:p>
          <a:p>
            <a:endParaRPr lang="en-AU" sz="1050" dirty="0"/>
          </a:p>
        </p:txBody>
      </p:sp>
      <p:sp>
        <p:nvSpPr>
          <p:cNvPr id="29" name="TextBox 28">
            <a:extLst>
              <a:ext uri="{FF2B5EF4-FFF2-40B4-BE49-F238E27FC236}">
                <a16:creationId xmlns:a16="http://schemas.microsoft.com/office/drawing/2014/main" id="{AA5FD71B-95D6-4E2F-8E86-5BECB396F473}"/>
              </a:ext>
            </a:extLst>
          </p:cNvPr>
          <p:cNvSpPr txBox="1"/>
          <p:nvPr/>
        </p:nvSpPr>
        <p:spPr>
          <a:xfrm>
            <a:off x="9258797" y="5591726"/>
            <a:ext cx="2440505" cy="861774"/>
          </a:xfrm>
          <a:prstGeom prst="rect">
            <a:avLst/>
          </a:prstGeom>
          <a:noFill/>
        </p:spPr>
        <p:txBody>
          <a:bodyPr wrap="square" lIns="91440" tIns="45720" rIns="91440" bIns="45720" rtlCol="0" anchor="t">
            <a:spAutoFit/>
          </a:bodyPr>
          <a:lstStyle/>
          <a:p>
            <a:r>
              <a:rPr lang="en-AU" sz="1000" dirty="0"/>
              <a:t>The workplace wellbeing program has been a great opportunity to connect with my peers and leaders, to focus on practical actions I can take to practice self-care and build resilience.”  </a:t>
            </a:r>
            <a:endParaRPr lang="en-AU" sz="1000" dirty="0">
              <a:cs typeface="Calibri"/>
            </a:endParaRPr>
          </a:p>
        </p:txBody>
      </p:sp>
      <p:sp>
        <p:nvSpPr>
          <p:cNvPr id="30" name="TextBox 29">
            <a:extLst>
              <a:ext uri="{FF2B5EF4-FFF2-40B4-BE49-F238E27FC236}">
                <a16:creationId xmlns:a16="http://schemas.microsoft.com/office/drawing/2014/main" id="{CC4DF102-410D-45DD-AD9F-37BB87AAD12F}"/>
              </a:ext>
            </a:extLst>
          </p:cNvPr>
          <p:cNvSpPr txBox="1"/>
          <p:nvPr/>
        </p:nvSpPr>
        <p:spPr>
          <a:xfrm>
            <a:off x="8713585" y="3955427"/>
            <a:ext cx="2835227" cy="950216"/>
          </a:xfrm>
          <a:prstGeom prst="rect">
            <a:avLst/>
          </a:prstGeom>
          <a:noFill/>
        </p:spPr>
        <p:txBody>
          <a:bodyPr wrap="square" lIns="91440" tIns="45720" rIns="91440" bIns="45720" rtlCol="0" anchor="t">
            <a:noAutofit/>
          </a:bodyPr>
          <a:lstStyle/>
          <a:p>
            <a:r>
              <a:rPr lang="en-AU" sz="1000" dirty="0"/>
              <a:t>“I live in regional Australia, I recently saw a role advertised with the Commission and alongside my passion for the work they do, I was drawn to the flexibility including hybrid work. I intend to apply for the role.”</a:t>
            </a:r>
            <a:endParaRPr lang="en-AU" sz="1000" dirty="0">
              <a:cs typeface="Calibri"/>
            </a:endParaRPr>
          </a:p>
        </p:txBody>
      </p:sp>
      <p:sp>
        <p:nvSpPr>
          <p:cNvPr id="3" name="Rectangle 2">
            <a:extLst>
              <a:ext uri="{FF2B5EF4-FFF2-40B4-BE49-F238E27FC236}">
                <a16:creationId xmlns:a16="http://schemas.microsoft.com/office/drawing/2014/main" id="{67C057B3-7885-45F5-9878-F2C500F0F3E0}"/>
              </a:ext>
            </a:extLst>
          </p:cNvPr>
          <p:cNvSpPr/>
          <p:nvPr/>
        </p:nvSpPr>
        <p:spPr>
          <a:xfrm>
            <a:off x="5266321" y="2008901"/>
            <a:ext cx="585574" cy="371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a:extLst>
              <a:ext uri="{FF2B5EF4-FFF2-40B4-BE49-F238E27FC236}">
                <a16:creationId xmlns:a16="http://schemas.microsoft.com/office/drawing/2014/main" id="{E222D1CF-C50C-4B7D-B43F-4D076ABB37E7}"/>
              </a:ext>
            </a:extLst>
          </p:cNvPr>
          <p:cNvPicPr>
            <a:picLocks noChangeAspect="1"/>
          </p:cNvPicPr>
          <p:nvPr/>
        </p:nvPicPr>
        <p:blipFill>
          <a:blip r:embed="rId9"/>
          <a:stretch>
            <a:fillRect/>
          </a:stretch>
        </p:blipFill>
        <p:spPr>
          <a:xfrm>
            <a:off x="376947" y="469356"/>
            <a:ext cx="991311" cy="824353"/>
          </a:xfrm>
          <a:prstGeom prst="rect">
            <a:avLst/>
          </a:prstGeom>
        </p:spPr>
      </p:pic>
      <p:pic>
        <p:nvPicPr>
          <p:cNvPr id="53" name="Graphic 19" descr="decorative">
            <a:extLst>
              <a:ext uri="{FF2B5EF4-FFF2-40B4-BE49-F238E27FC236}">
                <a16:creationId xmlns:a16="http://schemas.microsoft.com/office/drawing/2014/main" id="{6EF401D4-60EB-4E7A-9D91-708953429EB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520452" y="2872131"/>
            <a:ext cx="691619" cy="781529"/>
          </a:xfrm>
          <a:prstGeom prst="rect">
            <a:avLst/>
          </a:prstGeom>
        </p:spPr>
      </p:pic>
      <p:pic>
        <p:nvPicPr>
          <p:cNvPr id="54" name="Graphic 53" descr="decorative">
            <a:extLst>
              <a:ext uri="{FF2B5EF4-FFF2-40B4-BE49-F238E27FC236}">
                <a16:creationId xmlns:a16="http://schemas.microsoft.com/office/drawing/2014/main" id="{CD0DD49E-A10D-41BD-8A55-8AF3042A0F15}"/>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11919" y="4634614"/>
            <a:ext cx="684550" cy="727959"/>
          </a:xfrm>
          <a:prstGeom prst="rect">
            <a:avLst/>
          </a:prstGeom>
        </p:spPr>
      </p:pic>
      <p:pic>
        <p:nvPicPr>
          <p:cNvPr id="55" name="Graphic 54" descr="decorative">
            <a:extLst>
              <a:ext uri="{FF2B5EF4-FFF2-40B4-BE49-F238E27FC236}">
                <a16:creationId xmlns:a16="http://schemas.microsoft.com/office/drawing/2014/main" id="{7A4C17F6-62C2-4DAE-BE9F-8727F846DA6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530023" y="5661449"/>
            <a:ext cx="619182" cy="724824"/>
          </a:xfrm>
          <a:prstGeom prst="rect">
            <a:avLst/>
          </a:prstGeom>
        </p:spPr>
      </p:pic>
      <p:sp>
        <p:nvSpPr>
          <p:cNvPr id="56" name="Google Shape;2951;p224">
            <a:extLst>
              <a:ext uri="{FF2B5EF4-FFF2-40B4-BE49-F238E27FC236}">
                <a16:creationId xmlns:a16="http://schemas.microsoft.com/office/drawing/2014/main" id="{14E03097-6B62-4DB1-A886-8984E81F5987}"/>
              </a:ext>
            </a:extLst>
          </p:cNvPr>
          <p:cNvSpPr/>
          <p:nvPr/>
        </p:nvSpPr>
        <p:spPr>
          <a:xfrm>
            <a:off x="5307999" y="4774151"/>
            <a:ext cx="452558" cy="453844"/>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accent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2250" dirty="0">
              <a:solidFill>
                <a:schemeClr val="dk1"/>
              </a:solidFill>
              <a:latin typeface="Arial"/>
              <a:ea typeface="Arial"/>
              <a:cs typeface="Arial"/>
              <a:sym typeface="Arial"/>
            </a:endParaRPr>
          </a:p>
        </p:txBody>
      </p:sp>
      <p:sp>
        <p:nvSpPr>
          <p:cNvPr id="57" name="Google Shape;2974;p224">
            <a:extLst>
              <a:ext uri="{FF2B5EF4-FFF2-40B4-BE49-F238E27FC236}">
                <a16:creationId xmlns:a16="http://schemas.microsoft.com/office/drawing/2014/main" id="{85376DE3-36F7-4F35-B283-4BA1CE40CFBD}"/>
              </a:ext>
            </a:extLst>
          </p:cNvPr>
          <p:cNvSpPr/>
          <p:nvPr/>
        </p:nvSpPr>
        <p:spPr>
          <a:xfrm>
            <a:off x="5312511" y="3155404"/>
            <a:ext cx="452558" cy="452558"/>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9" y="475"/>
                </a:moveTo>
                <a:cubicBezTo>
                  <a:pt x="213" y="418"/>
                  <a:pt x="182" y="376"/>
                  <a:pt x="139" y="355"/>
                </a:cubicBezTo>
                <a:cubicBezTo>
                  <a:pt x="128" y="349"/>
                  <a:pt x="128" y="349"/>
                  <a:pt x="128" y="349"/>
                </a:cubicBezTo>
                <a:cubicBezTo>
                  <a:pt x="118" y="372"/>
                  <a:pt x="118" y="372"/>
                  <a:pt x="118" y="372"/>
                </a:cubicBezTo>
                <a:cubicBezTo>
                  <a:pt x="79" y="304"/>
                  <a:pt x="79" y="304"/>
                  <a:pt x="79" y="304"/>
                </a:cubicBezTo>
                <a:cubicBezTo>
                  <a:pt x="156" y="280"/>
                  <a:pt x="156" y="280"/>
                  <a:pt x="156" y="280"/>
                </a:cubicBezTo>
                <a:cubicBezTo>
                  <a:pt x="146" y="302"/>
                  <a:pt x="146" y="302"/>
                  <a:pt x="146" y="302"/>
                </a:cubicBezTo>
                <a:cubicBezTo>
                  <a:pt x="159" y="307"/>
                  <a:pt x="159" y="307"/>
                  <a:pt x="159" y="307"/>
                </a:cubicBezTo>
                <a:cubicBezTo>
                  <a:pt x="159" y="307"/>
                  <a:pt x="241" y="336"/>
                  <a:pt x="276" y="444"/>
                </a:cubicBezTo>
                <a:cubicBezTo>
                  <a:pt x="267" y="474"/>
                  <a:pt x="262" y="510"/>
                  <a:pt x="262" y="552"/>
                </a:cubicBezTo>
                <a:cubicBezTo>
                  <a:pt x="242" y="552"/>
                  <a:pt x="242" y="552"/>
                  <a:pt x="242" y="552"/>
                </a:cubicBezTo>
                <a:cubicBezTo>
                  <a:pt x="241" y="542"/>
                  <a:pt x="240" y="511"/>
                  <a:pt x="229" y="475"/>
                </a:cubicBezTo>
                <a:close/>
                <a:moveTo>
                  <a:pt x="242" y="166"/>
                </a:moveTo>
                <a:cubicBezTo>
                  <a:pt x="287" y="104"/>
                  <a:pt x="287" y="104"/>
                  <a:pt x="287" y="104"/>
                </a:cubicBezTo>
                <a:cubicBezTo>
                  <a:pt x="332" y="166"/>
                  <a:pt x="332" y="166"/>
                  <a:pt x="332" y="166"/>
                </a:cubicBezTo>
                <a:cubicBezTo>
                  <a:pt x="309" y="166"/>
                  <a:pt x="309" y="166"/>
                  <a:pt x="309" y="166"/>
                </a:cubicBezTo>
                <a:cubicBezTo>
                  <a:pt x="309" y="371"/>
                  <a:pt x="309" y="371"/>
                  <a:pt x="309" y="371"/>
                </a:cubicBezTo>
                <a:cubicBezTo>
                  <a:pt x="302" y="382"/>
                  <a:pt x="295" y="395"/>
                  <a:pt x="289" y="409"/>
                </a:cubicBezTo>
                <a:cubicBezTo>
                  <a:pt x="282" y="392"/>
                  <a:pt x="274" y="377"/>
                  <a:pt x="265" y="364"/>
                </a:cubicBezTo>
                <a:cubicBezTo>
                  <a:pt x="265" y="166"/>
                  <a:pt x="265" y="166"/>
                  <a:pt x="265" y="166"/>
                </a:cubicBezTo>
                <a:lnTo>
                  <a:pt x="242" y="166"/>
                </a:lnTo>
                <a:close/>
                <a:moveTo>
                  <a:pt x="423" y="280"/>
                </a:moveTo>
                <a:cubicBezTo>
                  <a:pt x="500" y="304"/>
                  <a:pt x="500" y="304"/>
                  <a:pt x="500" y="304"/>
                </a:cubicBezTo>
                <a:cubicBezTo>
                  <a:pt x="461" y="372"/>
                  <a:pt x="461" y="372"/>
                  <a:pt x="461" y="372"/>
                </a:cubicBezTo>
                <a:cubicBezTo>
                  <a:pt x="451" y="349"/>
                  <a:pt x="451" y="349"/>
                  <a:pt x="451" y="349"/>
                </a:cubicBezTo>
                <a:cubicBezTo>
                  <a:pt x="440" y="355"/>
                  <a:pt x="440" y="355"/>
                  <a:pt x="440" y="355"/>
                </a:cubicBezTo>
                <a:cubicBezTo>
                  <a:pt x="397" y="376"/>
                  <a:pt x="366" y="418"/>
                  <a:pt x="350" y="475"/>
                </a:cubicBezTo>
                <a:cubicBezTo>
                  <a:pt x="339" y="511"/>
                  <a:pt x="338" y="542"/>
                  <a:pt x="337" y="552"/>
                </a:cubicBezTo>
                <a:cubicBezTo>
                  <a:pt x="286" y="552"/>
                  <a:pt x="286" y="552"/>
                  <a:pt x="286" y="552"/>
                </a:cubicBezTo>
                <a:cubicBezTo>
                  <a:pt x="287" y="355"/>
                  <a:pt x="415" y="309"/>
                  <a:pt x="420" y="307"/>
                </a:cubicBezTo>
                <a:cubicBezTo>
                  <a:pt x="433" y="302"/>
                  <a:pt x="433" y="302"/>
                  <a:pt x="433" y="302"/>
                </a:cubicBezTo>
                <a:lnTo>
                  <a:pt x="423" y="280"/>
                </a:lnTo>
                <a:close/>
                <a:moveTo>
                  <a:pt x="551" y="552"/>
                </a:moveTo>
                <a:cubicBezTo>
                  <a:pt x="362" y="552"/>
                  <a:pt x="362" y="552"/>
                  <a:pt x="362" y="552"/>
                </a:cubicBezTo>
                <a:cubicBezTo>
                  <a:pt x="363" y="533"/>
                  <a:pt x="370" y="428"/>
                  <a:pt x="440" y="383"/>
                </a:cubicBezTo>
                <a:cubicBezTo>
                  <a:pt x="459" y="426"/>
                  <a:pt x="459" y="426"/>
                  <a:pt x="459" y="426"/>
                </a:cubicBezTo>
                <a:cubicBezTo>
                  <a:pt x="536" y="290"/>
                  <a:pt x="536" y="290"/>
                  <a:pt x="536" y="290"/>
                </a:cubicBezTo>
                <a:cubicBezTo>
                  <a:pt x="380" y="240"/>
                  <a:pt x="380" y="240"/>
                  <a:pt x="380" y="240"/>
                </a:cubicBezTo>
                <a:cubicBezTo>
                  <a:pt x="400" y="289"/>
                  <a:pt x="400" y="289"/>
                  <a:pt x="400" y="289"/>
                </a:cubicBezTo>
                <a:cubicBezTo>
                  <a:pt x="385" y="296"/>
                  <a:pt x="360" y="311"/>
                  <a:pt x="334" y="339"/>
                </a:cubicBezTo>
                <a:cubicBezTo>
                  <a:pt x="334" y="190"/>
                  <a:pt x="334" y="190"/>
                  <a:pt x="334" y="190"/>
                </a:cubicBezTo>
                <a:cubicBezTo>
                  <a:pt x="379" y="190"/>
                  <a:pt x="379" y="190"/>
                  <a:pt x="379" y="190"/>
                </a:cubicBezTo>
                <a:cubicBezTo>
                  <a:pt x="288" y="62"/>
                  <a:pt x="288" y="62"/>
                  <a:pt x="288" y="62"/>
                </a:cubicBezTo>
                <a:cubicBezTo>
                  <a:pt x="194" y="190"/>
                  <a:pt x="194" y="190"/>
                  <a:pt x="194" y="190"/>
                </a:cubicBezTo>
                <a:cubicBezTo>
                  <a:pt x="240" y="190"/>
                  <a:pt x="240" y="190"/>
                  <a:pt x="240" y="190"/>
                </a:cubicBezTo>
                <a:cubicBezTo>
                  <a:pt x="240" y="334"/>
                  <a:pt x="240" y="334"/>
                  <a:pt x="240" y="334"/>
                </a:cubicBezTo>
                <a:cubicBezTo>
                  <a:pt x="216" y="309"/>
                  <a:pt x="193" y="295"/>
                  <a:pt x="179" y="289"/>
                </a:cubicBezTo>
                <a:cubicBezTo>
                  <a:pt x="199" y="240"/>
                  <a:pt x="199" y="240"/>
                  <a:pt x="199" y="240"/>
                </a:cubicBezTo>
                <a:cubicBezTo>
                  <a:pt x="43" y="290"/>
                  <a:pt x="43" y="290"/>
                  <a:pt x="43" y="290"/>
                </a:cubicBezTo>
                <a:cubicBezTo>
                  <a:pt x="120" y="426"/>
                  <a:pt x="120" y="426"/>
                  <a:pt x="120" y="426"/>
                </a:cubicBezTo>
                <a:cubicBezTo>
                  <a:pt x="139" y="383"/>
                  <a:pt x="139" y="383"/>
                  <a:pt x="139" y="383"/>
                </a:cubicBezTo>
                <a:cubicBezTo>
                  <a:pt x="209" y="428"/>
                  <a:pt x="216" y="533"/>
                  <a:pt x="217" y="552"/>
                </a:cubicBezTo>
                <a:cubicBezTo>
                  <a:pt x="25" y="552"/>
                  <a:pt x="25" y="552"/>
                  <a:pt x="25" y="552"/>
                </a:cubicBezTo>
                <a:cubicBezTo>
                  <a:pt x="25" y="25"/>
                  <a:pt x="25" y="25"/>
                  <a:pt x="25" y="25"/>
                </a:cubicBezTo>
                <a:cubicBezTo>
                  <a:pt x="551" y="25"/>
                  <a:pt x="551" y="25"/>
                  <a:pt x="551" y="25"/>
                </a:cubicBezTo>
                <a:lnTo>
                  <a:pt x="551" y="552"/>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8" name="Google Shape;2973;p224">
            <a:extLst>
              <a:ext uri="{FF2B5EF4-FFF2-40B4-BE49-F238E27FC236}">
                <a16:creationId xmlns:a16="http://schemas.microsoft.com/office/drawing/2014/main" id="{B4F4B39A-A2CD-4486-AC33-B7D1268C08E4}"/>
              </a:ext>
            </a:extLst>
          </p:cNvPr>
          <p:cNvSpPr/>
          <p:nvPr/>
        </p:nvSpPr>
        <p:spPr>
          <a:xfrm>
            <a:off x="5309179" y="3955262"/>
            <a:ext cx="452558" cy="452558"/>
          </a:xfrm>
          <a:custGeom>
            <a:avLst/>
            <a:gdLst/>
            <a:ahLst/>
            <a:cxnLst/>
            <a:rect l="l" t="t" r="r" b="b"/>
            <a:pathLst>
              <a:path w="576" h="576" extrusionOk="0">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dirty="0">
              <a:solidFill>
                <a:schemeClr val="dk1"/>
              </a:solidFill>
              <a:latin typeface="Arial"/>
              <a:ea typeface="Arial"/>
              <a:cs typeface="Arial"/>
              <a:sym typeface="Arial"/>
            </a:endParaRPr>
          </a:p>
        </p:txBody>
      </p:sp>
      <p:grpSp>
        <p:nvGrpSpPr>
          <p:cNvPr id="64" name="Google Shape;752;g12f6fb1d8b0_2_59">
            <a:extLst>
              <a:ext uri="{FF2B5EF4-FFF2-40B4-BE49-F238E27FC236}">
                <a16:creationId xmlns:a16="http://schemas.microsoft.com/office/drawing/2014/main" id="{8A667CC3-317F-4814-969D-A1EE2B8AE8B6}"/>
              </a:ext>
            </a:extLst>
          </p:cNvPr>
          <p:cNvGrpSpPr/>
          <p:nvPr/>
        </p:nvGrpSpPr>
        <p:grpSpPr>
          <a:xfrm>
            <a:off x="5359069" y="2110042"/>
            <a:ext cx="338378" cy="372022"/>
            <a:chOff x="6772527" y="3885374"/>
            <a:chExt cx="404018" cy="443953"/>
          </a:xfrm>
          <a:solidFill>
            <a:schemeClr val="accent6"/>
          </a:solidFill>
        </p:grpSpPr>
        <p:sp>
          <p:nvSpPr>
            <p:cNvPr id="65" name="Google Shape;753;g12f6fb1d8b0_2_59">
              <a:extLst>
                <a:ext uri="{FF2B5EF4-FFF2-40B4-BE49-F238E27FC236}">
                  <a16:creationId xmlns:a16="http://schemas.microsoft.com/office/drawing/2014/main" id="{665AAB56-3DF6-4B6D-8CB9-9D49A5B7ED6C}"/>
                </a:ext>
              </a:extLst>
            </p:cNvPr>
            <p:cNvSpPr/>
            <p:nvPr/>
          </p:nvSpPr>
          <p:spPr>
            <a:xfrm>
              <a:off x="6877033" y="3938058"/>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66" name="Google Shape;754;g12f6fb1d8b0_2_59">
              <a:extLst>
                <a:ext uri="{FF2B5EF4-FFF2-40B4-BE49-F238E27FC236}">
                  <a16:creationId xmlns:a16="http://schemas.microsoft.com/office/drawing/2014/main" id="{7E16F6A3-3FFD-4037-B1E4-E633E6F430EA}"/>
                </a:ext>
              </a:extLst>
            </p:cNvPr>
            <p:cNvSpPr/>
            <p:nvPr/>
          </p:nvSpPr>
          <p:spPr>
            <a:xfrm>
              <a:off x="6772527" y="3885374"/>
              <a:ext cx="404018" cy="443953"/>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2" name="Rectangle 1">
            <a:extLst>
              <a:ext uri="{FF2B5EF4-FFF2-40B4-BE49-F238E27FC236}">
                <a16:creationId xmlns:a16="http://schemas.microsoft.com/office/drawing/2014/main" id="{FFA6A520-1CCD-49C3-BE5A-71995CE89435}"/>
              </a:ext>
            </a:extLst>
          </p:cNvPr>
          <p:cNvSpPr/>
          <p:nvPr/>
        </p:nvSpPr>
        <p:spPr>
          <a:xfrm>
            <a:off x="5309856" y="2062918"/>
            <a:ext cx="452558" cy="45255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a:extLst>
              <a:ext uri="{FF2B5EF4-FFF2-40B4-BE49-F238E27FC236}">
                <a16:creationId xmlns:a16="http://schemas.microsoft.com/office/drawing/2014/main" id="{1688C077-337F-6173-3BDD-87DEBD60309D}"/>
              </a:ext>
            </a:extLst>
          </p:cNvPr>
          <p:cNvSpPr>
            <a:spLocks noGrp="1"/>
          </p:cNvSpPr>
          <p:nvPr>
            <p:ph type="sldNum" sz="quarter" idx="12"/>
          </p:nvPr>
        </p:nvSpPr>
        <p:spPr/>
        <p:txBody>
          <a:bodyPr/>
          <a:lstStyle/>
          <a:p>
            <a:fld id="{C0F55C17-AF72-40D4-ADBD-B5505DEBF9BA}" type="slidenum">
              <a:rPr lang="en-AU" smtClean="0"/>
              <a:t>20</a:t>
            </a:fld>
            <a:endParaRPr lang="en-US" dirty="0"/>
          </a:p>
        </p:txBody>
      </p:sp>
      <p:sp>
        <p:nvSpPr>
          <p:cNvPr id="4" name="Footer Placeholder 3">
            <a:extLst>
              <a:ext uri="{FF2B5EF4-FFF2-40B4-BE49-F238E27FC236}">
                <a16:creationId xmlns:a16="http://schemas.microsoft.com/office/drawing/2014/main" id="{DB4B1A20-7364-3B46-AA87-310E1E219E02}"/>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28" name="Speech Bubble: Rectangle 27">
            <a:extLst>
              <a:ext uri="{FF2B5EF4-FFF2-40B4-BE49-F238E27FC236}">
                <a16:creationId xmlns:a16="http://schemas.microsoft.com/office/drawing/2014/main" id="{4CCEA912-D741-4BB3-8683-18B851B95786}"/>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31" name="Group 30">
            <a:extLst>
              <a:ext uri="{FF2B5EF4-FFF2-40B4-BE49-F238E27FC236}">
                <a16:creationId xmlns:a16="http://schemas.microsoft.com/office/drawing/2014/main" id="{720EEAAC-05E7-4FD6-95AF-2DA5D7772FE3}"/>
              </a:ext>
            </a:extLst>
          </p:cNvPr>
          <p:cNvGrpSpPr/>
          <p:nvPr/>
        </p:nvGrpSpPr>
        <p:grpSpPr>
          <a:xfrm>
            <a:off x="10609741" y="1048190"/>
            <a:ext cx="396000" cy="376186"/>
            <a:chOff x="627146" y="1619763"/>
            <a:chExt cx="396000" cy="396000"/>
          </a:xfrm>
        </p:grpSpPr>
        <p:sp>
          <p:nvSpPr>
            <p:cNvPr id="32" name="Rectangle 31">
              <a:extLst>
                <a:ext uri="{FF2B5EF4-FFF2-40B4-BE49-F238E27FC236}">
                  <a16:creationId xmlns:a16="http://schemas.microsoft.com/office/drawing/2014/main" id="{520D80CE-7258-4F57-9FDF-91A3CD1D72B3}"/>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Freeform 118">
              <a:extLst>
                <a:ext uri="{FF2B5EF4-FFF2-40B4-BE49-F238E27FC236}">
                  <a16:creationId xmlns:a16="http://schemas.microsoft.com/office/drawing/2014/main" id="{AFB5CB5B-9250-481A-986D-8CFC7748BBC7}"/>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19">
              <a:extLst>
                <a:ext uri="{FF2B5EF4-FFF2-40B4-BE49-F238E27FC236}">
                  <a16:creationId xmlns:a16="http://schemas.microsoft.com/office/drawing/2014/main" id="{1E535830-B440-4C8C-95E3-B7E17FDBAFC3}"/>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20">
              <a:extLst>
                <a:ext uri="{FF2B5EF4-FFF2-40B4-BE49-F238E27FC236}">
                  <a16:creationId xmlns:a16="http://schemas.microsoft.com/office/drawing/2014/main" id="{BA212907-E8B3-4534-AD8E-BAC9EAF046E6}"/>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6" name="Freeform 121">
              <a:extLst>
                <a:ext uri="{FF2B5EF4-FFF2-40B4-BE49-F238E27FC236}">
                  <a16:creationId xmlns:a16="http://schemas.microsoft.com/office/drawing/2014/main" id="{D1E443C4-4A95-4FB8-B0F1-F2C599AADC50}"/>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7" name="Freeform 122">
              <a:extLst>
                <a:ext uri="{FF2B5EF4-FFF2-40B4-BE49-F238E27FC236}">
                  <a16:creationId xmlns:a16="http://schemas.microsoft.com/office/drawing/2014/main" id="{89C31C7A-5F90-49EB-A711-F89600350E10}"/>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8" name="Freeform 124">
              <a:extLst>
                <a:ext uri="{FF2B5EF4-FFF2-40B4-BE49-F238E27FC236}">
                  <a16:creationId xmlns:a16="http://schemas.microsoft.com/office/drawing/2014/main" id="{31D8B5FA-8CE4-4DC6-9B31-50881FE312A9}"/>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9" name="Freeform 128">
              <a:extLst>
                <a:ext uri="{FF2B5EF4-FFF2-40B4-BE49-F238E27FC236}">
                  <a16:creationId xmlns:a16="http://schemas.microsoft.com/office/drawing/2014/main" id="{1B6DF09F-5FE9-410F-8110-0E671D475642}"/>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0" name="Freeform 129">
              <a:extLst>
                <a:ext uri="{FF2B5EF4-FFF2-40B4-BE49-F238E27FC236}">
                  <a16:creationId xmlns:a16="http://schemas.microsoft.com/office/drawing/2014/main" id="{1B8DA8FF-190E-405F-90B6-794C15C275E8}"/>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30">
              <a:extLst>
                <a:ext uri="{FF2B5EF4-FFF2-40B4-BE49-F238E27FC236}">
                  <a16:creationId xmlns:a16="http://schemas.microsoft.com/office/drawing/2014/main" id="{0A9F269D-E576-4BE5-9625-3449B80E6C6D}"/>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2" name="Freeform 131">
              <a:extLst>
                <a:ext uri="{FF2B5EF4-FFF2-40B4-BE49-F238E27FC236}">
                  <a16:creationId xmlns:a16="http://schemas.microsoft.com/office/drawing/2014/main" id="{628B7E41-C977-4F0B-904E-F6A7CADE1FE0}"/>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3" name="Freeform 133">
              <a:extLst>
                <a:ext uri="{FF2B5EF4-FFF2-40B4-BE49-F238E27FC236}">
                  <a16:creationId xmlns:a16="http://schemas.microsoft.com/office/drawing/2014/main" id="{0BBDE249-A03A-4DAE-82C9-EB01D4E3F001}"/>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4" name="Freeform 134">
              <a:extLst>
                <a:ext uri="{FF2B5EF4-FFF2-40B4-BE49-F238E27FC236}">
                  <a16:creationId xmlns:a16="http://schemas.microsoft.com/office/drawing/2014/main" id="{630B0687-226B-4512-AE3C-99E469046CEB}"/>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5" name="Freeform 135">
              <a:extLst>
                <a:ext uri="{FF2B5EF4-FFF2-40B4-BE49-F238E27FC236}">
                  <a16:creationId xmlns:a16="http://schemas.microsoft.com/office/drawing/2014/main" id="{35AE37A3-7E02-4531-9A3F-6FA6E0D828F4}"/>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47" name="Google Shape;162;p4">
            <a:extLst>
              <a:ext uri="{FF2B5EF4-FFF2-40B4-BE49-F238E27FC236}">
                <a16:creationId xmlns:a16="http://schemas.microsoft.com/office/drawing/2014/main" id="{4A44F771-68D5-4A6D-B28E-A419FFF43F8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48" name="Freeform 37">
            <a:extLst>
              <a:ext uri="{FF2B5EF4-FFF2-40B4-BE49-F238E27FC236}">
                <a16:creationId xmlns:a16="http://schemas.microsoft.com/office/drawing/2014/main" id="{3E08BAA8-2BE3-4AB8-8AF2-9CBCE0048072}"/>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49" name="TextBox 48">
            <a:extLst>
              <a:ext uri="{FF2B5EF4-FFF2-40B4-BE49-F238E27FC236}">
                <a16:creationId xmlns:a16="http://schemas.microsoft.com/office/drawing/2014/main" id="{17907D17-2326-4D23-8DE7-B86D5EE2D063}"/>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224879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a:xfrm>
            <a:off x="1314449" y="2686050"/>
            <a:ext cx="10163447" cy="3514725"/>
          </a:xfrm>
        </p:spPr>
        <p:txBody>
          <a:bodyPr>
            <a:noAutofit/>
          </a:bodyPr>
          <a:lstStyle/>
          <a:p>
            <a:pPr>
              <a:lnSpc>
                <a:spcPct val="100000"/>
              </a:lnSpc>
            </a:pPr>
            <a:r>
              <a:rPr lang="en-AU" dirty="0"/>
              <a:t>5. Delivering the </a:t>
            </a:r>
            <a:r>
              <a:rPr lang="en-AU" dirty="0" smtClean="0"/>
              <a:t>Plan </a:t>
            </a:r>
            <a:r>
              <a:rPr lang="en-AU" dirty="0">
                <a:cs typeface="Calibri"/>
              </a:rPr>
              <a:t/>
            </a:r>
            <a:br>
              <a:rPr lang="en-AU" dirty="0">
                <a:cs typeface="Calibri"/>
              </a:rPr>
            </a:br>
            <a:r>
              <a:rPr lang="en-AU" sz="1800" dirty="0"/>
              <a:t/>
            </a:r>
            <a:br>
              <a:rPr lang="en-AU" sz="1800" dirty="0"/>
            </a:br>
            <a:endParaRPr lang="en-AU" sz="1800" dirty="0"/>
          </a:p>
        </p:txBody>
      </p:sp>
      <p:sp>
        <p:nvSpPr>
          <p:cNvPr id="5" name="Slide Number Placeholder 4">
            <a:extLst>
              <a:ext uri="{FF2B5EF4-FFF2-40B4-BE49-F238E27FC236}">
                <a16:creationId xmlns:a16="http://schemas.microsoft.com/office/drawing/2014/main" id="{FD9239A9-D36E-4BB8-B73B-A061CCC57BDF}"/>
              </a:ext>
            </a:extLst>
          </p:cNvPr>
          <p:cNvSpPr>
            <a:spLocks noGrp="1"/>
          </p:cNvSpPr>
          <p:nvPr>
            <p:ph type="sldNum" sz="quarter" idx="12"/>
          </p:nvPr>
        </p:nvSpPr>
        <p:spPr/>
        <p:txBody>
          <a:bodyPr/>
          <a:lstStyle/>
          <a:p>
            <a:fld id="{C0F55C17-AF72-40D4-ADBD-B5505DEBF9BA}" type="slidenum">
              <a:rPr lang="en-AU" smtClean="0"/>
              <a:pPr/>
              <a:t>21</a:t>
            </a:fld>
            <a:endParaRPr lang="en-US" dirty="0"/>
          </a:p>
        </p:txBody>
      </p:sp>
      <p:sp>
        <p:nvSpPr>
          <p:cNvPr id="6" name="TextBox 5">
            <a:extLst>
              <a:ext uri="{FF2B5EF4-FFF2-40B4-BE49-F238E27FC236}">
                <a16:creationId xmlns:a16="http://schemas.microsoft.com/office/drawing/2014/main" id="{BB77941D-2894-8772-09EC-6870402D3CEB}"/>
              </a:ext>
            </a:extLst>
          </p:cNvPr>
          <p:cNvSpPr txBox="1"/>
          <p:nvPr/>
        </p:nvSpPr>
        <p:spPr>
          <a:xfrm>
            <a:off x="100012" y="0"/>
            <a:ext cx="11991975" cy="307777"/>
          </a:xfrm>
          <a:prstGeom prst="rect">
            <a:avLst/>
          </a:prstGeom>
          <a:noFill/>
        </p:spPr>
        <p:txBody>
          <a:bodyPr wrap="square" lIns="91440" tIns="45720" rIns="91440" bIns="45720" anchor="t">
            <a:spAutoFit/>
          </a:bodyPr>
          <a:lstStyle/>
          <a:p>
            <a:pPr algn="ctr"/>
            <a:r>
              <a:rPr lang="en-US" sz="1400" b="1" dirty="0">
                <a:solidFill>
                  <a:schemeClr val="bg1"/>
                </a:solidFill>
                <a:latin typeface="+mj-lt"/>
              </a:rPr>
              <a:t>Official: Sensitive</a:t>
            </a:r>
          </a:p>
        </p:txBody>
      </p:sp>
    </p:spTree>
    <p:extLst>
      <p:ext uri="{BB962C8B-B14F-4D97-AF65-F5344CB8AC3E}">
        <p14:creationId xmlns:p14="http://schemas.microsoft.com/office/powerpoint/2010/main" val="324694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6EF198C-A68D-4495-AD17-4F831286961E}"/>
              </a:ext>
            </a:extLst>
          </p:cNvPr>
          <p:cNvPicPr>
            <a:picLocks noChangeAspect="1"/>
          </p:cNvPicPr>
          <p:nvPr/>
        </p:nvPicPr>
        <p:blipFill rotWithShape="1">
          <a:blip r:embed="rId3">
            <a:extLst>
              <a:ext uri="{28A0092B-C50C-407E-A947-70E740481C1C}">
                <a14:useLocalDpi xmlns:a14="http://schemas.microsoft.com/office/drawing/2010/main" val="0"/>
              </a:ext>
            </a:extLst>
          </a:blip>
          <a:srcRect l="48317" r="-1" b="16754"/>
          <a:stretch/>
        </p:blipFill>
        <p:spPr>
          <a:xfrm>
            <a:off x="6883333" y="2162238"/>
            <a:ext cx="4969492" cy="4595960"/>
          </a:xfrm>
          <a:prstGeom prst="rect">
            <a:avLst/>
          </a:prstGeom>
        </p:spPr>
      </p:pic>
      <p:sp>
        <p:nvSpPr>
          <p:cNvPr id="6" name="Title 4">
            <a:extLst>
              <a:ext uri="{FF2B5EF4-FFF2-40B4-BE49-F238E27FC236}">
                <a16:creationId xmlns:a16="http://schemas.microsoft.com/office/drawing/2014/main" id="{D32C80A1-6934-46B4-81E6-A8112E6FDB05}"/>
              </a:ext>
            </a:extLst>
          </p:cNvPr>
          <p:cNvSpPr txBox="1">
            <a:spLocks/>
          </p:cNvSpPr>
          <p:nvPr/>
        </p:nvSpPr>
        <p:spPr>
          <a:xfrm>
            <a:off x="503692" y="322216"/>
            <a:ext cx="8268644" cy="992778"/>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800" dirty="0">
                <a:solidFill>
                  <a:schemeClr val="tx2"/>
                </a:solidFill>
              </a:rPr>
              <a:t>Next steps and implementation</a:t>
            </a:r>
            <a:endParaRPr lang="en-AU" sz="2800" dirty="0">
              <a:solidFill>
                <a:schemeClr val="tx2"/>
              </a:solidFill>
            </a:endParaRPr>
          </a:p>
        </p:txBody>
      </p:sp>
      <p:sp>
        <p:nvSpPr>
          <p:cNvPr id="7" name="TextBox 6">
            <a:extLst>
              <a:ext uri="{FF2B5EF4-FFF2-40B4-BE49-F238E27FC236}">
                <a16:creationId xmlns:a16="http://schemas.microsoft.com/office/drawing/2014/main" id="{E8FFE78F-1AE5-4CEB-98A8-093CBEE072EC}"/>
              </a:ext>
            </a:extLst>
          </p:cNvPr>
          <p:cNvSpPr txBox="1"/>
          <p:nvPr/>
        </p:nvSpPr>
        <p:spPr>
          <a:xfrm>
            <a:off x="509046" y="1963229"/>
            <a:ext cx="7282404" cy="4170372"/>
          </a:xfrm>
          <a:prstGeom prst="rect">
            <a:avLst/>
          </a:prstGeom>
          <a:noFill/>
        </p:spPr>
        <p:txBody>
          <a:bodyPr wrap="square" rtlCol="0">
            <a:spAutoFit/>
          </a:bodyPr>
          <a:lstStyle/>
          <a:p>
            <a:pPr>
              <a:spcBef>
                <a:spcPts val="600"/>
              </a:spcBef>
              <a:buClr>
                <a:srgbClr val="000000"/>
              </a:buClr>
              <a:defRPr/>
            </a:pPr>
            <a:r>
              <a:rPr lang="en-AU" sz="1000" dirty="0"/>
              <a:t>The Commission continues to </a:t>
            </a:r>
            <a:r>
              <a:rPr lang="en-AU" sz="1000" dirty="0" smtClean="0"/>
              <a:t>scale-up </a:t>
            </a:r>
            <a:r>
              <a:rPr lang="en-AU" sz="1000" dirty="0"/>
              <a:t>as it transitions from </a:t>
            </a:r>
            <a:r>
              <a:rPr lang="en-AU" sz="1000" dirty="0" smtClean="0"/>
              <a:t>start-up </a:t>
            </a:r>
            <a:r>
              <a:rPr lang="en-AU" sz="1000" dirty="0"/>
              <a:t>to a mature organisation. Although still in operational infancy, the Commission has made progress and inroads, despite </a:t>
            </a:r>
            <a:r>
              <a:rPr lang="en-AU" sz="1000" dirty="0" smtClean="0"/>
              <a:t>resourcing limitations. </a:t>
            </a:r>
            <a:r>
              <a:rPr lang="en-AU" sz="1000" dirty="0"/>
              <a:t>There are clear gaps, where </a:t>
            </a:r>
            <a:r>
              <a:rPr lang="en-AU" sz="1000" dirty="0" smtClean="0"/>
              <a:t>resourcing </a:t>
            </a:r>
            <a:r>
              <a:rPr lang="en-AU" sz="1000" dirty="0"/>
              <a:t>has impacted employee, workforce and organisational capability. </a:t>
            </a:r>
            <a:r>
              <a:rPr lang="en-US" sz="1000" kern="0" dirty="0">
                <a:solidFill>
                  <a:srgbClr val="000000"/>
                </a:solidFill>
                <a:latin typeface="+mj-lt"/>
                <a:cs typeface="Arial"/>
                <a:sym typeface="Arial"/>
              </a:rPr>
              <a:t>To realise our workforce vision and achieve our strategic priorities, and address our workforce risks and opportunities, 40 data-informed opportunities have been identified to guide how the Commission </a:t>
            </a:r>
            <a:r>
              <a:rPr lang="en-US" sz="1000" kern="0" dirty="0">
                <a:solidFill>
                  <a:srgbClr val="000000"/>
                </a:solidFill>
                <a:latin typeface="+mj-lt"/>
                <a:cs typeface="Arial"/>
              </a:rPr>
              <a:t>attracts, develops and retains a diverse workforce with the right skills and attributes over the coming five years. </a:t>
            </a:r>
            <a:r>
              <a:rPr lang="en-US" sz="1000" kern="0" dirty="0" smtClean="0">
                <a:solidFill>
                  <a:srgbClr val="000000"/>
                </a:solidFill>
                <a:latin typeface="+mj-lt"/>
                <a:cs typeface="Arial"/>
              </a:rPr>
              <a:t>Five</a:t>
            </a:r>
            <a:r>
              <a:rPr lang="en-AU" sz="1000" kern="0" dirty="0" smtClean="0">
                <a:solidFill>
                  <a:srgbClr val="000000"/>
                </a:solidFill>
                <a:latin typeface="+mj-lt"/>
                <a:cs typeface="Arial"/>
                <a:sym typeface="Arial"/>
              </a:rPr>
              <a:t> </a:t>
            </a:r>
            <a:r>
              <a:rPr lang="en-AU" sz="1000" kern="0" dirty="0">
                <a:solidFill>
                  <a:srgbClr val="000000"/>
                </a:solidFill>
                <a:latin typeface="+mj-lt"/>
                <a:cs typeface="Arial"/>
                <a:sym typeface="Arial"/>
              </a:rPr>
              <a:t>priority recommendations have </a:t>
            </a:r>
            <a:r>
              <a:rPr kumimoji="0" lang="en-AU" sz="1000" b="0" i="0" u="none" strike="noStrike" kern="0" cap="none" spc="0" normalizeH="0" baseline="0" noProof="0" dirty="0">
                <a:ln>
                  <a:noFill/>
                </a:ln>
                <a:solidFill>
                  <a:srgbClr val="000000"/>
                </a:solidFill>
                <a:effectLst/>
                <a:uLnTx/>
                <a:uFillTx/>
                <a:latin typeface="+mj-lt"/>
                <a:ea typeface="Arial"/>
                <a:cs typeface="Arial"/>
                <a:sym typeface="Arial"/>
              </a:rPr>
              <a:t>been identified as foundational opportunities. </a:t>
            </a:r>
            <a:r>
              <a:rPr lang="en-US" sz="1000" kern="0" dirty="0" smtClean="0">
                <a:solidFill>
                  <a:prstClr val="black"/>
                </a:solidFill>
                <a:latin typeface="Calibri" panose="020F0502020204030204"/>
                <a:cs typeface="Arial"/>
              </a:rPr>
              <a:t>Work </a:t>
            </a:r>
            <a:r>
              <a:rPr lang="en-US" sz="1000" kern="0" dirty="0">
                <a:solidFill>
                  <a:prstClr val="black"/>
                </a:solidFill>
                <a:latin typeface="Calibri" panose="020F0502020204030204"/>
                <a:cs typeface="Arial"/>
              </a:rPr>
              <a:t>on some opportunities has commenced, preceding this </a:t>
            </a:r>
            <a:r>
              <a:rPr lang="en-US" sz="1000" kern="0" dirty="0" smtClean="0">
                <a:solidFill>
                  <a:prstClr val="black"/>
                </a:solidFill>
                <a:latin typeface="Calibri" panose="020F0502020204030204"/>
                <a:cs typeface="Arial"/>
              </a:rPr>
              <a:t>Plan.</a:t>
            </a:r>
            <a:endParaRPr lang="en-US" sz="1000" kern="0" dirty="0">
              <a:solidFill>
                <a:srgbClr val="000000"/>
              </a:solidFill>
              <a:latin typeface="+mj-lt"/>
              <a:cs typeface="Arial"/>
            </a:endParaRPr>
          </a:p>
          <a:p>
            <a:pPr>
              <a:spcBef>
                <a:spcPts val="600"/>
              </a:spcBef>
              <a:buClr>
                <a:srgbClr val="000000"/>
              </a:buClr>
              <a:defRPr/>
            </a:pPr>
            <a:r>
              <a:rPr lang="en-US" sz="1000" kern="0" dirty="0">
                <a:latin typeface="Calibri" panose="020F0502020204030204"/>
                <a:cs typeface="Arial"/>
                <a:sym typeface="Arial"/>
              </a:rPr>
              <a:t>Each initiative has been prioritised </a:t>
            </a:r>
            <a:r>
              <a:rPr lang="en-US" sz="1000" kern="0" dirty="0">
                <a:latin typeface="Calibri" panose="020F0502020204030204"/>
                <a:cs typeface="Arial"/>
              </a:rPr>
              <a:t>into one of three horizons (0 - 6 months</a:t>
            </a:r>
            <a:r>
              <a:rPr lang="en-US" sz="1000" kern="0" dirty="0">
                <a:solidFill>
                  <a:prstClr val="black"/>
                </a:solidFill>
                <a:latin typeface="Calibri" panose="020F0502020204030204"/>
                <a:cs typeface="Arial"/>
              </a:rPr>
              <a:t>, 6 – 18 months, 18 months+). While all opportunities are recognised as important, high-level prioritisation </a:t>
            </a:r>
            <a:r>
              <a:rPr lang="en-US" sz="1000" kern="0" dirty="0" smtClean="0">
                <a:solidFill>
                  <a:prstClr val="black"/>
                </a:solidFill>
                <a:latin typeface="Calibri" panose="020F0502020204030204"/>
                <a:cs typeface="Arial"/>
              </a:rPr>
              <a:t>considers </a:t>
            </a:r>
            <a:r>
              <a:rPr lang="en-US" sz="1000" kern="0" dirty="0">
                <a:solidFill>
                  <a:prstClr val="black"/>
                </a:solidFill>
                <a:latin typeface="Calibri" panose="020F0502020204030204"/>
                <a:cs typeface="Arial"/>
              </a:rPr>
              <a:t>the</a:t>
            </a:r>
            <a:r>
              <a:rPr lang="en-US" sz="1000" b="1" kern="0" dirty="0">
                <a:solidFill>
                  <a:prstClr val="black"/>
                </a:solidFill>
                <a:latin typeface="Calibri" panose="020F0502020204030204"/>
                <a:cs typeface="Arial"/>
              </a:rPr>
              <a:t> value </a:t>
            </a:r>
            <a:r>
              <a:rPr lang="en-US" sz="1000" kern="0" dirty="0">
                <a:solidFill>
                  <a:prstClr val="black"/>
                </a:solidFill>
                <a:latin typeface="Calibri" panose="020F0502020204030204"/>
                <a:cs typeface="Arial"/>
              </a:rPr>
              <a:t>that the opportunity will bring, the </a:t>
            </a:r>
            <a:r>
              <a:rPr lang="en-US" sz="1000" b="1" kern="0" dirty="0">
                <a:solidFill>
                  <a:prstClr val="black"/>
                </a:solidFill>
                <a:latin typeface="Calibri" panose="020F0502020204030204"/>
                <a:cs typeface="Arial"/>
              </a:rPr>
              <a:t>ease</a:t>
            </a:r>
            <a:r>
              <a:rPr lang="en-US" sz="1000" kern="0" dirty="0">
                <a:solidFill>
                  <a:prstClr val="black"/>
                </a:solidFill>
                <a:latin typeface="Calibri" panose="020F0502020204030204"/>
                <a:cs typeface="Arial"/>
              </a:rPr>
              <a:t> at which it can be implemented and associated </a:t>
            </a:r>
            <a:r>
              <a:rPr lang="en-US" sz="1000" b="1" kern="0" dirty="0">
                <a:solidFill>
                  <a:prstClr val="black"/>
                </a:solidFill>
                <a:latin typeface="Calibri" panose="020F0502020204030204"/>
                <a:cs typeface="Arial"/>
              </a:rPr>
              <a:t>interdependencies and sequencing,</a:t>
            </a:r>
            <a:r>
              <a:rPr lang="en-US" sz="1000" kern="0" dirty="0">
                <a:solidFill>
                  <a:prstClr val="black"/>
                </a:solidFill>
                <a:latin typeface="Calibri" panose="020F0502020204030204"/>
                <a:cs typeface="Arial"/>
              </a:rPr>
              <a:t> building the necessary </a:t>
            </a:r>
            <a:r>
              <a:rPr lang="en-US" sz="1000" b="1" kern="0" dirty="0">
                <a:solidFill>
                  <a:prstClr val="black"/>
                </a:solidFill>
                <a:latin typeface="Calibri" panose="020F0502020204030204"/>
                <a:cs typeface="Arial"/>
              </a:rPr>
              <a:t>maturity and sophistication </a:t>
            </a:r>
            <a:r>
              <a:rPr lang="en-US" sz="1000" kern="0" dirty="0">
                <a:solidFill>
                  <a:prstClr val="black"/>
                </a:solidFill>
                <a:latin typeface="Calibri" panose="020F0502020204030204"/>
                <a:cs typeface="Arial"/>
              </a:rPr>
              <a:t>to fully realise the benefits of the opportunity. </a:t>
            </a:r>
          </a:p>
          <a:p>
            <a:pPr>
              <a:spcBef>
                <a:spcPts val="600"/>
              </a:spcBef>
              <a:buClr>
                <a:srgbClr val="000000"/>
              </a:buClr>
              <a:defRPr/>
            </a:pPr>
            <a:r>
              <a:rPr lang="en-AU" sz="1000" dirty="0"/>
              <a:t>There </a:t>
            </a:r>
            <a:r>
              <a:rPr lang="en-AU" sz="1000" dirty="0" smtClean="0"/>
              <a:t>are </a:t>
            </a:r>
            <a:r>
              <a:rPr lang="en-AU" sz="1000" dirty="0"/>
              <a:t>a number of supply </a:t>
            </a:r>
            <a:r>
              <a:rPr lang="en-AU" sz="1000" dirty="0" smtClean="0"/>
              <a:t>strategies </a:t>
            </a:r>
            <a:r>
              <a:rPr lang="en-AU" sz="1000" dirty="0"/>
              <a:t>that can be considered and tailored to ensure the Commission has access to the workforce capabilities and capacity required to deliver on our workforce vision and in turn, our broader purpose and ambition. Key supply strategies include but are not limited to:</a:t>
            </a:r>
          </a:p>
          <a:p>
            <a:pPr marL="171450" indent="-171450">
              <a:spcBef>
                <a:spcPts val="600"/>
              </a:spcBef>
              <a:buClr>
                <a:srgbClr val="000000"/>
              </a:buClr>
              <a:buFont typeface="Arial" panose="020B0604020202020204" pitchFamily="34" charset="0"/>
              <a:buChar char="•"/>
              <a:defRPr/>
            </a:pPr>
            <a:r>
              <a:rPr lang="en-AU" sz="1000" b="1" dirty="0"/>
              <a:t>buy</a:t>
            </a:r>
            <a:r>
              <a:rPr lang="en-AU" sz="1000" dirty="0"/>
              <a:t> by hiring </a:t>
            </a:r>
            <a:r>
              <a:rPr lang="en-AU" sz="1000" dirty="0" smtClean="0"/>
              <a:t>new, fully formed </a:t>
            </a:r>
            <a:r>
              <a:rPr lang="en-AU" sz="1000" dirty="0"/>
              <a:t>talent from outside of the organisation </a:t>
            </a:r>
          </a:p>
          <a:p>
            <a:pPr marL="171450" indent="-171450">
              <a:spcBef>
                <a:spcPts val="600"/>
              </a:spcBef>
              <a:buClr>
                <a:srgbClr val="000000"/>
              </a:buClr>
              <a:buFont typeface="Arial" panose="020B0604020202020204" pitchFamily="34" charset="0"/>
              <a:buChar char="•"/>
              <a:defRPr/>
            </a:pPr>
            <a:r>
              <a:rPr lang="en-AU" sz="1000" b="1" dirty="0"/>
              <a:t>borrow </a:t>
            </a:r>
            <a:r>
              <a:rPr lang="en-AU" sz="1000" dirty="0"/>
              <a:t>from industry and global partnerships, agencies, vendors and students </a:t>
            </a:r>
          </a:p>
          <a:p>
            <a:pPr marL="171450" indent="-171450">
              <a:spcBef>
                <a:spcPts val="600"/>
              </a:spcBef>
              <a:buClr>
                <a:srgbClr val="000000"/>
              </a:buClr>
              <a:buFont typeface="Arial" panose="020B0604020202020204" pitchFamily="34" charset="0"/>
              <a:buChar char="•"/>
              <a:defRPr/>
            </a:pPr>
            <a:r>
              <a:rPr lang="en-AU" sz="1000" b="1" dirty="0"/>
              <a:t>build </a:t>
            </a:r>
            <a:r>
              <a:rPr lang="en-AU" sz="1000" dirty="0"/>
              <a:t>an internal talent pipeline by investing in the uplift of capabilities and skills</a:t>
            </a:r>
          </a:p>
          <a:p>
            <a:pPr marL="171450" indent="-171450">
              <a:spcBef>
                <a:spcPts val="600"/>
              </a:spcBef>
              <a:buClr>
                <a:srgbClr val="000000"/>
              </a:buClr>
              <a:buFont typeface="Arial" panose="020B0604020202020204" pitchFamily="34" charset="0"/>
              <a:buChar char="•"/>
              <a:defRPr/>
            </a:pPr>
            <a:r>
              <a:rPr lang="en-AU" sz="1000" b="1" dirty="0"/>
              <a:t>bind</a:t>
            </a:r>
            <a:r>
              <a:rPr lang="en-AU" sz="1000" dirty="0"/>
              <a:t> </a:t>
            </a:r>
            <a:r>
              <a:rPr lang="en-AU" sz="1000" dirty="0">
                <a:sym typeface="Arial"/>
              </a:rPr>
              <a:t>talent with the right </a:t>
            </a:r>
            <a:r>
              <a:rPr lang="en-AU" sz="1000" dirty="0"/>
              <a:t>skills</a:t>
            </a:r>
            <a:r>
              <a:rPr lang="en-AU" sz="1000" dirty="0">
                <a:sym typeface="Arial"/>
              </a:rPr>
              <a:t>, </a:t>
            </a:r>
            <a:r>
              <a:rPr lang="en-AU" sz="1000" dirty="0"/>
              <a:t>or high potential, </a:t>
            </a:r>
            <a:r>
              <a:rPr lang="en-AU" sz="1000" dirty="0">
                <a:sym typeface="Arial"/>
              </a:rPr>
              <a:t>to </a:t>
            </a:r>
            <a:r>
              <a:rPr lang="en-AU" sz="1000" dirty="0"/>
              <a:t>with a tailored EVP and retention strategies</a:t>
            </a:r>
          </a:p>
          <a:p>
            <a:pPr marL="171450" indent="-171450">
              <a:spcBef>
                <a:spcPts val="600"/>
              </a:spcBef>
              <a:buClr>
                <a:srgbClr val="000000"/>
              </a:buClr>
              <a:buFont typeface="Arial" panose="020B0604020202020204" pitchFamily="34" charset="0"/>
              <a:buChar char="•"/>
              <a:defRPr/>
            </a:pPr>
            <a:r>
              <a:rPr lang="en-AU" sz="1000" b="1" dirty="0"/>
              <a:t>bound </a:t>
            </a:r>
            <a:r>
              <a:rPr lang="en-AU" sz="1000" dirty="0"/>
              <a:t>provide lateral development opportunities and cross-team exposure for existing talent to develop the right capabilities</a:t>
            </a:r>
          </a:p>
          <a:p>
            <a:pPr marL="171450" indent="-171450">
              <a:spcBef>
                <a:spcPts val="600"/>
              </a:spcBef>
              <a:buClr>
                <a:srgbClr val="000000"/>
              </a:buClr>
              <a:buFont typeface="Arial" panose="020B0604020202020204" pitchFamily="34" charset="0"/>
              <a:buChar char="•"/>
              <a:defRPr/>
            </a:pPr>
            <a:r>
              <a:rPr lang="en-AU" sz="1000" b="1" dirty="0"/>
              <a:t>balance</a:t>
            </a:r>
            <a:r>
              <a:rPr lang="en-AU" sz="1000" dirty="0"/>
              <a:t> redistribute and reallocate resources to high priority areas to improve efficiency and performance while embedding new ways of working</a:t>
            </a:r>
          </a:p>
          <a:p>
            <a:pPr marL="171450" indent="-171450">
              <a:spcBef>
                <a:spcPts val="600"/>
              </a:spcBef>
              <a:buClr>
                <a:srgbClr val="000000"/>
              </a:buClr>
              <a:buFont typeface="Arial" panose="020B0604020202020204" pitchFamily="34" charset="0"/>
              <a:buChar char="•"/>
              <a:defRPr/>
            </a:pPr>
            <a:r>
              <a:rPr lang="en-AU" sz="1000" b="1" dirty="0"/>
              <a:t>bot </a:t>
            </a:r>
            <a:r>
              <a:rPr lang="en-AU" sz="1000" dirty="0"/>
              <a:t>to in</a:t>
            </a:r>
            <a:r>
              <a:rPr lang="en-AU" sz="1000" dirty="0">
                <a:sym typeface="Arial"/>
              </a:rPr>
              <a:t>crease efficiency through the use of technology to automate or augment</a:t>
            </a:r>
            <a:r>
              <a:rPr lang="en-AU" sz="1000" dirty="0"/>
              <a:t> work.</a:t>
            </a:r>
          </a:p>
        </p:txBody>
      </p:sp>
      <p:sp>
        <p:nvSpPr>
          <p:cNvPr id="57" name="TextBox 56">
            <a:extLst>
              <a:ext uri="{FF2B5EF4-FFF2-40B4-BE49-F238E27FC236}">
                <a16:creationId xmlns:a16="http://schemas.microsoft.com/office/drawing/2014/main" id="{E6FA579A-15E7-4B22-BB19-8587E04518D4}"/>
              </a:ext>
            </a:extLst>
          </p:cNvPr>
          <p:cNvSpPr txBox="1"/>
          <p:nvPr/>
        </p:nvSpPr>
        <p:spPr>
          <a:xfrm>
            <a:off x="532041" y="1547212"/>
            <a:ext cx="7120839" cy="388778"/>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Delivering the </a:t>
            </a:r>
            <a:r>
              <a:rPr lang="en-US" sz="1400" b="1" dirty="0" smtClean="0">
                <a:solidFill>
                  <a:schemeClr val="bg1"/>
                </a:solidFill>
              </a:rPr>
              <a:t>Plan</a:t>
            </a:r>
            <a:endParaRPr lang="en-US" sz="1400" b="1" dirty="0">
              <a:solidFill>
                <a:schemeClr val="bg1"/>
              </a:solidFill>
            </a:endParaRPr>
          </a:p>
        </p:txBody>
      </p:sp>
      <p:sp>
        <p:nvSpPr>
          <p:cNvPr id="58" name="TextBox 57">
            <a:extLst>
              <a:ext uri="{FF2B5EF4-FFF2-40B4-BE49-F238E27FC236}">
                <a16:creationId xmlns:a16="http://schemas.microsoft.com/office/drawing/2014/main" id="{64A79EA2-2AEA-4F54-B196-C3866BB844BC}"/>
              </a:ext>
            </a:extLst>
          </p:cNvPr>
          <p:cNvSpPr txBox="1"/>
          <p:nvPr/>
        </p:nvSpPr>
        <p:spPr>
          <a:xfrm>
            <a:off x="7952928" y="1544227"/>
            <a:ext cx="3707029" cy="388778"/>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Next Steps </a:t>
            </a:r>
          </a:p>
        </p:txBody>
      </p:sp>
      <p:sp>
        <p:nvSpPr>
          <p:cNvPr id="42" name="TextBox 41">
            <a:extLst>
              <a:ext uri="{FF2B5EF4-FFF2-40B4-BE49-F238E27FC236}">
                <a16:creationId xmlns:a16="http://schemas.microsoft.com/office/drawing/2014/main" id="{73B8EA12-FB16-4EBE-BF17-C027255FF0DF}"/>
              </a:ext>
            </a:extLst>
          </p:cNvPr>
          <p:cNvSpPr txBox="1"/>
          <p:nvPr/>
        </p:nvSpPr>
        <p:spPr>
          <a:xfrm>
            <a:off x="7927063" y="1935296"/>
            <a:ext cx="3796127" cy="1323439"/>
          </a:xfrm>
          <a:prstGeom prst="rect">
            <a:avLst/>
          </a:prstGeom>
          <a:noFill/>
        </p:spPr>
        <p:txBody>
          <a:bodyPr wrap="square">
            <a:spAutoFit/>
          </a:bodyPr>
          <a:lstStyle/>
          <a:p>
            <a:pPr>
              <a:spcBef>
                <a:spcPts val="600"/>
              </a:spcBef>
              <a:buClr>
                <a:srgbClr val="000000"/>
              </a:buClr>
              <a:defRPr/>
            </a:pPr>
            <a:r>
              <a:rPr lang="en-US" sz="1000" dirty="0"/>
              <a:t>It is important to note, this </a:t>
            </a:r>
            <a:r>
              <a:rPr lang="en-US" sz="1000" dirty="0" smtClean="0"/>
              <a:t>Plan </a:t>
            </a:r>
            <a:r>
              <a:rPr lang="en-US" sz="1000" dirty="0"/>
              <a:t>isn’t an endorsed suite of recommendations or agreed program of work. The recommended opportunities will require further validation and decision making based on organisational priorities, capacity and available funding including endorsement by the ELT. In practice, this means initiatives may not commence immediately and ongoing engagement with key stakeholders will be critical to striking the balance between maintaining momentum and required governance processes. </a:t>
            </a:r>
          </a:p>
        </p:txBody>
      </p:sp>
      <p:sp>
        <p:nvSpPr>
          <p:cNvPr id="43" name="Slide Number Placeholder 4">
            <a:extLst>
              <a:ext uri="{FF2B5EF4-FFF2-40B4-BE49-F238E27FC236}">
                <a16:creationId xmlns:a16="http://schemas.microsoft.com/office/drawing/2014/main" id="{FB23BC25-0B89-4510-8EC8-478403D0D59D}"/>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22</a:t>
            </a:fld>
            <a:endParaRPr lang="en-US" dirty="0"/>
          </a:p>
        </p:txBody>
      </p:sp>
      <p:sp>
        <p:nvSpPr>
          <p:cNvPr id="5" name="Footer Placeholder 4">
            <a:extLst>
              <a:ext uri="{FF2B5EF4-FFF2-40B4-BE49-F238E27FC236}">
                <a16:creationId xmlns:a16="http://schemas.microsoft.com/office/drawing/2014/main" id="{D3548525-7DE0-1657-14B0-3C2047868AE8}"/>
              </a:ext>
            </a:extLst>
          </p:cNvPr>
          <p:cNvSpPr>
            <a:spLocks noGrp="1"/>
          </p:cNvSpPr>
          <p:nvPr>
            <p:ph type="ftr" sz="quarter" idx="11"/>
          </p:nvPr>
        </p:nvSpPr>
        <p:spPr>
          <a:xfrm>
            <a:off x="1143250" y="6578198"/>
            <a:ext cx="6783813" cy="180000"/>
          </a:xfrm>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15370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267028" cy="992778"/>
          </a:xfrm>
        </p:spPr>
        <p:txBody>
          <a:bodyPr>
            <a:normAutofit/>
          </a:bodyPr>
          <a:lstStyle/>
          <a:p>
            <a:pPr>
              <a:lnSpc>
                <a:spcPct val="100000"/>
              </a:lnSpc>
            </a:pPr>
            <a:r>
              <a:rPr lang="en-US" sz="2400" dirty="0">
                <a:solidFill>
                  <a:schemeClr val="tx2"/>
                </a:solidFill>
              </a:rPr>
              <a:t>Opportunities for investment were identified through consultation and inform the Workforce </a:t>
            </a:r>
            <a:r>
              <a:rPr lang="en-US" sz="2400" dirty="0" smtClean="0">
                <a:solidFill>
                  <a:schemeClr val="tx2"/>
                </a:solidFill>
              </a:rPr>
              <a:t>Plan </a:t>
            </a:r>
            <a:r>
              <a:rPr lang="en-US" sz="1800" dirty="0">
                <a:solidFill>
                  <a:schemeClr val="tx2"/>
                </a:solidFill>
              </a:rPr>
              <a:t>(1/2) </a:t>
            </a:r>
            <a:endParaRPr lang="en-AU" sz="2400" dirty="0">
              <a:solidFill>
                <a:schemeClr val="tx2"/>
              </a:solidFill>
            </a:endParaRPr>
          </a:p>
        </p:txBody>
      </p:sp>
      <p:sp>
        <p:nvSpPr>
          <p:cNvPr id="74" name="Google Shape;2191;p207">
            <a:extLst>
              <a:ext uri="{FF2B5EF4-FFF2-40B4-BE49-F238E27FC236}">
                <a16:creationId xmlns:a16="http://schemas.microsoft.com/office/drawing/2014/main" id="{738049F8-E417-41B2-9C7B-D515AE0FC644}"/>
              </a:ext>
            </a:extLst>
          </p:cNvPr>
          <p:cNvSpPr/>
          <p:nvPr/>
        </p:nvSpPr>
        <p:spPr>
          <a:xfrm>
            <a:off x="6070720"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current performance management approach is not keeping up with workforce needs</a:t>
            </a:r>
            <a:endParaRPr lang="en-US" sz="1100" b="1" kern="0" dirty="0">
              <a:solidFill>
                <a:srgbClr val="FFFFFF"/>
              </a:solidFill>
              <a:cs typeface="Arial"/>
            </a:endParaRPr>
          </a:p>
        </p:txBody>
      </p:sp>
      <p:sp>
        <p:nvSpPr>
          <p:cNvPr id="73" name="Google Shape;2191;p207">
            <a:extLst>
              <a:ext uri="{FF2B5EF4-FFF2-40B4-BE49-F238E27FC236}">
                <a16:creationId xmlns:a16="http://schemas.microsoft.com/office/drawing/2014/main" id="{50ADB92D-4D69-4666-BE0E-069DBBB2B59B}"/>
              </a:ext>
            </a:extLst>
          </p:cNvPr>
          <p:cNvSpPr/>
          <p:nvPr/>
        </p:nvSpPr>
        <p:spPr>
          <a:xfrm>
            <a:off x="3306401"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cultural practices of the past will not serve the Commission in the future </a:t>
            </a:r>
            <a:endParaRPr lang="en-US" sz="1100" b="1" kern="0" dirty="0">
              <a:solidFill>
                <a:srgbClr val="FFFFFF"/>
              </a:solidFill>
              <a:cs typeface="Arial"/>
            </a:endParaRPr>
          </a:p>
        </p:txBody>
      </p:sp>
      <p:sp>
        <p:nvSpPr>
          <p:cNvPr id="39" name="Freeform 65">
            <a:extLst>
              <a:ext uri="{FF2B5EF4-FFF2-40B4-BE49-F238E27FC236}">
                <a16:creationId xmlns:a16="http://schemas.microsoft.com/office/drawing/2014/main" id="{3299DE07-C153-4679-A149-5165783B3AB0}"/>
              </a:ext>
            </a:extLst>
          </p:cNvPr>
          <p:cNvSpPr>
            <a:spLocks noChangeAspect="1" noEditPoints="1"/>
          </p:cNvSpPr>
          <p:nvPr/>
        </p:nvSpPr>
        <p:spPr bwMode="auto">
          <a:xfrm>
            <a:off x="3365318" y="1615477"/>
            <a:ext cx="462821" cy="477136"/>
          </a:xfrm>
          <a:custGeom>
            <a:avLst/>
            <a:gdLst>
              <a:gd name="T0" fmla="*/ 576 w 576"/>
              <a:gd name="T1" fmla="*/ 0 h 576"/>
              <a:gd name="T2" fmla="*/ 540 w 576"/>
              <a:gd name="T3" fmla="*/ 401 h 576"/>
              <a:gd name="T4" fmla="*/ 472 w 576"/>
              <a:gd name="T5" fmla="*/ 398 h 576"/>
              <a:gd name="T6" fmla="*/ 404 w 576"/>
              <a:gd name="T7" fmla="*/ 401 h 576"/>
              <a:gd name="T8" fmla="*/ 319 w 576"/>
              <a:gd name="T9" fmla="*/ 388 h 576"/>
              <a:gd name="T10" fmla="*/ 257 w 576"/>
              <a:gd name="T11" fmla="*/ 388 h 576"/>
              <a:gd name="T12" fmla="*/ 172 w 576"/>
              <a:gd name="T13" fmla="*/ 401 h 576"/>
              <a:gd name="T14" fmla="*/ 104 w 576"/>
              <a:gd name="T15" fmla="*/ 398 h 576"/>
              <a:gd name="T16" fmla="*/ 36 w 576"/>
              <a:gd name="T17" fmla="*/ 401 h 576"/>
              <a:gd name="T18" fmla="*/ 208 w 576"/>
              <a:gd name="T19" fmla="*/ 471 h 576"/>
              <a:gd name="T20" fmla="*/ 264 w 576"/>
              <a:gd name="T21" fmla="*/ 411 h 576"/>
              <a:gd name="T22" fmla="*/ 348 w 576"/>
              <a:gd name="T23" fmla="*/ 424 h 576"/>
              <a:gd name="T24" fmla="*/ 208 w 576"/>
              <a:gd name="T25" fmla="*/ 552 h 576"/>
              <a:gd name="T26" fmla="*/ 44 w 576"/>
              <a:gd name="T27" fmla="*/ 424 h 576"/>
              <a:gd name="T28" fmla="*/ 128 w 576"/>
              <a:gd name="T29" fmla="*/ 411 h 576"/>
              <a:gd name="T30" fmla="*/ 184 w 576"/>
              <a:gd name="T31" fmla="*/ 471 h 576"/>
              <a:gd name="T32" fmla="*/ 392 w 576"/>
              <a:gd name="T33" fmla="*/ 552 h 576"/>
              <a:gd name="T34" fmla="*/ 447 w 576"/>
              <a:gd name="T35" fmla="*/ 412 h 576"/>
              <a:gd name="T36" fmla="*/ 496 w 576"/>
              <a:gd name="T37" fmla="*/ 412 h 576"/>
              <a:gd name="T38" fmla="*/ 551 w 576"/>
              <a:gd name="T39" fmla="*/ 552 h 576"/>
              <a:gd name="T40" fmla="*/ 147 w 576"/>
              <a:gd name="T41" fmla="*/ 328 h 576"/>
              <a:gd name="T42" fmla="*/ 136 w 576"/>
              <a:gd name="T43" fmla="*/ 235 h 576"/>
              <a:gd name="T44" fmla="*/ 220 w 576"/>
              <a:gd name="T45" fmla="*/ 223 h 576"/>
              <a:gd name="T46" fmla="*/ 275 w 576"/>
              <a:gd name="T47" fmla="*/ 279 h 576"/>
              <a:gd name="T48" fmla="*/ 288 w 576"/>
              <a:gd name="T49" fmla="*/ 387 h 576"/>
              <a:gd name="T50" fmla="*/ 304 w 576"/>
              <a:gd name="T51" fmla="*/ 252 h 576"/>
              <a:gd name="T52" fmla="*/ 380 w 576"/>
              <a:gd name="T53" fmla="*/ 234 h 576"/>
              <a:gd name="T54" fmla="*/ 455 w 576"/>
              <a:gd name="T55" fmla="*/ 252 h 576"/>
              <a:gd name="T56" fmla="*/ 472 w 576"/>
              <a:gd name="T57" fmla="*/ 387 h 576"/>
              <a:gd name="T58" fmla="*/ 484 w 576"/>
              <a:gd name="T59" fmla="*/ 278 h 576"/>
              <a:gd name="T60" fmla="*/ 411 w 576"/>
              <a:gd name="T61" fmla="*/ 200 h 576"/>
              <a:gd name="T62" fmla="*/ 348 w 576"/>
              <a:gd name="T63" fmla="*/ 200 h 576"/>
              <a:gd name="T64" fmla="*/ 264 w 576"/>
              <a:gd name="T65" fmla="*/ 212 h 576"/>
              <a:gd name="T66" fmla="*/ 196 w 576"/>
              <a:gd name="T67" fmla="*/ 209 h 576"/>
              <a:gd name="T68" fmla="*/ 128 w 576"/>
              <a:gd name="T69" fmla="*/ 212 h 576"/>
              <a:gd name="T70" fmla="*/ 62 w 576"/>
              <a:gd name="T71" fmla="*/ 328 h 576"/>
              <a:gd name="T72" fmla="*/ 472 w 576"/>
              <a:gd name="T73" fmla="*/ 362 h 576"/>
              <a:gd name="T74" fmla="*/ 472 w 576"/>
              <a:gd name="T75" fmla="*/ 301 h 576"/>
              <a:gd name="T76" fmla="*/ 288 w 576"/>
              <a:gd name="T77" fmla="*/ 362 h 576"/>
              <a:gd name="T78" fmla="*/ 288 w 576"/>
              <a:gd name="T79" fmla="*/ 301 h 576"/>
              <a:gd name="T80" fmla="*/ 92 w 576"/>
              <a:gd name="T81" fmla="*/ 307 h 576"/>
              <a:gd name="T82" fmla="*/ 122 w 576"/>
              <a:gd name="T83" fmla="*/ 326 h 576"/>
              <a:gd name="T84" fmla="*/ 92 w 576"/>
              <a:gd name="T85" fmla="*/ 307 h 576"/>
              <a:gd name="T86" fmla="*/ 227 w 576"/>
              <a:gd name="T87" fmla="*/ 102 h 576"/>
              <a:gd name="T88" fmla="*/ 154 w 576"/>
              <a:gd name="T89" fmla="*/ 140 h 576"/>
              <a:gd name="T90" fmla="*/ 197 w 576"/>
              <a:gd name="T91" fmla="*/ 112 h 576"/>
              <a:gd name="T92" fmla="*/ 196 w 576"/>
              <a:gd name="T93" fmla="*/ 173 h 576"/>
              <a:gd name="T94" fmla="*/ 380 w 576"/>
              <a:gd name="T95" fmla="*/ 198 h 576"/>
              <a:gd name="T96" fmla="*/ 380 w 576"/>
              <a:gd name="T97" fmla="*/ 88 h 576"/>
              <a:gd name="T98" fmla="*/ 368 w 576"/>
              <a:gd name="T99" fmla="*/ 118 h 576"/>
              <a:gd name="T100" fmla="*/ 398 w 576"/>
              <a:gd name="T101" fmla="*/ 138 h 576"/>
              <a:gd name="T102" fmla="*/ 368 w 576"/>
              <a:gd name="T103" fmla="*/ 11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moveTo>
                  <a:pt x="104" y="387"/>
                </a:moveTo>
                <a:cubicBezTo>
                  <a:pt x="105" y="387"/>
                  <a:pt x="105" y="387"/>
                  <a:pt x="105" y="387"/>
                </a:cubicBezTo>
                <a:cubicBezTo>
                  <a:pt x="123" y="387"/>
                  <a:pt x="144" y="369"/>
                  <a:pt x="147" y="328"/>
                </a:cubicBezTo>
                <a:cubicBezTo>
                  <a:pt x="148" y="309"/>
                  <a:pt x="141" y="297"/>
                  <a:pt x="135" y="290"/>
                </a:cubicBezTo>
                <a:cubicBezTo>
                  <a:pt x="129" y="284"/>
                  <a:pt x="123" y="281"/>
                  <a:pt x="117" y="279"/>
                </a:cubicBezTo>
                <a:cubicBezTo>
                  <a:pt x="118" y="272"/>
                  <a:pt x="120" y="260"/>
                  <a:pt x="121" y="252"/>
                </a:cubicBezTo>
                <a:cubicBezTo>
                  <a:pt x="121" y="247"/>
                  <a:pt x="126" y="239"/>
                  <a:pt x="136" y="235"/>
                </a:cubicBezTo>
                <a:cubicBezTo>
                  <a:pt x="148" y="231"/>
                  <a:pt x="164" y="226"/>
                  <a:pt x="172" y="223"/>
                </a:cubicBezTo>
                <a:cubicBezTo>
                  <a:pt x="172" y="223"/>
                  <a:pt x="172" y="223"/>
                  <a:pt x="172" y="223"/>
                </a:cubicBezTo>
                <a:cubicBezTo>
                  <a:pt x="178" y="230"/>
                  <a:pt x="186" y="234"/>
                  <a:pt x="196" y="234"/>
                </a:cubicBezTo>
                <a:cubicBezTo>
                  <a:pt x="206" y="234"/>
                  <a:pt x="214" y="230"/>
                  <a:pt x="220" y="223"/>
                </a:cubicBezTo>
                <a:cubicBezTo>
                  <a:pt x="221" y="223"/>
                  <a:pt x="221" y="223"/>
                  <a:pt x="221" y="223"/>
                </a:cubicBezTo>
                <a:cubicBezTo>
                  <a:pt x="228" y="226"/>
                  <a:pt x="244" y="231"/>
                  <a:pt x="256" y="235"/>
                </a:cubicBezTo>
                <a:cubicBezTo>
                  <a:pt x="267" y="239"/>
                  <a:pt x="271" y="247"/>
                  <a:pt x="272" y="252"/>
                </a:cubicBezTo>
                <a:cubicBezTo>
                  <a:pt x="272" y="260"/>
                  <a:pt x="274" y="272"/>
                  <a:pt x="275" y="279"/>
                </a:cubicBezTo>
                <a:cubicBezTo>
                  <a:pt x="269" y="281"/>
                  <a:pt x="263" y="285"/>
                  <a:pt x="258" y="290"/>
                </a:cubicBezTo>
                <a:cubicBezTo>
                  <a:pt x="252" y="297"/>
                  <a:pt x="245" y="309"/>
                  <a:pt x="246" y="328"/>
                </a:cubicBezTo>
                <a:cubicBezTo>
                  <a:pt x="249" y="369"/>
                  <a:pt x="269" y="387"/>
                  <a:pt x="288" y="387"/>
                </a:cubicBezTo>
                <a:cubicBezTo>
                  <a:pt x="288" y="387"/>
                  <a:pt x="288" y="387"/>
                  <a:pt x="288" y="387"/>
                </a:cubicBezTo>
                <a:cubicBezTo>
                  <a:pt x="307" y="387"/>
                  <a:pt x="327" y="369"/>
                  <a:pt x="330" y="328"/>
                </a:cubicBezTo>
                <a:cubicBezTo>
                  <a:pt x="332" y="309"/>
                  <a:pt x="325" y="297"/>
                  <a:pt x="318" y="290"/>
                </a:cubicBezTo>
                <a:cubicBezTo>
                  <a:pt x="313" y="284"/>
                  <a:pt x="307" y="281"/>
                  <a:pt x="301" y="279"/>
                </a:cubicBezTo>
                <a:cubicBezTo>
                  <a:pt x="302" y="272"/>
                  <a:pt x="304" y="260"/>
                  <a:pt x="304" y="252"/>
                </a:cubicBezTo>
                <a:cubicBezTo>
                  <a:pt x="305" y="247"/>
                  <a:pt x="309" y="239"/>
                  <a:pt x="320" y="235"/>
                </a:cubicBezTo>
                <a:cubicBezTo>
                  <a:pt x="332" y="231"/>
                  <a:pt x="348" y="226"/>
                  <a:pt x="356" y="223"/>
                </a:cubicBezTo>
                <a:cubicBezTo>
                  <a:pt x="356" y="223"/>
                  <a:pt x="356" y="223"/>
                  <a:pt x="356" y="223"/>
                </a:cubicBezTo>
                <a:cubicBezTo>
                  <a:pt x="362" y="230"/>
                  <a:pt x="370" y="234"/>
                  <a:pt x="380" y="234"/>
                </a:cubicBezTo>
                <a:cubicBezTo>
                  <a:pt x="390" y="234"/>
                  <a:pt x="398" y="230"/>
                  <a:pt x="404" y="223"/>
                </a:cubicBezTo>
                <a:cubicBezTo>
                  <a:pt x="404" y="223"/>
                  <a:pt x="404" y="223"/>
                  <a:pt x="404" y="223"/>
                </a:cubicBezTo>
                <a:cubicBezTo>
                  <a:pt x="412" y="226"/>
                  <a:pt x="428" y="231"/>
                  <a:pt x="440" y="235"/>
                </a:cubicBezTo>
                <a:cubicBezTo>
                  <a:pt x="450" y="239"/>
                  <a:pt x="455" y="247"/>
                  <a:pt x="455" y="252"/>
                </a:cubicBezTo>
                <a:cubicBezTo>
                  <a:pt x="456" y="260"/>
                  <a:pt x="458" y="272"/>
                  <a:pt x="459" y="279"/>
                </a:cubicBezTo>
                <a:cubicBezTo>
                  <a:pt x="453" y="281"/>
                  <a:pt x="447" y="285"/>
                  <a:pt x="442" y="290"/>
                </a:cubicBezTo>
                <a:cubicBezTo>
                  <a:pt x="436" y="297"/>
                  <a:pt x="428" y="309"/>
                  <a:pt x="430" y="328"/>
                </a:cubicBezTo>
                <a:cubicBezTo>
                  <a:pt x="433" y="369"/>
                  <a:pt x="453" y="387"/>
                  <a:pt x="472" y="387"/>
                </a:cubicBezTo>
                <a:cubicBezTo>
                  <a:pt x="472" y="387"/>
                  <a:pt x="472" y="387"/>
                  <a:pt x="472" y="387"/>
                </a:cubicBezTo>
                <a:cubicBezTo>
                  <a:pt x="491" y="387"/>
                  <a:pt x="511" y="369"/>
                  <a:pt x="514" y="328"/>
                </a:cubicBezTo>
                <a:cubicBezTo>
                  <a:pt x="516" y="309"/>
                  <a:pt x="509" y="297"/>
                  <a:pt x="502" y="290"/>
                </a:cubicBezTo>
                <a:cubicBezTo>
                  <a:pt x="497" y="284"/>
                  <a:pt x="490" y="280"/>
                  <a:pt x="484" y="278"/>
                </a:cubicBezTo>
                <a:cubicBezTo>
                  <a:pt x="483" y="274"/>
                  <a:pt x="481" y="258"/>
                  <a:pt x="480" y="249"/>
                </a:cubicBezTo>
                <a:cubicBezTo>
                  <a:pt x="478" y="233"/>
                  <a:pt x="466" y="219"/>
                  <a:pt x="448" y="212"/>
                </a:cubicBezTo>
                <a:cubicBezTo>
                  <a:pt x="436" y="208"/>
                  <a:pt x="420" y="203"/>
                  <a:pt x="412" y="200"/>
                </a:cubicBezTo>
                <a:cubicBezTo>
                  <a:pt x="411" y="200"/>
                  <a:pt x="411" y="200"/>
                  <a:pt x="411" y="200"/>
                </a:cubicBezTo>
                <a:cubicBezTo>
                  <a:pt x="397" y="195"/>
                  <a:pt x="389" y="201"/>
                  <a:pt x="385" y="207"/>
                </a:cubicBezTo>
                <a:cubicBezTo>
                  <a:pt x="384" y="209"/>
                  <a:pt x="383" y="209"/>
                  <a:pt x="380" y="209"/>
                </a:cubicBezTo>
                <a:cubicBezTo>
                  <a:pt x="377" y="209"/>
                  <a:pt x="376" y="209"/>
                  <a:pt x="375" y="207"/>
                </a:cubicBezTo>
                <a:cubicBezTo>
                  <a:pt x="371" y="201"/>
                  <a:pt x="363" y="195"/>
                  <a:pt x="348" y="200"/>
                </a:cubicBezTo>
                <a:cubicBezTo>
                  <a:pt x="348" y="200"/>
                  <a:pt x="348" y="200"/>
                  <a:pt x="348" y="200"/>
                </a:cubicBezTo>
                <a:cubicBezTo>
                  <a:pt x="340" y="203"/>
                  <a:pt x="324" y="208"/>
                  <a:pt x="312" y="212"/>
                </a:cubicBezTo>
                <a:cubicBezTo>
                  <a:pt x="302" y="216"/>
                  <a:pt x="294" y="222"/>
                  <a:pt x="288" y="229"/>
                </a:cubicBezTo>
                <a:cubicBezTo>
                  <a:pt x="282" y="222"/>
                  <a:pt x="274" y="216"/>
                  <a:pt x="264" y="212"/>
                </a:cubicBezTo>
                <a:cubicBezTo>
                  <a:pt x="252" y="208"/>
                  <a:pt x="236" y="203"/>
                  <a:pt x="228" y="200"/>
                </a:cubicBezTo>
                <a:cubicBezTo>
                  <a:pt x="228" y="200"/>
                  <a:pt x="228" y="200"/>
                  <a:pt x="228" y="200"/>
                </a:cubicBezTo>
                <a:cubicBezTo>
                  <a:pt x="213" y="195"/>
                  <a:pt x="205" y="201"/>
                  <a:pt x="201" y="207"/>
                </a:cubicBezTo>
                <a:cubicBezTo>
                  <a:pt x="200" y="209"/>
                  <a:pt x="199" y="209"/>
                  <a:pt x="196" y="209"/>
                </a:cubicBezTo>
                <a:cubicBezTo>
                  <a:pt x="193" y="209"/>
                  <a:pt x="192" y="209"/>
                  <a:pt x="191" y="207"/>
                </a:cubicBezTo>
                <a:cubicBezTo>
                  <a:pt x="187" y="201"/>
                  <a:pt x="179" y="195"/>
                  <a:pt x="165" y="200"/>
                </a:cubicBezTo>
                <a:cubicBezTo>
                  <a:pt x="164" y="200"/>
                  <a:pt x="164" y="200"/>
                  <a:pt x="164" y="200"/>
                </a:cubicBezTo>
                <a:cubicBezTo>
                  <a:pt x="156" y="203"/>
                  <a:pt x="140" y="208"/>
                  <a:pt x="128" y="212"/>
                </a:cubicBezTo>
                <a:cubicBezTo>
                  <a:pt x="110" y="219"/>
                  <a:pt x="98" y="233"/>
                  <a:pt x="96" y="249"/>
                </a:cubicBezTo>
                <a:cubicBezTo>
                  <a:pt x="95" y="258"/>
                  <a:pt x="93" y="274"/>
                  <a:pt x="92" y="278"/>
                </a:cubicBezTo>
                <a:cubicBezTo>
                  <a:pt x="86" y="281"/>
                  <a:pt x="80" y="284"/>
                  <a:pt x="74" y="290"/>
                </a:cubicBezTo>
                <a:cubicBezTo>
                  <a:pt x="68" y="297"/>
                  <a:pt x="61" y="309"/>
                  <a:pt x="62" y="328"/>
                </a:cubicBezTo>
                <a:cubicBezTo>
                  <a:pt x="65" y="369"/>
                  <a:pt x="85" y="387"/>
                  <a:pt x="104" y="387"/>
                </a:cubicBezTo>
                <a:close/>
                <a:moveTo>
                  <a:pt x="490" y="326"/>
                </a:moveTo>
                <a:cubicBezTo>
                  <a:pt x="488" y="351"/>
                  <a:pt x="478" y="362"/>
                  <a:pt x="472" y="362"/>
                </a:cubicBezTo>
                <a:cubicBezTo>
                  <a:pt x="472" y="362"/>
                  <a:pt x="472" y="362"/>
                  <a:pt x="472" y="362"/>
                </a:cubicBezTo>
                <a:cubicBezTo>
                  <a:pt x="466" y="362"/>
                  <a:pt x="456" y="351"/>
                  <a:pt x="454" y="326"/>
                </a:cubicBezTo>
                <a:cubicBezTo>
                  <a:pt x="454" y="318"/>
                  <a:pt x="456" y="311"/>
                  <a:pt x="460" y="307"/>
                </a:cubicBezTo>
                <a:cubicBezTo>
                  <a:pt x="464" y="302"/>
                  <a:pt x="470" y="301"/>
                  <a:pt x="472" y="301"/>
                </a:cubicBezTo>
                <a:cubicBezTo>
                  <a:pt x="472" y="301"/>
                  <a:pt x="472" y="301"/>
                  <a:pt x="472" y="301"/>
                </a:cubicBezTo>
                <a:cubicBezTo>
                  <a:pt x="474" y="301"/>
                  <a:pt x="480" y="302"/>
                  <a:pt x="484" y="307"/>
                </a:cubicBezTo>
                <a:cubicBezTo>
                  <a:pt x="489" y="311"/>
                  <a:pt x="490" y="318"/>
                  <a:pt x="490" y="326"/>
                </a:cubicBezTo>
                <a:close/>
                <a:moveTo>
                  <a:pt x="306" y="326"/>
                </a:moveTo>
                <a:cubicBezTo>
                  <a:pt x="304" y="351"/>
                  <a:pt x="295" y="362"/>
                  <a:pt x="288" y="362"/>
                </a:cubicBezTo>
                <a:cubicBezTo>
                  <a:pt x="288" y="362"/>
                  <a:pt x="288" y="362"/>
                  <a:pt x="288" y="362"/>
                </a:cubicBezTo>
                <a:cubicBezTo>
                  <a:pt x="282" y="362"/>
                  <a:pt x="272" y="351"/>
                  <a:pt x="271" y="326"/>
                </a:cubicBezTo>
                <a:cubicBezTo>
                  <a:pt x="270" y="318"/>
                  <a:pt x="272" y="311"/>
                  <a:pt x="276" y="307"/>
                </a:cubicBezTo>
                <a:cubicBezTo>
                  <a:pt x="280" y="302"/>
                  <a:pt x="286" y="301"/>
                  <a:pt x="288" y="301"/>
                </a:cubicBezTo>
                <a:cubicBezTo>
                  <a:pt x="288" y="301"/>
                  <a:pt x="288" y="301"/>
                  <a:pt x="288" y="301"/>
                </a:cubicBezTo>
                <a:cubicBezTo>
                  <a:pt x="290" y="301"/>
                  <a:pt x="296" y="302"/>
                  <a:pt x="300" y="307"/>
                </a:cubicBezTo>
                <a:cubicBezTo>
                  <a:pt x="305" y="311"/>
                  <a:pt x="306" y="318"/>
                  <a:pt x="306" y="326"/>
                </a:cubicBezTo>
                <a:close/>
                <a:moveTo>
                  <a:pt x="92" y="307"/>
                </a:moveTo>
                <a:cubicBezTo>
                  <a:pt x="96" y="302"/>
                  <a:pt x="102" y="301"/>
                  <a:pt x="104" y="301"/>
                </a:cubicBezTo>
                <a:cubicBezTo>
                  <a:pt x="105" y="301"/>
                  <a:pt x="105" y="301"/>
                  <a:pt x="105" y="301"/>
                </a:cubicBezTo>
                <a:cubicBezTo>
                  <a:pt x="107" y="301"/>
                  <a:pt x="112" y="302"/>
                  <a:pt x="117" y="307"/>
                </a:cubicBezTo>
                <a:cubicBezTo>
                  <a:pt x="121" y="311"/>
                  <a:pt x="123" y="318"/>
                  <a:pt x="122" y="326"/>
                </a:cubicBezTo>
                <a:cubicBezTo>
                  <a:pt x="120" y="351"/>
                  <a:pt x="111" y="362"/>
                  <a:pt x="105" y="362"/>
                </a:cubicBezTo>
                <a:cubicBezTo>
                  <a:pt x="104" y="362"/>
                  <a:pt x="104" y="362"/>
                  <a:pt x="104" y="362"/>
                </a:cubicBezTo>
                <a:cubicBezTo>
                  <a:pt x="98" y="362"/>
                  <a:pt x="88" y="351"/>
                  <a:pt x="87" y="326"/>
                </a:cubicBezTo>
                <a:cubicBezTo>
                  <a:pt x="86" y="318"/>
                  <a:pt x="88" y="311"/>
                  <a:pt x="92" y="307"/>
                </a:cubicBezTo>
                <a:close/>
                <a:moveTo>
                  <a:pt x="196" y="198"/>
                </a:moveTo>
                <a:cubicBezTo>
                  <a:pt x="197" y="198"/>
                  <a:pt x="197" y="198"/>
                  <a:pt x="197" y="198"/>
                </a:cubicBezTo>
                <a:cubicBezTo>
                  <a:pt x="215" y="198"/>
                  <a:pt x="236" y="180"/>
                  <a:pt x="238" y="140"/>
                </a:cubicBezTo>
                <a:cubicBezTo>
                  <a:pt x="240" y="120"/>
                  <a:pt x="233" y="108"/>
                  <a:pt x="227" y="102"/>
                </a:cubicBezTo>
                <a:cubicBezTo>
                  <a:pt x="217" y="91"/>
                  <a:pt x="204" y="88"/>
                  <a:pt x="197" y="88"/>
                </a:cubicBezTo>
                <a:cubicBezTo>
                  <a:pt x="196" y="88"/>
                  <a:pt x="196" y="88"/>
                  <a:pt x="196" y="88"/>
                </a:cubicBezTo>
                <a:cubicBezTo>
                  <a:pt x="188" y="88"/>
                  <a:pt x="176" y="91"/>
                  <a:pt x="166" y="102"/>
                </a:cubicBezTo>
                <a:cubicBezTo>
                  <a:pt x="160" y="108"/>
                  <a:pt x="153" y="120"/>
                  <a:pt x="154" y="140"/>
                </a:cubicBezTo>
                <a:cubicBezTo>
                  <a:pt x="157" y="180"/>
                  <a:pt x="177" y="198"/>
                  <a:pt x="196" y="198"/>
                </a:cubicBezTo>
                <a:close/>
                <a:moveTo>
                  <a:pt x="184" y="118"/>
                </a:moveTo>
                <a:cubicBezTo>
                  <a:pt x="188" y="114"/>
                  <a:pt x="194" y="112"/>
                  <a:pt x="196" y="112"/>
                </a:cubicBezTo>
                <a:cubicBezTo>
                  <a:pt x="197" y="112"/>
                  <a:pt x="197" y="112"/>
                  <a:pt x="197" y="112"/>
                </a:cubicBezTo>
                <a:cubicBezTo>
                  <a:pt x="198" y="112"/>
                  <a:pt x="204" y="114"/>
                  <a:pt x="209" y="118"/>
                </a:cubicBezTo>
                <a:cubicBezTo>
                  <a:pt x="213" y="123"/>
                  <a:pt x="215" y="129"/>
                  <a:pt x="214" y="138"/>
                </a:cubicBezTo>
                <a:cubicBezTo>
                  <a:pt x="212" y="162"/>
                  <a:pt x="203" y="173"/>
                  <a:pt x="197" y="173"/>
                </a:cubicBezTo>
                <a:cubicBezTo>
                  <a:pt x="196" y="173"/>
                  <a:pt x="196" y="173"/>
                  <a:pt x="196" y="173"/>
                </a:cubicBezTo>
                <a:cubicBezTo>
                  <a:pt x="190" y="173"/>
                  <a:pt x="180" y="162"/>
                  <a:pt x="179" y="138"/>
                </a:cubicBezTo>
                <a:cubicBezTo>
                  <a:pt x="178" y="129"/>
                  <a:pt x="180" y="123"/>
                  <a:pt x="184" y="118"/>
                </a:cubicBezTo>
                <a:close/>
                <a:moveTo>
                  <a:pt x="380" y="198"/>
                </a:moveTo>
                <a:cubicBezTo>
                  <a:pt x="380" y="198"/>
                  <a:pt x="380" y="198"/>
                  <a:pt x="380" y="198"/>
                </a:cubicBezTo>
                <a:cubicBezTo>
                  <a:pt x="399" y="198"/>
                  <a:pt x="419" y="180"/>
                  <a:pt x="422" y="140"/>
                </a:cubicBezTo>
                <a:cubicBezTo>
                  <a:pt x="424" y="120"/>
                  <a:pt x="417" y="108"/>
                  <a:pt x="410" y="102"/>
                </a:cubicBezTo>
                <a:cubicBezTo>
                  <a:pt x="401" y="91"/>
                  <a:pt x="388" y="88"/>
                  <a:pt x="380" y="88"/>
                </a:cubicBezTo>
                <a:cubicBezTo>
                  <a:pt x="380" y="88"/>
                  <a:pt x="380" y="88"/>
                  <a:pt x="380" y="88"/>
                </a:cubicBezTo>
                <a:cubicBezTo>
                  <a:pt x="372" y="88"/>
                  <a:pt x="359" y="91"/>
                  <a:pt x="350" y="102"/>
                </a:cubicBezTo>
                <a:cubicBezTo>
                  <a:pt x="344" y="108"/>
                  <a:pt x="337" y="120"/>
                  <a:pt x="338" y="140"/>
                </a:cubicBezTo>
                <a:cubicBezTo>
                  <a:pt x="341" y="180"/>
                  <a:pt x="361" y="198"/>
                  <a:pt x="380" y="198"/>
                </a:cubicBezTo>
                <a:close/>
                <a:moveTo>
                  <a:pt x="368" y="118"/>
                </a:moveTo>
                <a:cubicBezTo>
                  <a:pt x="372" y="114"/>
                  <a:pt x="378" y="112"/>
                  <a:pt x="380" y="112"/>
                </a:cubicBezTo>
                <a:cubicBezTo>
                  <a:pt x="380" y="112"/>
                  <a:pt x="380" y="112"/>
                  <a:pt x="380" y="112"/>
                </a:cubicBezTo>
                <a:cubicBezTo>
                  <a:pt x="382" y="112"/>
                  <a:pt x="388" y="114"/>
                  <a:pt x="392" y="118"/>
                </a:cubicBezTo>
                <a:cubicBezTo>
                  <a:pt x="397" y="123"/>
                  <a:pt x="398" y="129"/>
                  <a:pt x="398" y="138"/>
                </a:cubicBezTo>
                <a:cubicBezTo>
                  <a:pt x="396" y="162"/>
                  <a:pt x="387" y="173"/>
                  <a:pt x="380" y="173"/>
                </a:cubicBezTo>
                <a:cubicBezTo>
                  <a:pt x="380" y="173"/>
                  <a:pt x="380" y="173"/>
                  <a:pt x="380" y="173"/>
                </a:cubicBezTo>
                <a:cubicBezTo>
                  <a:pt x="374" y="173"/>
                  <a:pt x="364" y="162"/>
                  <a:pt x="362" y="138"/>
                </a:cubicBezTo>
                <a:cubicBezTo>
                  <a:pt x="362" y="129"/>
                  <a:pt x="364" y="123"/>
                  <a:pt x="368" y="11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00"/>
          </a:p>
        </p:txBody>
      </p:sp>
      <p:sp>
        <p:nvSpPr>
          <p:cNvPr id="40" name="Freeform 12">
            <a:extLst>
              <a:ext uri="{FF2B5EF4-FFF2-40B4-BE49-F238E27FC236}">
                <a16:creationId xmlns:a16="http://schemas.microsoft.com/office/drawing/2014/main" id="{04C117FC-9B71-4E34-9AF4-D1FEB1EFF63D}"/>
              </a:ext>
            </a:extLst>
          </p:cNvPr>
          <p:cNvSpPr>
            <a:spLocks noChangeAspect="1" noEditPoints="1"/>
          </p:cNvSpPr>
          <p:nvPr/>
        </p:nvSpPr>
        <p:spPr bwMode="auto">
          <a:xfrm>
            <a:off x="6114774" y="1622180"/>
            <a:ext cx="464404" cy="464404"/>
          </a:xfrm>
          <a:custGeom>
            <a:avLst/>
            <a:gdLst>
              <a:gd name="T0" fmla="*/ 288 w 576"/>
              <a:gd name="T1" fmla="*/ 224 h 576"/>
              <a:gd name="T2" fmla="*/ 224 w 576"/>
              <a:gd name="T3" fmla="*/ 288 h 576"/>
              <a:gd name="T4" fmla="*/ 288 w 576"/>
              <a:gd name="T5" fmla="*/ 352 h 576"/>
              <a:gd name="T6" fmla="*/ 352 w 576"/>
              <a:gd name="T7" fmla="*/ 288 h 576"/>
              <a:gd name="T8" fmla="*/ 288 w 576"/>
              <a:gd name="T9" fmla="*/ 224 h 576"/>
              <a:gd name="T10" fmla="*/ 327 w 576"/>
              <a:gd name="T11" fmla="*/ 288 h 576"/>
              <a:gd name="T12" fmla="*/ 288 w 576"/>
              <a:gd name="T13" fmla="*/ 327 h 576"/>
              <a:gd name="T14" fmla="*/ 249 w 576"/>
              <a:gd name="T15" fmla="*/ 288 h 576"/>
              <a:gd name="T16" fmla="*/ 288 w 576"/>
              <a:gd name="T17" fmla="*/ 249 h 576"/>
              <a:gd name="T18" fmla="*/ 327 w 576"/>
              <a:gd name="T19" fmla="*/ 288 h 576"/>
              <a:gd name="T20" fmla="*/ 479 w 576"/>
              <a:gd name="T21" fmla="*/ 288 h 576"/>
              <a:gd name="T22" fmla="*/ 423 w 576"/>
              <a:gd name="T23" fmla="*/ 153 h 576"/>
              <a:gd name="T24" fmla="*/ 288 w 576"/>
              <a:gd name="T25" fmla="*/ 97 h 576"/>
              <a:gd name="T26" fmla="*/ 153 w 576"/>
              <a:gd name="T27" fmla="*/ 153 h 576"/>
              <a:gd name="T28" fmla="*/ 97 w 576"/>
              <a:gd name="T29" fmla="*/ 288 h 576"/>
              <a:gd name="T30" fmla="*/ 145 w 576"/>
              <a:gd name="T31" fmla="*/ 414 h 576"/>
              <a:gd name="T32" fmla="*/ 113 w 576"/>
              <a:gd name="T33" fmla="*/ 446 h 576"/>
              <a:gd name="T34" fmla="*/ 113 w 576"/>
              <a:gd name="T35" fmla="*/ 446 h 576"/>
              <a:gd name="T36" fmla="*/ 130 w 576"/>
              <a:gd name="T37" fmla="*/ 463 h 576"/>
              <a:gd name="T38" fmla="*/ 130 w 576"/>
              <a:gd name="T39" fmla="*/ 463 h 576"/>
              <a:gd name="T40" fmla="*/ 162 w 576"/>
              <a:gd name="T41" fmla="*/ 431 h 576"/>
              <a:gd name="T42" fmla="*/ 288 w 576"/>
              <a:gd name="T43" fmla="*/ 479 h 576"/>
              <a:gd name="T44" fmla="*/ 414 w 576"/>
              <a:gd name="T45" fmla="*/ 431 h 576"/>
              <a:gd name="T46" fmla="*/ 446 w 576"/>
              <a:gd name="T47" fmla="*/ 463 h 576"/>
              <a:gd name="T48" fmla="*/ 446 w 576"/>
              <a:gd name="T49" fmla="*/ 463 h 576"/>
              <a:gd name="T50" fmla="*/ 463 w 576"/>
              <a:gd name="T51" fmla="*/ 446 h 576"/>
              <a:gd name="T52" fmla="*/ 464 w 576"/>
              <a:gd name="T53" fmla="*/ 446 h 576"/>
              <a:gd name="T54" fmla="*/ 431 w 576"/>
              <a:gd name="T55" fmla="*/ 414 h 576"/>
              <a:gd name="T56" fmla="*/ 479 w 576"/>
              <a:gd name="T57" fmla="*/ 288 h 576"/>
              <a:gd name="T58" fmla="*/ 454 w 576"/>
              <a:gd name="T59" fmla="*/ 288 h 576"/>
              <a:gd name="T60" fmla="*/ 288 w 576"/>
              <a:gd name="T61" fmla="*/ 454 h 576"/>
              <a:gd name="T62" fmla="*/ 122 w 576"/>
              <a:gd name="T63" fmla="*/ 288 h 576"/>
              <a:gd name="T64" fmla="*/ 288 w 576"/>
              <a:gd name="T65" fmla="*/ 122 h 576"/>
              <a:gd name="T66" fmla="*/ 454 w 576"/>
              <a:gd name="T67" fmla="*/ 288 h 576"/>
              <a:gd name="T68" fmla="*/ 288 w 576"/>
              <a:gd name="T69" fmla="*/ 161 h 576"/>
              <a:gd name="T70" fmla="*/ 161 w 576"/>
              <a:gd name="T71" fmla="*/ 288 h 576"/>
              <a:gd name="T72" fmla="*/ 288 w 576"/>
              <a:gd name="T73" fmla="*/ 415 h 576"/>
              <a:gd name="T74" fmla="*/ 415 w 576"/>
              <a:gd name="T75" fmla="*/ 288 h 576"/>
              <a:gd name="T76" fmla="*/ 288 w 576"/>
              <a:gd name="T77" fmla="*/ 161 h 576"/>
              <a:gd name="T78" fmla="*/ 391 w 576"/>
              <a:gd name="T79" fmla="*/ 288 h 576"/>
              <a:gd name="T80" fmla="*/ 288 w 576"/>
              <a:gd name="T81" fmla="*/ 391 h 576"/>
              <a:gd name="T82" fmla="*/ 185 w 576"/>
              <a:gd name="T83" fmla="*/ 288 h 576"/>
              <a:gd name="T84" fmla="*/ 288 w 576"/>
              <a:gd name="T85" fmla="*/ 185 h 576"/>
              <a:gd name="T86" fmla="*/ 391 w 576"/>
              <a:gd name="T87" fmla="*/ 288 h 576"/>
              <a:gd name="T88" fmla="*/ 0 w 576"/>
              <a:gd name="T89" fmla="*/ 0 h 576"/>
              <a:gd name="T90" fmla="*/ 0 w 576"/>
              <a:gd name="T91" fmla="*/ 576 h 576"/>
              <a:gd name="T92" fmla="*/ 576 w 576"/>
              <a:gd name="T93" fmla="*/ 576 h 576"/>
              <a:gd name="T94" fmla="*/ 576 w 576"/>
              <a:gd name="T95" fmla="*/ 0 h 576"/>
              <a:gd name="T96" fmla="*/ 0 w 576"/>
              <a:gd name="T97" fmla="*/ 0 h 576"/>
              <a:gd name="T98" fmla="*/ 551 w 576"/>
              <a:gd name="T99" fmla="*/ 551 h 576"/>
              <a:gd name="T100" fmla="*/ 25 w 576"/>
              <a:gd name="T101" fmla="*/ 551 h 576"/>
              <a:gd name="T102" fmla="*/ 25 w 576"/>
              <a:gd name="T103" fmla="*/ 25 h 576"/>
              <a:gd name="T104" fmla="*/ 551 w 576"/>
              <a:gd name="T105" fmla="*/ 25 h 576"/>
              <a:gd name="T106" fmla="*/ 551 w 576"/>
              <a:gd name="T10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576">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00" dirty="0"/>
          </a:p>
        </p:txBody>
      </p:sp>
      <p:sp>
        <p:nvSpPr>
          <p:cNvPr id="47" name="Freeform 14">
            <a:extLst>
              <a:ext uri="{FF2B5EF4-FFF2-40B4-BE49-F238E27FC236}">
                <a16:creationId xmlns:a16="http://schemas.microsoft.com/office/drawing/2014/main" id="{B730E2E8-8B64-4643-B675-4A59B0B29104}"/>
              </a:ext>
            </a:extLst>
          </p:cNvPr>
          <p:cNvSpPr>
            <a:spLocks noChangeAspect="1" noEditPoints="1"/>
          </p:cNvSpPr>
          <p:nvPr/>
        </p:nvSpPr>
        <p:spPr bwMode="auto">
          <a:xfrm>
            <a:off x="7213737" y="4538772"/>
            <a:ext cx="481737" cy="481295"/>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00" dirty="0"/>
          </a:p>
        </p:txBody>
      </p:sp>
      <p:sp>
        <p:nvSpPr>
          <p:cNvPr id="55" name="TextBox 54">
            <a:extLst>
              <a:ext uri="{FF2B5EF4-FFF2-40B4-BE49-F238E27FC236}">
                <a16:creationId xmlns:a16="http://schemas.microsoft.com/office/drawing/2014/main" id="{DDC9D791-1723-4E43-B073-B07726B835AD}"/>
              </a:ext>
            </a:extLst>
          </p:cNvPr>
          <p:cNvSpPr txBox="1"/>
          <p:nvPr/>
        </p:nvSpPr>
        <p:spPr>
          <a:xfrm>
            <a:off x="3306401" y="2178806"/>
            <a:ext cx="2700000" cy="4177179"/>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olidFill>
                  <a:schemeClr val="tx1"/>
                </a:solidFill>
                <a:cs typeface="Arial" panose="020B0604020202020204" pitchFamily="34" charset="0"/>
              </a:rPr>
              <a:t>The Commission has experienced rapid growth and development from </a:t>
            </a:r>
            <a:r>
              <a:rPr lang="en-AU" dirty="0" smtClean="0">
                <a:solidFill>
                  <a:schemeClr val="tx1"/>
                </a:solidFill>
                <a:cs typeface="Arial" panose="020B0604020202020204" pitchFamily="34" charset="0"/>
              </a:rPr>
              <a:t>start-up </a:t>
            </a:r>
            <a:r>
              <a:rPr lang="en-AU" dirty="0">
                <a:solidFill>
                  <a:schemeClr val="tx1"/>
                </a:solidFill>
                <a:cs typeface="Arial" panose="020B0604020202020204" pitchFamily="34" charset="0"/>
              </a:rPr>
              <a:t>in 2018 and is now transitioning into a </a:t>
            </a:r>
            <a:r>
              <a:rPr lang="en-AU" dirty="0" smtClean="0">
                <a:solidFill>
                  <a:schemeClr val="tx1"/>
                </a:solidFill>
                <a:cs typeface="Arial" panose="020B0604020202020204" pitchFamily="34" charset="0"/>
              </a:rPr>
              <a:t>scale-up </a:t>
            </a:r>
            <a:r>
              <a:rPr lang="en-AU" dirty="0">
                <a:solidFill>
                  <a:schemeClr val="tx1"/>
                </a:solidFill>
                <a:cs typeface="Arial" panose="020B0604020202020204" pitchFamily="34" charset="0"/>
              </a:rPr>
              <a:t>phase. </a:t>
            </a:r>
            <a:r>
              <a:rPr lang="en-US" dirty="0">
                <a:solidFill>
                  <a:schemeClr val="tx1"/>
                </a:solidFill>
                <a:ea typeface="+mn-ea"/>
                <a:cs typeface="Arial" panose="020B0604020202020204" pitchFamily="34" charset="0"/>
              </a:rPr>
              <a:t>The workforce was shaped organically through the </a:t>
            </a:r>
            <a:r>
              <a:rPr lang="en-US" dirty="0" smtClean="0">
                <a:solidFill>
                  <a:schemeClr val="tx1"/>
                </a:solidFill>
                <a:ea typeface="+mn-ea"/>
                <a:cs typeface="Arial" panose="020B0604020202020204" pitchFamily="34" charset="0"/>
              </a:rPr>
              <a:t>start-up </a:t>
            </a:r>
            <a:r>
              <a:rPr lang="en-US" dirty="0">
                <a:solidFill>
                  <a:schemeClr val="tx1"/>
                </a:solidFill>
                <a:ea typeface="+mn-ea"/>
                <a:cs typeface="Arial" panose="020B0604020202020204" pitchFamily="34" charset="0"/>
              </a:rPr>
              <a:t>phase and now needs to be considered more deliberately.</a:t>
            </a:r>
            <a:r>
              <a:rPr lang="en-AU" dirty="0">
                <a:solidFill>
                  <a:schemeClr val="tx1"/>
                </a:solidFill>
                <a:ea typeface="+mn-ea"/>
                <a:cs typeface="Arial" panose="020B0604020202020204" pitchFamily="34" charset="0"/>
                <a:sym typeface="Arial"/>
              </a:rPr>
              <a:t> </a:t>
            </a:r>
            <a:r>
              <a:rPr lang="en-US" dirty="0">
                <a:solidFill>
                  <a:schemeClr val="tx1"/>
                </a:solidFill>
                <a:ea typeface="+mn-ea"/>
                <a:cs typeface="Arial" panose="020B0604020202020204" pitchFamily="34" charset="0"/>
              </a:rPr>
              <a:t>There is a risk that as the Commission grows it loses some of the strong connections and collaborative practices needed to deliver quality </a:t>
            </a:r>
            <a:r>
              <a:rPr lang="en-US" dirty="0" smtClean="0">
                <a:solidFill>
                  <a:schemeClr val="tx1"/>
                </a:solidFill>
                <a:ea typeface="+mn-ea"/>
                <a:cs typeface="Arial" panose="020B0604020202020204" pitchFamily="34" charset="0"/>
              </a:rPr>
              <a:t>services. </a:t>
            </a:r>
            <a:r>
              <a:rPr lang="en-US" dirty="0">
                <a:solidFill>
                  <a:schemeClr val="tx1"/>
                </a:solidFill>
                <a:ea typeface="+mn-ea"/>
                <a:cs typeface="Arial" panose="020B0604020202020204" pitchFamily="34" charset="0"/>
              </a:rPr>
              <a:t>As the Commission grows, </a:t>
            </a:r>
            <a:r>
              <a:rPr lang="en-US" dirty="0" smtClean="0">
                <a:solidFill>
                  <a:schemeClr val="tx1"/>
                </a:solidFill>
                <a:ea typeface="+mn-ea"/>
                <a:cs typeface="Arial" panose="020B0604020202020204" pitchFamily="34" charset="0"/>
              </a:rPr>
              <a:t>it will need to invest </a:t>
            </a:r>
            <a:r>
              <a:rPr lang="en-US" dirty="0">
                <a:solidFill>
                  <a:schemeClr val="tx1"/>
                </a:solidFill>
                <a:ea typeface="+mn-ea"/>
                <a:cs typeface="Arial" panose="020B0604020202020204" pitchFamily="34" charset="0"/>
              </a:rPr>
              <a:t>in structures that encourage collaboration </a:t>
            </a:r>
            <a:r>
              <a:rPr lang="en-US" dirty="0" smtClean="0">
                <a:solidFill>
                  <a:schemeClr val="tx1"/>
                </a:solidFill>
                <a:ea typeface="+mn-ea"/>
                <a:cs typeface="Arial" panose="020B0604020202020204" pitchFamily="34" charset="0"/>
              </a:rPr>
              <a:t>and </a:t>
            </a:r>
            <a:r>
              <a:rPr lang="en-US" dirty="0">
                <a:solidFill>
                  <a:schemeClr val="tx1"/>
                </a:solidFill>
                <a:ea typeface="+mn-ea"/>
                <a:cs typeface="Arial" panose="020B0604020202020204" pitchFamily="34" charset="0"/>
              </a:rPr>
              <a:t>allow people to communicate across </a:t>
            </a:r>
            <a:r>
              <a:rPr lang="en-US" dirty="0" smtClean="0">
                <a:solidFill>
                  <a:schemeClr val="tx1"/>
                </a:solidFill>
                <a:ea typeface="+mn-ea"/>
                <a:cs typeface="Arial" panose="020B0604020202020204" pitchFamily="34" charset="0"/>
              </a:rPr>
              <a:t>boundaries. Building </a:t>
            </a:r>
            <a:r>
              <a:rPr lang="en-US" dirty="0">
                <a:solidFill>
                  <a:schemeClr val="tx1"/>
                </a:solidFill>
                <a:ea typeface="+mn-ea"/>
                <a:cs typeface="Arial" panose="020B0604020202020204" pitchFamily="34" charset="0"/>
              </a:rPr>
              <a:t>a culture of collaboration will be key. </a:t>
            </a:r>
            <a:r>
              <a:rPr lang="en-AU" dirty="0">
                <a:solidFill>
                  <a:schemeClr val="tx1"/>
                </a:solidFill>
                <a:ea typeface="+mn-ea"/>
                <a:cs typeface="Arial" panose="020B0604020202020204" pitchFamily="34" charset="0"/>
                <a:sym typeface="Arial"/>
              </a:rPr>
              <a:t>The Commission has </a:t>
            </a:r>
            <a:r>
              <a:rPr lang="en-AU" dirty="0">
                <a:solidFill>
                  <a:schemeClr val="tx1"/>
                </a:solidFill>
                <a:ea typeface="+mn-ea"/>
                <a:cs typeface="Arial" panose="020B0604020202020204" pitchFamily="34" charset="0"/>
              </a:rPr>
              <a:t>a committed, values-driven workforce with a clear sense of purpose, identity, goodwill and positive values. To support the transition to the future state, cultural shifts will be required -- some behaviours, others mindsets. </a:t>
            </a:r>
            <a:r>
              <a:rPr lang="en-AU" i="1" dirty="0">
                <a:solidFill>
                  <a:schemeClr val="tx1"/>
                </a:solidFill>
                <a:ea typeface="+mn-ea"/>
                <a:cs typeface="Arial" panose="020B0604020202020204" pitchFamily="34" charset="0"/>
                <a:sym typeface="Arial"/>
              </a:rPr>
              <a:t>Our </a:t>
            </a:r>
            <a:r>
              <a:rPr lang="en-AU" i="1" dirty="0" smtClean="0">
                <a:solidFill>
                  <a:schemeClr val="tx1"/>
                </a:solidFill>
                <a:ea typeface="+mn-ea"/>
                <a:cs typeface="Arial" panose="020B0604020202020204" pitchFamily="34" charset="0"/>
                <a:sym typeface="Arial"/>
              </a:rPr>
              <a:t>cultural </a:t>
            </a:r>
            <a:r>
              <a:rPr lang="en-AU" i="1" dirty="0">
                <a:solidFill>
                  <a:schemeClr val="tx1"/>
                </a:solidFill>
                <a:ea typeface="+mn-ea"/>
                <a:cs typeface="Arial" panose="020B0604020202020204" pitchFamily="34" charset="0"/>
                <a:sym typeface="Arial"/>
              </a:rPr>
              <a:t>principles</a:t>
            </a:r>
            <a:r>
              <a:rPr lang="en-AU" dirty="0">
                <a:solidFill>
                  <a:schemeClr val="tx1"/>
                </a:solidFill>
                <a:ea typeface="+mn-ea"/>
                <a:cs typeface="Arial" panose="020B0604020202020204" pitchFamily="34" charset="0"/>
                <a:sym typeface="Arial"/>
              </a:rPr>
              <a:t> will be key to successfully evolving as a contemporary </a:t>
            </a:r>
            <a:r>
              <a:rPr lang="en-AU" dirty="0" smtClean="0">
                <a:solidFill>
                  <a:schemeClr val="tx1"/>
                </a:solidFill>
                <a:ea typeface="+mn-ea"/>
                <a:cs typeface="Arial" panose="020B0604020202020204" pitchFamily="34" charset="0"/>
                <a:sym typeface="Arial"/>
              </a:rPr>
              <a:t>purpose-driven </a:t>
            </a:r>
            <a:r>
              <a:rPr lang="en-AU" dirty="0">
                <a:solidFill>
                  <a:schemeClr val="tx1"/>
                </a:solidFill>
                <a:ea typeface="+mn-ea"/>
                <a:cs typeface="Arial" panose="020B0604020202020204" pitchFamily="34" charset="0"/>
                <a:sym typeface="Arial"/>
              </a:rPr>
              <a:t>regulator fostering the right values, mindsets and behaviours. </a:t>
            </a:r>
            <a:endParaRPr lang="en-AU" dirty="0">
              <a:solidFill>
                <a:schemeClr val="tx1"/>
              </a:solidFill>
              <a:sym typeface="Arial"/>
            </a:endParaRPr>
          </a:p>
          <a:p>
            <a:endParaRPr lang="en-AU" dirty="0"/>
          </a:p>
        </p:txBody>
      </p:sp>
      <p:sp>
        <p:nvSpPr>
          <p:cNvPr id="56" name="TextBox 55">
            <a:extLst>
              <a:ext uri="{FF2B5EF4-FFF2-40B4-BE49-F238E27FC236}">
                <a16:creationId xmlns:a16="http://schemas.microsoft.com/office/drawing/2014/main" id="{B24F1BE0-F7C9-4A68-9DC4-7308E2A97472}"/>
              </a:ext>
            </a:extLst>
          </p:cNvPr>
          <p:cNvSpPr txBox="1"/>
          <p:nvPr/>
        </p:nvSpPr>
        <p:spPr>
          <a:xfrm>
            <a:off x="6070719" y="2182861"/>
            <a:ext cx="2700000" cy="4173225"/>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smtClean="0">
                <a:solidFill>
                  <a:schemeClr val="tx1"/>
                </a:solidFill>
                <a:ea typeface="+mn-ea"/>
                <a:cs typeface="Arial" panose="020B0604020202020204" pitchFamily="34" charset="0"/>
              </a:rPr>
              <a:t>The performance and development management process was established prior to </a:t>
            </a:r>
            <a:r>
              <a:rPr lang="en-AU" dirty="0">
                <a:solidFill>
                  <a:schemeClr val="tx1"/>
                </a:solidFill>
                <a:ea typeface="+mn-ea"/>
                <a:cs typeface="Arial" panose="020B0604020202020204" pitchFamily="34" charset="0"/>
              </a:rPr>
              <a:t>the Commission’s contemporary and future strategic agenda, </a:t>
            </a:r>
            <a:r>
              <a:rPr lang="en-AU" dirty="0">
                <a:solidFill>
                  <a:schemeClr val="tx1"/>
                </a:solidFill>
                <a:ea typeface="+mn-ea"/>
                <a:cs typeface="Arial" panose="020B0604020202020204" pitchFamily="34" charset="0"/>
                <a:sym typeface="Arial"/>
              </a:rPr>
              <a:t>desired culture and ways of working, </a:t>
            </a:r>
            <a:r>
              <a:rPr lang="en-AU" dirty="0" smtClean="0">
                <a:solidFill>
                  <a:schemeClr val="tx1"/>
                </a:solidFill>
                <a:ea typeface="+mn-ea"/>
                <a:cs typeface="Arial" panose="020B0604020202020204" pitchFamily="34" charset="0"/>
                <a:sym typeface="Arial"/>
              </a:rPr>
              <a:t>and is not well-aligned. For </a:t>
            </a:r>
            <a:r>
              <a:rPr lang="en-AU" dirty="0">
                <a:solidFill>
                  <a:schemeClr val="tx1"/>
                </a:solidFill>
                <a:ea typeface="+mn-ea"/>
                <a:cs typeface="Arial" panose="020B0604020202020204" pitchFamily="34" charset="0"/>
                <a:sym typeface="Arial"/>
              </a:rPr>
              <a:t>example</a:t>
            </a:r>
            <a:r>
              <a:rPr lang="en-AU" dirty="0" smtClean="0">
                <a:solidFill>
                  <a:schemeClr val="tx1"/>
                </a:solidFill>
                <a:ea typeface="+mn-ea"/>
                <a:cs typeface="Arial" panose="020B0604020202020204" pitchFamily="34" charset="0"/>
                <a:sym typeface="Arial"/>
              </a:rPr>
              <a:t>, the cultural principles do not feature in the process, and there is a need to reinforce </a:t>
            </a:r>
            <a:r>
              <a:rPr lang="en-AU" dirty="0">
                <a:solidFill>
                  <a:schemeClr val="tx1"/>
                </a:solidFill>
                <a:ea typeface="+mn-ea"/>
                <a:cs typeface="Arial" panose="020B0604020202020204" pitchFamily="34" charset="0"/>
                <a:sym typeface="Arial"/>
              </a:rPr>
              <a:t>expectations </a:t>
            </a:r>
            <a:r>
              <a:rPr lang="en-AU" dirty="0" smtClean="0">
                <a:solidFill>
                  <a:schemeClr val="tx1"/>
                </a:solidFill>
                <a:ea typeface="+mn-ea"/>
                <a:cs typeface="Arial" panose="020B0604020202020204" pitchFamily="34" charset="0"/>
                <a:sym typeface="Arial"/>
              </a:rPr>
              <a:t>that managers will have </a:t>
            </a:r>
            <a:r>
              <a:rPr lang="en-AU" dirty="0">
                <a:solidFill>
                  <a:schemeClr val="tx1"/>
                </a:solidFill>
                <a:ea typeface="+mn-ea"/>
                <a:cs typeface="Arial" panose="020B0604020202020204" pitchFamily="34" charset="0"/>
                <a:sym typeface="Arial"/>
              </a:rPr>
              <a:t>courageous conversations, </a:t>
            </a:r>
            <a:r>
              <a:rPr lang="en-AU" dirty="0" smtClean="0">
                <a:solidFill>
                  <a:schemeClr val="tx1"/>
                </a:solidFill>
                <a:ea typeface="+mn-ea"/>
                <a:cs typeface="Arial" panose="020B0604020202020204" pitchFamily="34" charset="0"/>
                <a:sym typeface="Arial"/>
              </a:rPr>
              <a:t>hold </a:t>
            </a:r>
            <a:r>
              <a:rPr lang="en-AU" dirty="0">
                <a:solidFill>
                  <a:schemeClr val="tx1"/>
                </a:solidFill>
                <a:ea typeface="+mn-ea"/>
                <a:cs typeface="Arial" panose="020B0604020202020204" pitchFamily="34" charset="0"/>
                <a:sym typeface="Arial"/>
              </a:rPr>
              <a:t>people to account and  </a:t>
            </a:r>
            <a:r>
              <a:rPr lang="en-AU" dirty="0" smtClean="0">
                <a:solidFill>
                  <a:schemeClr val="tx1"/>
                </a:solidFill>
                <a:ea typeface="+mn-ea"/>
                <a:cs typeface="Arial" panose="020B0604020202020204" pitchFamily="34" charset="0"/>
                <a:sym typeface="Arial"/>
              </a:rPr>
              <a:t>challenge </a:t>
            </a:r>
            <a:r>
              <a:rPr lang="en-AU" dirty="0">
                <a:solidFill>
                  <a:schemeClr val="tx1"/>
                </a:solidFill>
                <a:ea typeface="+mn-ea"/>
                <a:cs typeface="Arial" panose="020B0604020202020204" pitchFamily="34" charset="0"/>
                <a:sym typeface="Arial"/>
              </a:rPr>
              <a:t>behaviours that are not aligned.</a:t>
            </a:r>
          </a:p>
          <a:p>
            <a:pPr>
              <a:spcBef>
                <a:spcPts val="600"/>
              </a:spcBef>
            </a:pPr>
            <a:r>
              <a:rPr lang="en-US" dirty="0">
                <a:solidFill>
                  <a:schemeClr val="tx1"/>
                </a:solidFill>
                <a:ea typeface="+mn-ea"/>
                <a:cs typeface="Arial" panose="020B0604020202020204" pitchFamily="34" charset="0"/>
                <a:sym typeface="Arial"/>
              </a:rPr>
              <a:t>The Commission will need to evolve performance management within the context including leveraging existing APS performance management tools and solutions. In time, </a:t>
            </a:r>
            <a:r>
              <a:rPr lang="en-AU" dirty="0">
                <a:solidFill>
                  <a:schemeClr val="tx1"/>
                </a:solidFill>
                <a:ea typeface="+mn-ea"/>
                <a:cs typeface="Arial" panose="020B0604020202020204" pitchFamily="34" charset="0"/>
                <a:sym typeface="Arial"/>
              </a:rPr>
              <a:t>embedding a one-Commission view on performance management with alignment, visibility and consistency on performance processes across </a:t>
            </a:r>
            <a:r>
              <a:rPr lang="en-US" dirty="0">
                <a:solidFill>
                  <a:schemeClr val="tx1"/>
                </a:solidFill>
                <a:ea typeface="+mn-ea"/>
                <a:cs typeface="Arial" panose="020B0604020202020204" pitchFamily="34" charset="0"/>
                <a:sym typeface="Arial"/>
              </a:rPr>
              <a:t>the </a:t>
            </a:r>
            <a:r>
              <a:rPr lang="en-US" dirty="0" smtClean="0">
                <a:solidFill>
                  <a:schemeClr val="tx1"/>
                </a:solidFill>
                <a:ea typeface="+mn-ea"/>
                <a:cs typeface="Arial" panose="020B0604020202020204" pitchFamily="34" charset="0"/>
                <a:sym typeface="Arial"/>
              </a:rPr>
              <a:t>Commission will be necessary. </a:t>
            </a:r>
            <a:r>
              <a:rPr lang="en-US" dirty="0">
                <a:solidFill>
                  <a:schemeClr val="tx1"/>
                </a:solidFill>
                <a:ea typeface="+mn-ea"/>
                <a:cs typeface="Arial" panose="020B0604020202020204" pitchFamily="34" charset="0"/>
                <a:sym typeface="Arial"/>
              </a:rPr>
              <a:t>In turn, </a:t>
            </a:r>
            <a:r>
              <a:rPr lang="en-US" dirty="0" smtClean="0">
                <a:solidFill>
                  <a:schemeClr val="tx1"/>
                </a:solidFill>
                <a:ea typeface="+mn-ea"/>
                <a:cs typeface="Arial" panose="020B0604020202020204" pitchFamily="34" charset="0"/>
                <a:sym typeface="Arial"/>
              </a:rPr>
              <a:t>focus can shift to </a:t>
            </a:r>
            <a:r>
              <a:rPr lang="en-AU" dirty="0" smtClean="0">
                <a:solidFill>
                  <a:schemeClr val="tx1"/>
                </a:solidFill>
                <a:ea typeface="+mn-ea"/>
                <a:cs typeface="Arial" panose="020B0604020202020204" pitchFamily="34" charset="0"/>
                <a:sym typeface="Arial"/>
              </a:rPr>
              <a:t>increasing </a:t>
            </a:r>
            <a:r>
              <a:rPr lang="en-AU" dirty="0">
                <a:solidFill>
                  <a:schemeClr val="tx1"/>
                </a:solidFill>
                <a:ea typeface="+mn-ea"/>
                <a:cs typeface="Arial" panose="020B0604020202020204" pitchFamily="34" charset="0"/>
                <a:sym typeface="Arial"/>
              </a:rPr>
              <a:t>clarity and consistency in accountabilities, expectations and </a:t>
            </a:r>
            <a:r>
              <a:rPr lang="en-AU" dirty="0" smtClean="0">
                <a:solidFill>
                  <a:schemeClr val="tx1"/>
                </a:solidFill>
                <a:ea typeface="+mn-ea"/>
                <a:cs typeface="Arial" panose="020B0604020202020204" pitchFamily="34" charset="0"/>
                <a:sym typeface="Arial"/>
              </a:rPr>
              <a:t>priorities.</a:t>
            </a:r>
            <a:endParaRPr lang="en-US" dirty="0">
              <a:solidFill>
                <a:schemeClr val="tx1"/>
              </a:solidFill>
              <a:ea typeface="+mn-ea"/>
              <a:cs typeface="Arial" panose="020B0604020202020204" pitchFamily="34" charset="0"/>
              <a:sym typeface="Arial"/>
            </a:endParaRPr>
          </a:p>
          <a:p>
            <a:endParaRPr lang="en-AU" dirty="0">
              <a:solidFill>
                <a:schemeClr val="tx1"/>
              </a:solidFill>
            </a:endParaRPr>
          </a:p>
          <a:p>
            <a:endParaRPr lang="en-AU" dirty="0">
              <a:solidFill>
                <a:schemeClr val="tx1"/>
              </a:solidFill>
            </a:endParaRPr>
          </a:p>
        </p:txBody>
      </p:sp>
      <p:sp>
        <p:nvSpPr>
          <p:cNvPr id="67" name="Google Shape;2191;p207">
            <a:extLst>
              <a:ext uri="{FF2B5EF4-FFF2-40B4-BE49-F238E27FC236}">
                <a16:creationId xmlns:a16="http://schemas.microsoft.com/office/drawing/2014/main" id="{431EC110-185F-42DB-9B59-BBAD7C349470}"/>
              </a:ext>
            </a:extLst>
          </p:cNvPr>
          <p:cNvSpPr/>
          <p:nvPr/>
        </p:nvSpPr>
        <p:spPr>
          <a:xfrm>
            <a:off x="517086"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Commission must capitalise on the skills and capabilities it has today and build for the future </a:t>
            </a:r>
            <a:endParaRPr lang="en-US" sz="1100" b="1" kern="0" dirty="0">
              <a:solidFill>
                <a:srgbClr val="FFFFFF"/>
              </a:solidFill>
              <a:cs typeface="Arial"/>
            </a:endParaRPr>
          </a:p>
        </p:txBody>
      </p:sp>
      <p:sp>
        <p:nvSpPr>
          <p:cNvPr id="68" name="TextBox 67">
            <a:extLst>
              <a:ext uri="{FF2B5EF4-FFF2-40B4-BE49-F238E27FC236}">
                <a16:creationId xmlns:a16="http://schemas.microsoft.com/office/drawing/2014/main" id="{AE4CAE6F-2487-44D6-A01A-76B2260F969E}"/>
              </a:ext>
            </a:extLst>
          </p:cNvPr>
          <p:cNvSpPr txBox="1"/>
          <p:nvPr/>
        </p:nvSpPr>
        <p:spPr>
          <a:xfrm>
            <a:off x="517086" y="2175938"/>
            <a:ext cx="2700000" cy="4166486"/>
          </a:xfrm>
          <a:prstGeom prst="rect">
            <a:avLst/>
          </a:prstGeom>
          <a:solidFill>
            <a:schemeClr val="bg1">
              <a:lumMod val="95000"/>
            </a:schemeClr>
          </a:solidFill>
        </p:spPr>
        <p:txBody>
          <a:bodyPr wrap="square" lIns="91440" tIns="45720" rIns="91440" bIns="45720" rtlCol="0" anchor="t">
            <a:noAutofit/>
          </a:bodyPr>
          <a:lstStyle/>
          <a:p>
            <a:pPr fontAlgn="ctr">
              <a:spcBef>
                <a:spcPts val="600"/>
              </a:spcBef>
            </a:pPr>
            <a:r>
              <a:rPr lang="en-US" sz="1000" dirty="0">
                <a:cs typeface="Arial" panose="020B0604020202020204" pitchFamily="34" charset="0"/>
                <a:sym typeface="Arial"/>
              </a:rPr>
              <a:t>The Commission operates in a continuously changing environment – </a:t>
            </a:r>
            <a:r>
              <a:rPr lang="en-US" sz="1000" dirty="0" smtClean="0">
                <a:cs typeface="Arial" panose="020B0604020202020204" pitchFamily="34" charset="0"/>
                <a:sym typeface="Arial"/>
              </a:rPr>
              <a:t>facing </a:t>
            </a:r>
            <a:r>
              <a:rPr lang="en-US" sz="1000" dirty="0">
                <a:cs typeface="Arial" panose="020B0604020202020204" pitchFamily="34" charset="0"/>
                <a:sym typeface="Arial"/>
              </a:rPr>
              <a:t>evolving Government and community expectations, a complex legal and regulatory environment, fiscal pressures, increased public scrutiny</a:t>
            </a:r>
            <a:r>
              <a:rPr lang="en-US" sz="1000" dirty="0">
                <a:cs typeface="Arial" panose="020B0604020202020204" pitchFamily="34" charset="0"/>
              </a:rPr>
              <a:t> </a:t>
            </a:r>
            <a:r>
              <a:rPr lang="en-US" sz="1000" dirty="0">
                <a:cs typeface="Arial" panose="020B0604020202020204" pitchFamily="34" charset="0"/>
                <a:sym typeface="Arial"/>
              </a:rPr>
              <a:t>and both the impacts of and opportunities for increasing digitisation. </a:t>
            </a:r>
            <a:r>
              <a:rPr lang="en-US" sz="1000" dirty="0">
                <a:ea typeface="Arial" panose="020B0604020202020204" pitchFamily="34" charset="0"/>
                <a:cs typeface="Arial" panose="020B0604020202020204" pitchFamily="34" charset="0"/>
              </a:rPr>
              <a:t>This </a:t>
            </a:r>
            <a:r>
              <a:rPr lang="en-US" sz="1000" dirty="0">
                <a:cs typeface="Arial" panose="020B0604020202020204" pitchFamily="34" charset="0"/>
                <a:sym typeface="Arial"/>
              </a:rPr>
              <a:t>requires a diverse and increasingly sophisticated skills mix such as enhanced regulatory capability for all, successfully navigating complex legal and regulatory requirements including investigative skills, cross-functionally strategic case management, digital and data enabled, risk-based decision making with people with disability at the centre. </a:t>
            </a:r>
          </a:p>
          <a:p>
            <a:pPr fontAlgn="ctr">
              <a:spcBef>
                <a:spcPts val="600"/>
              </a:spcBef>
            </a:pPr>
            <a:r>
              <a:rPr lang="en-US" sz="1000" dirty="0">
                <a:cs typeface="Arial" panose="020B0604020202020204" pitchFamily="34" charset="0"/>
                <a:sym typeface="Arial"/>
              </a:rPr>
              <a:t>The Commission will need to consider how it acquires, develops, sustains and evolves its workforce (capabilities, capacity, design / mix) and how it flexes to deliver on strategic priorities and operational delivery requirements in an efficient, effective and sustainable manner.</a:t>
            </a:r>
            <a:r>
              <a:rPr lang="en-US" sz="1000" dirty="0">
                <a:cs typeface="Arial" panose="020B0604020202020204" pitchFamily="34" charset="0"/>
              </a:rPr>
              <a:t> This will enable the Commission to maintain delivery of strategic and operational requirements, increase ability to ramp up and down as demand changes and flexibly adapt as the operating environment shifts.</a:t>
            </a:r>
          </a:p>
        </p:txBody>
      </p:sp>
      <p:grpSp>
        <p:nvGrpSpPr>
          <p:cNvPr id="28" name="Group 109">
            <a:extLst>
              <a:ext uri="{FF2B5EF4-FFF2-40B4-BE49-F238E27FC236}">
                <a16:creationId xmlns:a16="http://schemas.microsoft.com/office/drawing/2014/main" id="{DBEFE901-DF11-446A-872A-C1DCF82F2B10}"/>
              </a:ext>
            </a:extLst>
          </p:cNvPr>
          <p:cNvGrpSpPr>
            <a:grpSpLocks noChangeAspect="1"/>
          </p:cNvGrpSpPr>
          <p:nvPr/>
        </p:nvGrpSpPr>
        <p:grpSpPr bwMode="auto">
          <a:xfrm>
            <a:off x="569405" y="1632896"/>
            <a:ext cx="441438" cy="439854"/>
            <a:chOff x="986" y="0"/>
            <a:chExt cx="6673" cy="6672"/>
          </a:xfrm>
          <a:solidFill>
            <a:schemeClr val="bg1"/>
          </a:solidFill>
        </p:grpSpPr>
        <p:sp>
          <p:nvSpPr>
            <p:cNvPr id="29" name="Freeform 110">
              <a:extLst>
                <a:ext uri="{FF2B5EF4-FFF2-40B4-BE49-F238E27FC236}">
                  <a16:creationId xmlns:a16="http://schemas.microsoft.com/office/drawing/2014/main" id="{1DF81F0C-44C9-4FAF-BCC3-D7983EE43FDA}"/>
                </a:ext>
              </a:extLst>
            </p:cNvPr>
            <p:cNvSpPr>
              <a:spLocks noEditPoints="1"/>
            </p:cNvSpPr>
            <p:nvPr/>
          </p:nvSpPr>
          <p:spPr bwMode="auto">
            <a:xfrm>
              <a:off x="986" y="0"/>
              <a:ext cx="6673" cy="6672"/>
            </a:xfrm>
            <a:custGeom>
              <a:avLst/>
              <a:gdLst>
                <a:gd name="T0" fmla="*/ 0 w 6673"/>
                <a:gd name="T1" fmla="*/ 0 h 6672"/>
                <a:gd name="T2" fmla="*/ 0 w 6673"/>
                <a:gd name="T3" fmla="*/ 6672 h 6672"/>
                <a:gd name="T4" fmla="*/ 6673 w 6673"/>
                <a:gd name="T5" fmla="*/ 6672 h 6672"/>
                <a:gd name="T6" fmla="*/ 6673 w 6673"/>
                <a:gd name="T7" fmla="*/ 0 h 6672"/>
                <a:gd name="T8" fmla="*/ 0 w 6673"/>
                <a:gd name="T9" fmla="*/ 0 h 6672"/>
                <a:gd name="T10" fmla="*/ 6389 w 6673"/>
                <a:gd name="T11" fmla="*/ 6388 h 6672"/>
                <a:gd name="T12" fmla="*/ 284 w 6673"/>
                <a:gd name="T13" fmla="*/ 6388 h 6672"/>
                <a:gd name="T14" fmla="*/ 284 w 6673"/>
                <a:gd name="T15" fmla="*/ 284 h 6672"/>
                <a:gd name="T16" fmla="*/ 6389 w 6673"/>
                <a:gd name="T17" fmla="*/ 284 h 6672"/>
                <a:gd name="T18" fmla="*/ 6389 w 6673"/>
                <a:gd name="T19" fmla="*/ 6388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3" h="6672">
                  <a:moveTo>
                    <a:pt x="0" y="0"/>
                  </a:moveTo>
                  <a:lnTo>
                    <a:pt x="0" y="6672"/>
                  </a:lnTo>
                  <a:lnTo>
                    <a:pt x="6673" y="6672"/>
                  </a:lnTo>
                  <a:lnTo>
                    <a:pt x="6673" y="0"/>
                  </a:lnTo>
                  <a:lnTo>
                    <a:pt x="0" y="0"/>
                  </a:lnTo>
                  <a:close/>
                  <a:moveTo>
                    <a:pt x="6389" y="6388"/>
                  </a:moveTo>
                  <a:lnTo>
                    <a:pt x="284" y="6388"/>
                  </a:lnTo>
                  <a:lnTo>
                    <a:pt x="284" y="284"/>
                  </a:lnTo>
                  <a:lnTo>
                    <a:pt x="6389" y="284"/>
                  </a:lnTo>
                  <a:lnTo>
                    <a:pt x="6389" y="6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sp>
          <p:nvSpPr>
            <p:cNvPr id="30" name="Freeform 111">
              <a:extLst>
                <a:ext uri="{FF2B5EF4-FFF2-40B4-BE49-F238E27FC236}">
                  <a16:creationId xmlns:a16="http://schemas.microsoft.com/office/drawing/2014/main" id="{CA14C9A1-EBD3-46C6-AF66-8E09311B7394}"/>
                </a:ext>
              </a:extLst>
            </p:cNvPr>
            <p:cNvSpPr>
              <a:spLocks noEditPoints="1"/>
            </p:cNvSpPr>
            <p:nvPr/>
          </p:nvSpPr>
          <p:spPr bwMode="auto">
            <a:xfrm>
              <a:off x="1882" y="896"/>
              <a:ext cx="4879" cy="4878"/>
            </a:xfrm>
            <a:custGeom>
              <a:avLst/>
              <a:gdLst>
                <a:gd name="T0" fmla="*/ 3335 w 4879"/>
                <a:gd name="T1" fmla="*/ 4710 h 4878"/>
                <a:gd name="T2" fmla="*/ 4165 w 4879"/>
                <a:gd name="T3" fmla="*/ 4164 h 4878"/>
                <a:gd name="T4" fmla="*/ 4711 w 4879"/>
                <a:gd name="T5" fmla="*/ 3334 h 4878"/>
                <a:gd name="T6" fmla="*/ 4879 w 4879"/>
                <a:gd name="T7" fmla="*/ 2376 h 4878"/>
                <a:gd name="T8" fmla="*/ 4639 w 4879"/>
                <a:gd name="T9" fmla="*/ 1384 h 4878"/>
                <a:gd name="T10" fmla="*/ 4035 w 4879"/>
                <a:gd name="T11" fmla="*/ 596 h 4878"/>
                <a:gd name="T12" fmla="*/ 3165 w 4879"/>
                <a:gd name="T13" fmla="*/ 110 h 4878"/>
                <a:gd name="T14" fmla="*/ 2190 w 4879"/>
                <a:gd name="T15" fmla="*/ 14 h 4878"/>
                <a:gd name="T16" fmla="*/ 1226 w 4879"/>
                <a:gd name="T17" fmla="*/ 324 h 4878"/>
                <a:gd name="T18" fmla="*/ 486 w 4879"/>
                <a:gd name="T19" fmla="*/ 982 h 4878"/>
                <a:gd name="T20" fmla="*/ 64 w 4879"/>
                <a:gd name="T21" fmla="*/ 1890 h 4878"/>
                <a:gd name="T22" fmla="*/ 38 w 4879"/>
                <a:gd name="T23" fmla="*/ 2872 h 4878"/>
                <a:gd name="T24" fmla="*/ 418 w 4879"/>
                <a:gd name="T25" fmla="*/ 3802 h 4878"/>
                <a:gd name="T26" fmla="*/ 1126 w 4879"/>
                <a:gd name="T27" fmla="*/ 4494 h 4878"/>
                <a:gd name="T28" fmla="*/ 2068 w 4879"/>
                <a:gd name="T29" fmla="*/ 4850 h 4878"/>
                <a:gd name="T30" fmla="*/ 1526 w 4879"/>
                <a:gd name="T31" fmla="*/ 4344 h 4878"/>
                <a:gd name="T32" fmla="*/ 758 w 4879"/>
                <a:gd name="T33" fmla="*/ 3786 h 4878"/>
                <a:gd name="T34" fmla="*/ 1002 w 4879"/>
                <a:gd name="T35" fmla="*/ 2158 h 4878"/>
                <a:gd name="T36" fmla="*/ 464 w 4879"/>
                <a:gd name="T37" fmla="*/ 1584 h 4878"/>
                <a:gd name="T38" fmla="*/ 4049 w 4879"/>
                <a:gd name="T39" fmla="*/ 2040 h 4878"/>
                <a:gd name="T40" fmla="*/ 4345 w 4879"/>
                <a:gd name="T41" fmla="*/ 1434 h 4878"/>
                <a:gd name="T42" fmla="*/ 4589 w 4879"/>
                <a:gd name="T43" fmla="*/ 2298 h 4878"/>
                <a:gd name="T44" fmla="*/ 1590 w 4879"/>
                <a:gd name="T45" fmla="*/ 1802 h 4878"/>
                <a:gd name="T46" fmla="*/ 2230 w 4879"/>
                <a:gd name="T47" fmla="*/ 3078 h 4878"/>
                <a:gd name="T48" fmla="*/ 1388 w 4879"/>
                <a:gd name="T49" fmla="*/ 3346 h 4878"/>
                <a:gd name="T50" fmla="*/ 2292 w 4879"/>
                <a:gd name="T51" fmla="*/ 3746 h 4878"/>
                <a:gd name="T52" fmla="*/ 2260 w 4879"/>
                <a:gd name="T53" fmla="*/ 3404 h 4878"/>
                <a:gd name="T54" fmla="*/ 2603 w 4879"/>
                <a:gd name="T55" fmla="*/ 3372 h 4878"/>
                <a:gd name="T56" fmla="*/ 2635 w 4879"/>
                <a:gd name="T57" fmla="*/ 3714 h 4878"/>
                <a:gd name="T58" fmla="*/ 2020 w 4879"/>
                <a:gd name="T59" fmla="*/ 3870 h 4878"/>
                <a:gd name="T60" fmla="*/ 2182 w 4879"/>
                <a:gd name="T61" fmla="*/ 4538 h 4878"/>
                <a:gd name="T62" fmla="*/ 1948 w 4879"/>
                <a:gd name="T63" fmla="*/ 3730 h 4878"/>
                <a:gd name="T64" fmla="*/ 2921 w 4879"/>
                <a:gd name="T65" fmla="*/ 3790 h 4878"/>
                <a:gd name="T66" fmla="*/ 2783 w 4879"/>
                <a:gd name="T67" fmla="*/ 4492 h 4878"/>
                <a:gd name="T68" fmla="*/ 2853 w 4879"/>
                <a:gd name="T69" fmla="*/ 3220 h 4878"/>
                <a:gd name="T70" fmla="*/ 3299 w 4879"/>
                <a:gd name="T71" fmla="*/ 2738 h 4878"/>
                <a:gd name="T72" fmla="*/ 2963 w 4879"/>
                <a:gd name="T73" fmla="*/ 3446 h 4878"/>
                <a:gd name="T74" fmla="*/ 4001 w 4879"/>
                <a:gd name="T75" fmla="*/ 2456 h 4878"/>
                <a:gd name="T76" fmla="*/ 3783 w 4879"/>
                <a:gd name="T77" fmla="*/ 2722 h 4878"/>
                <a:gd name="T78" fmla="*/ 3517 w 4879"/>
                <a:gd name="T79" fmla="*/ 2504 h 4878"/>
                <a:gd name="T80" fmla="*/ 3733 w 4879"/>
                <a:gd name="T81" fmla="*/ 2238 h 4878"/>
                <a:gd name="T82" fmla="*/ 4239 w 4879"/>
                <a:gd name="T83" fmla="*/ 2696 h 4878"/>
                <a:gd name="T84" fmla="*/ 4439 w 4879"/>
                <a:gd name="T85" fmla="*/ 3244 h 4878"/>
                <a:gd name="T86" fmla="*/ 3475 w 4879"/>
                <a:gd name="T87" fmla="*/ 2036 h 4878"/>
                <a:gd name="T88" fmla="*/ 3485 w 4879"/>
                <a:gd name="T89" fmla="*/ 1498 h 4878"/>
                <a:gd name="T90" fmla="*/ 2757 w 4879"/>
                <a:gd name="T91" fmla="*/ 368 h 4878"/>
                <a:gd name="T92" fmla="*/ 2298 w 4879"/>
                <a:gd name="T93" fmla="*/ 1150 h 4878"/>
                <a:gd name="T94" fmla="*/ 1868 w 4879"/>
                <a:gd name="T95" fmla="*/ 572 h 4878"/>
                <a:gd name="T96" fmla="*/ 1462 w 4879"/>
                <a:gd name="T97" fmla="*/ 1100 h 4878"/>
                <a:gd name="T98" fmla="*/ 1592 w 4879"/>
                <a:gd name="T99" fmla="*/ 1418 h 4878"/>
                <a:gd name="T100" fmla="*/ 1274 w 4879"/>
                <a:gd name="T101" fmla="*/ 1548 h 4878"/>
                <a:gd name="T102" fmla="*/ 1144 w 4879"/>
                <a:gd name="T103" fmla="*/ 1230 h 4878"/>
                <a:gd name="T104" fmla="*/ 1008 w 4879"/>
                <a:gd name="T105" fmla="*/ 2810 h 4878"/>
                <a:gd name="T106" fmla="*/ 354 w 4879"/>
                <a:gd name="T107" fmla="*/ 2978 h 4878"/>
                <a:gd name="T108" fmla="*/ 3631 w 4879"/>
                <a:gd name="T109" fmla="*/ 3830 h 4878"/>
                <a:gd name="T110" fmla="*/ 3415 w 4879"/>
                <a:gd name="T111" fmla="*/ 4360 h 4878"/>
                <a:gd name="T112" fmla="*/ 3423 w 4879"/>
                <a:gd name="T113" fmla="*/ 522 h 4878"/>
                <a:gd name="T114" fmla="*/ 1588 w 4879"/>
                <a:gd name="T115" fmla="*/ 462 h 4878"/>
                <a:gd name="T116" fmla="*/ 1060 w 4879"/>
                <a:gd name="T117" fmla="*/ 896 h 4878"/>
                <a:gd name="T118" fmla="*/ 1052 w 4879"/>
                <a:gd name="T119" fmla="*/ 794 h 4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9" h="4878">
                  <a:moveTo>
                    <a:pt x="2441" y="4878"/>
                  </a:moveTo>
                  <a:lnTo>
                    <a:pt x="2441" y="4878"/>
                  </a:lnTo>
                  <a:lnTo>
                    <a:pt x="2503" y="4878"/>
                  </a:lnTo>
                  <a:lnTo>
                    <a:pt x="2565" y="4876"/>
                  </a:lnTo>
                  <a:lnTo>
                    <a:pt x="2627" y="4872"/>
                  </a:lnTo>
                  <a:lnTo>
                    <a:pt x="2689" y="4866"/>
                  </a:lnTo>
                  <a:lnTo>
                    <a:pt x="2751" y="4860"/>
                  </a:lnTo>
                  <a:lnTo>
                    <a:pt x="2811" y="4850"/>
                  </a:lnTo>
                  <a:lnTo>
                    <a:pt x="2871" y="4840"/>
                  </a:lnTo>
                  <a:lnTo>
                    <a:pt x="2931" y="4830"/>
                  </a:lnTo>
                  <a:lnTo>
                    <a:pt x="2991" y="4816"/>
                  </a:lnTo>
                  <a:lnTo>
                    <a:pt x="3049" y="4802"/>
                  </a:lnTo>
                  <a:lnTo>
                    <a:pt x="3107" y="4786"/>
                  </a:lnTo>
                  <a:lnTo>
                    <a:pt x="3165" y="4770"/>
                  </a:lnTo>
                  <a:lnTo>
                    <a:pt x="3223" y="4750"/>
                  </a:lnTo>
                  <a:lnTo>
                    <a:pt x="3279" y="4730"/>
                  </a:lnTo>
                  <a:lnTo>
                    <a:pt x="3335" y="4710"/>
                  </a:lnTo>
                  <a:lnTo>
                    <a:pt x="3389" y="4686"/>
                  </a:lnTo>
                  <a:lnTo>
                    <a:pt x="3443" y="4664"/>
                  </a:lnTo>
                  <a:lnTo>
                    <a:pt x="3497" y="4638"/>
                  </a:lnTo>
                  <a:lnTo>
                    <a:pt x="3551" y="4612"/>
                  </a:lnTo>
                  <a:lnTo>
                    <a:pt x="3603" y="4584"/>
                  </a:lnTo>
                  <a:lnTo>
                    <a:pt x="3653" y="4556"/>
                  </a:lnTo>
                  <a:lnTo>
                    <a:pt x="3705" y="4526"/>
                  </a:lnTo>
                  <a:lnTo>
                    <a:pt x="3755" y="4494"/>
                  </a:lnTo>
                  <a:lnTo>
                    <a:pt x="3803" y="4462"/>
                  </a:lnTo>
                  <a:lnTo>
                    <a:pt x="3851" y="4428"/>
                  </a:lnTo>
                  <a:lnTo>
                    <a:pt x="3899" y="4394"/>
                  </a:lnTo>
                  <a:lnTo>
                    <a:pt x="3945" y="4358"/>
                  </a:lnTo>
                  <a:lnTo>
                    <a:pt x="3991" y="4322"/>
                  </a:lnTo>
                  <a:lnTo>
                    <a:pt x="4035" y="4284"/>
                  </a:lnTo>
                  <a:lnTo>
                    <a:pt x="4079" y="4244"/>
                  </a:lnTo>
                  <a:lnTo>
                    <a:pt x="4123" y="4204"/>
                  </a:lnTo>
                  <a:lnTo>
                    <a:pt x="4165" y="4164"/>
                  </a:lnTo>
                  <a:lnTo>
                    <a:pt x="4205" y="4122"/>
                  </a:lnTo>
                  <a:lnTo>
                    <a:pt x="4245" y="4078"/>
                  </a:lnTo>
                  <a:lnTo>
                    <a:pt x="4285" y="4036"/>
                  </a:lnTo>
                  <a:lnTo>
                    <a:pt x="4323" y="3990"/>
                  </a:lnTo>
                  <a:lnTo>
                    <a:pt x="4359" y="3944"/>
                  </a:lnTo>
                  <a:lnTo>
                    <a:pt x="4395" y="3898"/>
                  </a:lnTo>
                  <a:lnTo>
                    <a:pt x="4429" y="3850"/>
                  </a:lnTo>
                  <a:lnTo>
                    <a:pt x="4463" y="3802"/>
                  </a:lnTo>
                  <a:lnTo>
                    <a:pt x="4495" y="3754"/>
                  </a:lnTo>
                  <a:lnTo>
                    <a:pt x="4527" y="3704"/>
                  </a:lnTo>
                  <a:lnTo>
                    <a:pt x="4557" y="3652"/>
                  </a:lnTo>
                  <a:lnTo>
                    <a:pt x="4585" y="3602"/>
                  </a:lnTo>
                  <a:lnTo>
                    <a:pt x="4613" y="3550"/>
                  </a:lnTo>
                  <a:lnTo>
                    <a:pt x="4639" y="3496"/>
                  </a:lnTo>
                  <a:lnTo>
                    <a:pt x="4663" y="3442"/>
                  </a:lnTo>
                  <a:lnTo>
                    <a:pt x="4687" y="3388"/>
                  </a:lnTo>
                  <a:lnTo>
                    <a:pt x="4711" y="3334"/>
                  </a:lnTo>
                  <a:lnTo>
                    <a:pt x="4731" y="3278"/>
                  </a:lnTo>
                  <a:lnTo>
                    <a:pt x="4751" y="3222"/>
                  </a:lnTo>
                  <a:lnTo>
                    <a:pt x="4769" y="3164"/>
                  </a:lnTo>
                  <a:lnTo>
                    <a:pt x="4787" y="3106"/>
                  </a:lnTo>
                  <a:lnTo>
                    <a:pt x="4803" y="3048"/>
                  </a:lnTo>
                  <a:lnTo>
                    <a:pt x="4817" y="2990"/>
                  </a:lnTo>
                  <a:lnTo>
                    <a:pt x="4831" y="2930"/>
                  </a:lnTo>
                  <a:lnTo>
                    <a:pt x="4841" y="2872"/>
                  </a:lnTo>
                  <a:lnTo>
                    <a:pt x="4851" y="2810"/>
                  </a:lnTo>
                  <a:lnTo>
                    <a:pt x="4861" y="2750"/>
                  </a:lnTo>
                  <a:lnTo>
                    <a:pt x="4867" y="2688"/>
                  </a:lnTo>
                  <a:lnTo>
                    <a:pt x="4873" y="2628"/>
                  </a:lnTo>
                  <a:lnTo>
                    <a:pt x="4877" y="2566"/>
                  </a:lnTo>
                  <a:lnTo>
                    <a:pt x="4879" y="2502"/>
                  </a:lnTo>
                  <a:lnTo>
                    <a:pt x="4879" y="2440"/>
                  </a:lnTo>
                  <a:lnTo>
                    <a:pt x="4879" y="2440"/>
                  </a:lnTo>
                  <a:lnTo>
                    <a:pt x="4879" y="2376"/>
                  </a:lnTo>
                  <a:lnTo>
                    <a:pt x="4877" y="2314"/>
                  </a:lnTo>
                  <a:lnTo>
                    <a:pt x="4873" y="2252"/>
                  </a:lnTo>
                  <a:lnTo>
                    <a:pt x="4867" y="2190"/>
                  </a:lnTo>
                  <a:lnTo>
                    <a:pt x="4861" y="2130"/>
                  </a:lnTo>
                  <a:lnTo>
                    <a:pt x="4851" y="2068"/>
                  </a:lnTo>
                  <a:lnTo>
                    <a:pt x="4841" y="2008"/>
                  </a:lnTo>
                  <a:lnTo>
                    <a:pt x="4831" y="1948"/>
                  </a:lnTo>
                  <a:lnTo>
                    <a:pt x="4817" y="1890"/>
                  </a:lnTo>
                  <a:lnTo>
                    <a:pt x="4803" y="1830"/>
                  </a:lnTo>
                  <a:lnTo>
                    <a:pt x="4787" y="1772"/>
                  </a:lnTo>
                  <a:lnTo>
                    <a:pt x="4769" y="1716"/>
                  </a:lnTo>
                  <a:lnTo>
                    <a:pt x="4751" y="1658"/>
                  </a:lnTo>
                  <a:lnTo>
                    <a:pt x="4731" y="1602"/>
                  </a:lnTo>
                  <a:lnTo>
                    <a:pt x="4711" y="1546"/>
                  </a:lnTo>
                  <a:lnTo>
                    <a:pt x="4687" y="1492"/>
                  </a:lnTo>
                  <a:lnTo>
                    <a:pt x="4663" y="1436"/>
                  </a:lnTo>
                  <a:lnTo>
                    <a:pt x="4639" y="1384"/>
                  </a:lnTo>
                  <a:lnTo>
                    <a:pt x="4613" y="1330"/>
                  </a:lnTo>
                  <a:lnTo>
                    <a:pt x="4585" y="1278"/>
                  </a:lnTo>
                  <a:lnTo>
                    <a:pt x="4557" y="1226"/>
                  </a:lnTo>
                  <a:lnTo>
                    <a:pt x="4527" y="1176"/>
                  </a:lnTo>
                  <a:lnTo>
                    <a:pt x="4495" y="1126"/>
                  </a:lnTo>
                  <a:lnTo>
                    <a:pt x="4463" y="1078"/>
                  </a:lnTo>
                  <a:lnTo>
                    <a:pt x="4429" y="1028"/>
                  </a:lnTo>
                  <a:lnTo>
                    <a:pt x="4395" y="982"/>
                  </a:lnTo>
                  <a:lnTo>
                    <a:pt x="4359" y="934"/>
                  </a:lnTo>
                  <a:lnTo>
                    <a:pt x="4323" y="890"/>
                  </a:lnTo>
                  <a:lnTo>
                    <a:pt x="4285" y="844"/>
                  </a:lnTo>
                  <a:lnTo>
                    <a:pt x="4245" y="800"/>
                  </a:lnTo>
                  <a:lnTo>
                    <a:pt x="4205" y="758"/>
                  </a:lnTo>
                  <a:lnTo>
                    <a:pt x="4165" y="716"/>
                  </a:lnTo>
                  <a:lnTo>
                    <a:pt x="4123" y="676"/>
                  </a:lnTo>
                  <a:lnTo>
                    <a:pt x="4079" y="636"/>
                  </a:lnTo>
                  <a:lnTo>
                    <a:pt x="4035" y="596"/>
                  </a:lnTo>
                  <a:lnTo>
                    <a:pt x="3991" y="558"/>
                  </a:lnTo>
                  <a:lnTo>
                    <a:pt x="3945" y="522"/>
                  </a:lnTo>
                  <a:lnTo>
                    <a:pt x="3899" y="486"/>
                  </a:lnTo>
                  <a:lnTo>
                    <a:pt x="3851" y="452"/>
                  </a:lnTo>
                  <a:lnTo>
                    <a:pt x="3803" y="418"/>
                  </a:lnTo>
                  <a:lnTo>
                    <a:pt x="3755" y="386"/>
                  </a:lnTo>
                  <a:lnTo>
                    <a:pt x="3705" y="354"/>
                  </a:lnTo>
                  <a:lnTo>
                    <a:pt x="3653" y="324"/>
                  </a:lnTo>
                  <a:lnTo>
                    <a:pt x="3603" y="296"/>
                  </a:lnTo>
                  <a:lnTo>
                    <a:pt x="3551" y="268"/>
                  </a:lnTo>
                  <a:lnTo>
                    <a:pt x="3497" y="242"/>
                  </a:lnTo>
                  <a:lnTo>
                    <a:pt x="3443" y="216"/>
                  </a:lnTo>
                  <a:lnTo>
                    <a:pt x="3389" y="192"/>
                  </a:lnTo>
                  <a:lnTo>
                    <a:pt x="3335" y="170"/>
                  </a:lnTo>
                  <a:lnTo>
                    <a:pt x="3279" y="150"/>
                  </a:lnTo>
                  <a:lnTo>
                    <a:pt x="3223" y="130"/>
                  </a:lnTo>
                  <a:lnTo>
                    <a:pt x="3165" y="110"/>
                  </a:lnTo>
                  <a:lnTo>
                    <a:pt x="3107" y="94"/>
                  </a:lnTo>
                  <a:lnTo>
                    <a:pt x="3049" y="78"/>
                  </a:lnTo>
                  <a:lnTo>
                    <a:pt x="2991" y="64"/>
                  </a:lnTo>
                  <a:lnTo>
                    <a:pt x="2931" y="50"/>
                  </a:lnTo>
                  <a:lnTo>
                    <a:pt x="2871" y="38"/>
                  </a:lnTo>
                  <a:lnTo>
                    <a:pt x="2811" y="28"/>
                  </a:lnTo>
                  <a:lnTo>
                    <a:pt x="2751" y="20"/>
                  </a:lnTo>
                  <a:lnTo>
                    <a:pt x="2689" y="14"/>
                  </a:lnTo>
                  <a:lnTo>
                    <a:pt x="2627" y="8"/>
                  </a:lnTo>
                  <a:lnTo>
                    <a:pt x="2565" y="4"/>
                  </a:lnTo>
                  <a:lnTo>
                    <a:pt x="2503" y="2"/>
                  </a:lnTo>
                  <a:lnTo>
                    <a:pt x="2441" y="0"/>
                  </a:lnTo>
                  <a:lnTo>
                    <a:pt x="2441" y="0"/>
                  </a:lnTo>
                  <a:lnTo>
                    <a:pt x="2376" y="2"/>
                  </a:lnTo>
                  <a:lnTo>
                    <a:pt x="2314" y="4"/>
                  </a:lnTo>
                  <a:lnTo>
                    <a:pt x="2252" y="8"/>
                  </a:lnTo>
                  <a:lnTo>
                    <a:pt x="2190" y="14"/>
                  </a:lnTo>
                  <a:lnTo>
                    <a:pt x="2130" y="20"/>
                  </a:lnTo>
                  <a:lnTo>
                    <a:pt x="2068" y="28"/>
                  </a:lnTo>
                  <a:lnTo>
                    <a:pt x="2008" y="38"/>
                  </a:lnTo>
                  <a:lnTo>
                    <a:pt x="1948" y="50"/>
                  </a:lnTo>
                  <a:lnTo>
                    <a:pt x="1890" y="64"/>
                  </a:lnTo>
                  <a:lnTo>
                    <a:pt x="1830" y="78"/>
                  </a:lnTo>
                  <a:lnTo>
                    <a:pt x="1772" y="94"/>
                  </a:lnTo>
                  <a:lnTo>
                    <a:pt x="1716" y="110"/>
                  </a:lnTo>
                  <a:lnTo>
                    <a:pt x="1658" y="130"/>
                  </a:lnTo>
                  <a:lnTo>
                    <a:pt x="1602" y="150"/>
                  </a:lnTo>
                  <a:lnTo>
                    <a:pt x="1546" y="170"/>
                  </a:lnTo>
                  <a:lnTo>
                    <a:pt x="1492" y="192"/>
                  </a:lnTo>
                  <a:lnTo>
                    <a:pt x="1436" y="216"/>
                  </a:lnTo>
                  <a:lnTo>
                    <a:pt x="1384" y="242"/>
                  </a:lnTo>
                  <a:lnTo>
                    <a:pt x="1330" y="268"/>
                  </a:lnTo>
                  <a:lnTo>
                    <a:pt x="1278" y="296"/>
                  </a:lnTo>
                  <a:lnTo>
                    <a:pt x="1226" y="324"/>
                  </a:lnTo>
                  <a:lnTo>
                    <a:pt x="1176" y="354"/>
                  </a:lnTo>
                  <a:lnTo>
                    <a:pt x="1126" y="386"/>
                  </a:lnTo>
                  <a:lnTo>
                    <a:pt x="1076" y="418"/>
                  </a:lnTo>
                  <a:lnTo>
                    <a:pt x="1028" y="452"/>
                  </a:lnTo>
                  <a:lnTo>
                    <a:pt x="982" y="486"/>
                  </a:lnTo>
                  <a:lnTo>
                    <a:pt x="934" y="522"/>
                  </a:lnTo>
                  <a:lnTo>
                    <a:pt x="890" y="558"/>
                  </a:lnTo>
                  <a:lnTo>
                    <a:pt x="844" y="596"/>
                  </a:lnTo>
                  <a:lnTo>
                    <a:pt x="800" y="636"/>
                  </a:lnTo>
                  <a:lnTo>
                    <a:pt x="758" y="676"/>
                  </a:lnTo>
                  <a:lnTo>
                    <a:pt x="716" y="716"/>
                  </a:lnTo>
                  <a:lnTo>
                    <a:pt x="674" y="758"/>
                  </a:lnTo>
                  <a:lnTo>
                    <a:pt x="634" y="800"/>
                  </a:lnTo>
                  <a:lnTo>
                    <a:pt x="596" y="844"/>
                  </a:lnTo>
                  <a:lnTo>
                    <a:pt x="558" y="890"/>
                  </a:lnTo>
                  <a:lnTo>
                    <a:pt x="522" y="934"/>
                  </a:lnTo>
                  <a:lnTo>
                    <a:pt x="486" y="982"/>
                  </a:lnTo>
                  <a:lnTo>
                    <a:pt x="452" y="1028"/>
                  </a:lnTo>
                  <a:lnTo>
                    <a:pt x="418" y="1078"/>
                  </a:lnTo>
                  <a:lnTo>
                    <a:pt x="386" y="1126"/>
                  </a:lnTo>
                  <a:lnTo>
                    <a:pt x="354" y="1176"/>
                  </a:lnTo>
                  <a:lnTo>
                    <a:pt x="324" y="1226"/>
                  </a:lnTo>
                  <a:lnTo>
                    <a:pt x="296" y="1278"/>
                  </a:lnTo>
                  <a:lnTo>
                    <a:pt x="268" y="1330"/>
                  </a:lnTo>
                  <a:lnTo>
                    <a:pt x="242" y="1384"/>
                  </a:lnTo>
                  <a:lnTo>
                    <a:pt x="216" y="1436"/>
                  </a:lnTo>
                  <a:lnTo>
                    <a:pt x="192" y="1492"/>
                  </a:lnTo>
                  <a:lnTo>
                    <a:pt x="170" y="1546"/>
                  </a:lnTo>
                  <a:lnTo>
                    <a:pt x="148" y="1602"/>
                  </a:lnTo>
                  <a:lnTo>
                    <a:pt x="128" y="1658"/>
                  </a:lnTo>
                  <a:lnTo>
                    <a:pt x="110" y="1716"/>
                  </a:lnTo>
                  <a:lnTo>
                    <a:pt x="94" y="1772"/>
                  </a:lnTo>
                  <a:lnTo>
                    <a:pt x="78" y="1830"/>
                  </a:lnTo>
                  <a:lnTo>
                    <a:pt x="64" y="1890"/>
                  </a:lnTo>
                  <a:lnTo>
                    <a:pt x="50" y="1948"/>
                  </a:lnTo>
                  <a:lnTo>
                    <a:pt x="38" y="2008"/>
                  </a:lnTo>
                  <a:lnTo>
                    <a:pt x="28" y="2068"/>
                  </a:lnTo>
                  <a:lnTo>
                    <a:pt x="20" y="2130"/>
                  </a:lnTo>
                  <a:lnTo>
                    <a:pt x="14" y="2190"/>
                  </a:lnTo>
                  <a:lnTo>
                    <a:pt x="8" y="2252"/>
                  </a:lnTo>
                  <a:lnTo>
                    <a:pt x="4" y="2314"/>
                  </a:lnTo>
                  <a:lnTo>
                    <a:pt x="2" y="2376"/>
                  </a:lnTo>
                  <a:lnTo>
                    <a:pt x="0" y="2440"/>
                  </a:lnTo>
                  <a:lnTo>
                    <a:pt x="0" y="2440"/>
                  </a:lnTo>
                  <a:lnTo>
                    <a:pt x="2" y="2502"/>
                  </a:lnTo>
                  <a:lnTo>
                    <a:pt x="4" y="2566"/>
                  </a:lnTo>
                  <a:lnTo>
                    <a:pt x="8" y="2628"/>
                  </a:lnTo>
                  <a:lnTo>
                    <a:pt x="14" y="2688"/>
                  </a:lnTo>
                  <a:lnTo>
                    <a:pt x="20" y="2750"/>
                  </a:lnTo>
                  <a:lnTo>
                    <a:pt x="28" y="2810"/>
                  </a:lnTo>
                  <a:lnTo>
                    <a:pt x="38" y="2872"/>
                  </a:lnTo>
                  <a:lnTo>
                    <a:pt x="50" y="2930"/>
                  </a:lnTo>
                  <a:lnTo>
                    <a:pt x="64" y="2990"/>
                  </a:lnTo>
                  <a:lnTo>
                    <a:pt x="78" y="3048"/>
                  </a:lnTo>
                  <a:lnTo>
                    <a:pt x="94" y="3106"/>
                  </a:lnTo>
                  <a:lnTo>
                    <a:pt x="110" y="3164"/>
                  </a:lnTo>
                  <a:lnTo>
                    <a:pt x="128" y="3222"/>
                  </a:lnTo>
                  <a:lnTo>
                    <a:pt x="148" y="3278"/>
                  </a:lnTo>
                  <a:lnTo>
                    <a:pt x="170" y="3334"/>
                  </a:lnTo>
                  <a:lnTo>
                    <a:pt x="192" y="3388"/>
                  </a:lnTo>
                  <a:lnTo>
                    <a:pt x="216" y="3442"/>
                  </a:lnTo>
                  <a:lnTo>
                    <a:pt x="242" y="3496"/>
                  </a:lnTo>
                  <a:lnTo>
                    <a:pt x="268" y="3550"/>
                  </a:lnTo>
                  <a:lnTo>
                    <a:pt x="296" y="3602"/>
                  </a:lnTo>
                  <a:lnTo>
                    <a:pt x="324" y="3652"/>
                  </a:lnTo>
                  <a:lnTo>
                    <a:pt x="354" y="3704"/>
                  </a:lnTo>
                  <a:lnTo>
                    <a:pt x="386" y="3754"/>
                  </a:lnTo>
                  <a:lnTo>
                    <a:pt x="418" y="3802"/>
                  </a:lnTo>
                  <a:lnTo>
                    <a:pt x="452" y="3850"/>
                  </a:lnTo>
                  <a:lnTo>
                    <a:pt x="486" y="3898"/>
                  </a:lnTo>
                  <a:lnTo>
                    <a:pt x="522" y="3944"/>
                  </a:lnTo>
                  <a:lnTo>
                    <a:pt x="558" y="3990"/>
                  </a:lnTo>
                  <a:lnTo>
                    <a:pt x="596" y="4036"/>
                  </a:lnTo>
                  <a:lnTo>
                    <a:pt x="634" y="4078"/>
                  </a:lnTo>
                  <a:lnTo>
                    <a:pt x="674" y="4122"/>
                  </a:lnTo>
                  <a:lnTo>
                    <a:pt x="716" y="4164"/>
                  </a:lnTo>
                  <a:lnTo>
                    <a:pt x="758" y="4204"/>
                  </a:lnTo>
                  <a:lnTo>
                    <a:pt x="800" y="4244"/>
                  </a:lnTo>
                  <a:lnTo>
                    <a:pt x="844" y="4284"/>
                  </a:lnTo>
                  <a:lnTo>
                    <a:pt x="890" y="4322"/>
                  </a:lnTo>
                  <a:lnTo>
                    <a:pt x="934" y="4358"/>
                  </a:lnTo>
                  <a:lnTo>
                    <a:pt x="982" y="4394"/>
                  </a:lnTo>
                  <a:lnTo>
                    <a:pt x="1028" y="4428"/>
                  </a:lnTo>
                  <a:lnTo>
                    <a:pt x="1076" y="4462"/>
                  </a:lnTo>
                  <a:lnTo>
                    <a:pt x="1126" y="4494"/>
                  </a:lnTo>
                  <a:lnTo>
                    <a:pt x="1176" y="4526"/>
                  </a:lnTo>
                  <a:lnTo>
                    <a:pt x="1226" y="4556"/>
                  </a:lnTo>
                  <a:lnTo>
                    <a:pt x="1278" y="4584"/>
                  </a:lnTo>
                  <a:lnTo>
                    <a:pt x="1330" y="4612"/>
                  </a:lnTo>
                  <a:lnTo>
                    <a:pt x="1384" y="4638"/>
                  </a:lnTo>
                  <a:lnTo>
                    <a:pt x="1436" y="4664"/>
                  </a:lnTo>
                  <a:lnTo>
                    <a:pt x="1492" y="4686"/>
                  </a:lnTo>
                  <a:lnTo>
                    <a:pt x="1546" y="4710"/>
                  </a:lnTo>
                  <a:lnTo>
                    <a:pt x="1602" y="4730"/>
                  </a:lnTo>
                  <a:lnTo>
                    <a:pt x="1658" y="4750"/>
                  </a:lnTo>
                  <a:lnTo>
                    <a:pt x="1716" y="4770"/>
                  </a:lnTo>
                  <a:lnTo>
                    <a:pt x="1772" y="4786"/>
                  </a:lnTo>
                  <a:lnTo>
                    <a:pt x="1830" y="4802"/>
                  </a:lnTo>
                  <a:lnTo>
                    <a:pt x="1890" y="4816"/>
                  </a:lnTo>
                  <a:lnTo>
                    <a:pt x="1948" y="4830"/>
                  </a:lnTo>
                  <a:lnTo>
                    <a:pt x="2008" y="4840"/>
                  </a:lnTo>
                  <a:lnTo>
                    <a:pt x="2068" y="4850"/>
                  </a:lnTo>
                  <a:lnTo>
                    <a:pt x="2130" y="4860"/>
                  </a:lnTo>
                  <a:lnTo>
                    <a:pt x="2190" y="4866"/>
                  </a:lnTo>
                  <a:lnTo>
                    <a:pt x="2252" y="4872"/>
                  </a:lnTo>
                  <a:lnTo>
                    <a:pt x="2314" y="4876"/>
                  </a:lnTo>
                  <a:lnTo>
                    <a:pt x="2376" y="4878"/>
                  </a:lnTo>
                  <a:lnTo>
                    <a:pt x="2441" y="4878"/>
                  </a:lnTo>
                  <a:lnTo>
                    <a:pt x="2441" y="4878"/>
                  </a:lnTo>
                  <a:close/>
                  <a:moveTo>
                    <a:pt x="716" y="3730"/>
                  </a:moveTo>
                  <a:lnTo>
                    <a:pt x="1206" y="3730"/>
                  </a:lnTo>
                  <a:lnTo>
                    <a:pt x="1206" y="3730"/>
                  </a:lnTo>
                  <a:lnTo>
                    <a:pt x="1244" y="3830"/>
                  </a:lnTo>
                  <a:lnTo>
                    <a:pt x="1284" y="3924"/>
                  </a:lnTo>
                  <a:lnTo>
                    <a:pt x="1328" y="4016"/>
                  </a:lnTo>
                  <a:lnTo>
                    <a:pt x="1374" y="4104"/>
                  </a:lnTo>
                  <a:lnTo>
                    <a:pt x="1422" y="4188"/>
                  </a:lnTo>
                  <a:lnTo>
                    <a:pt x="1472" y="4268"/>
                  </a:lnTo>
                  <a:lnTo>
                    <a:pt x="1526" y="4344"/>
                  </a:lnTo>
                  <a:lnTo>
                    <a:pt x="1580" y="4416"/>
                  </a:lnTo>
                  <a:lnTo>
                    <a:pt x="1580" y="4416"/>
                  </a:lnTo>
                  <a:lnTo>
                    <a:pt x="1516" y="4386"/>
                  </a:lnTo>
                  <a:lnTo>
                    <a:pt x="1454" y="4354"/>
                  </a:lnTo>
                  <a:lnTo>
                    <a:pt x="1392" y="4322"/>
                  </a:lnTo>
                  <a:lnTo>
                    <a:pt x="1332" y="4286"/>
                  </a:lnTo>
                  <a:lnTo>
                    <a:pt x="1272" y="4250"/>
                  </a:lnTo>
                  <a:lnTo>
                    <a:pt x="1214" y="4210"/>
                  </a:lnTo>
                  <a:lnTo>
                    <a:pt x="1158" y="4170"/>
                  </a:lnTo>
                  <a:lnTo>
                    <a:pt x="1102" y="4128"/>
                  </a:lnTo>
                  <a:lnTo>
                    <a:pt x="1048" y="4084"/>
                  </a:lnTo>
                  <a:lnTo>
                    <a:pt x="996" y="4038"/>
                  </a:lnTo>
                  <a:lnTo>
                    <a:pt x="946" y="3990"/>
                  </a:lnTo>
                  <a:lnTo>
                    <a:pt x="896" y="3942"/>
                  </a:lnTo>
                  <a:lnTo>
                    <a:pt x="848" y="3892"/>
                  </a:lnTo>
                  <a:lnTo>
                    <a:pt x="802" y="3840"/>
                  </a:lnTo>
                  <a:lnTo>
                    <a:pt x="758" y="3786"/>
                  </a:lnTo>
                  <a:lnTo>
                    <a:pt x="716" y="3730"/>
                  </a:lnTo>
                  <a:lnTo>
                    <a:pt x="716" y="3730"/>
                  </a:lnTo>
                  <a:close/>
                  <a:moveTo>
                    <a:pt x="852" y="1434"/>
                  </a:moveTo>
                  <a:lnTo>
                    <a:pt x="852" y="1434"/>
                  </a:lnTo>
                  <a:lnTo>
                    <a:pt x="864" y="1480"/>
                  </a:lnTo>
                  <a:lnTo>
                    <a:pt x="880" y="1526"/>
                  </a:lnTo>
                  <a:lnTo>
                    <a:pt x="900" y="1568"/>
                  </a:lnTo>
                  <a:lnTo>
                    <a:pt x="924" y="1608"/>
                  </a:lnTo>
                  <a:lnTo>
                    <a:pt x="952" y="1648"/>
                  </a:lnTo>
                  <a:lnTo>
                    <a:pt x="982" y="1682"/>
                  </a:lnTo>
                  <a:lnTo>
                    <a:pt x="1016" y="1716"/>
                  </a:lnTo>
                  <a:lnTo>
                    <a:pt x="1052" y="1746"/>
                  </a:lnTo>
                  <a:lnTo>
                    <a:pt x="1052" y="1746"/>
                  </a:lnTo>
                  <a:lnTo>
                    <a:pt x="1040" y="1812"/>
                  </a:lnTo>
                  <a:lnTo>
                    <a:pt x="1030" y="1880"/>
                  </a:lnTo>
                  <a:lnTo>
                    <a:pt x="1014" y="2018"/>
                  </a:lnTo>
                  <a:lnTo>
                    <a:pt x="1002" y="2158"/>
                  </a:lnTo>
                  <a:lnTo>
                    <a:pt x="998" y="2228"/>
                  </a:lnTo>
                  <a:lnTo>
                    <a:pt x="996" y="2298"/>
                  </a:lnTo>
                  <a:lnTo>
                    <a:pt x="290" y="2298"/>
                  </a:lnTo>
                  <a:lnTo>
                    <a:pt x="290" y="2298"/>
                  </a:lnTo>
                  <a:lnTo>
                    <a:pt x="294" y="2240"/>
                  </a:lnTo>
                  <a:lnTo>
                    <a:pt x="302" y="2182"/>
                  </a:lnTo>
                  <a:lnTo>
                    <a:pt x="308" y="2124"/>
                  </a:lnTo>
                  <a:lnTo>
                    <a:pt x="318" y="2068"/>
                  </a:lnTo>
                  <a:lnTo>
                    <a:pt x="328" y="2012"/>
                  </a:lnTo>
                  <a:lnTo>
                    <a:pt x="340" y="1956"/>
                  </a:lnTo>
                  <a:lnTo>
                    <a:pt x="354" y="1902"/>
                  </a:lnTo>
                  <a:lnTo>
                    <a:pt x="368" y="1848"/>
                  </a:lnTo>
                  <a:lnTo>
                    <a:pt x="384" y="1794"/>
                  </a:lnTo>
                  <a:lnTo>
                    <a:pt x="402" y="1740"/>
                  </a:lnTo>
                  <a:lnTo>
                    <a:pt x="422" y="1688"/>
                  </a:lnTo>
                  <a:lnTo>
                    <a:pt x="442" y="1636"/>
                  </a:lnTo>
                  <a:lnTo>
                    <a:pt x="464" y="1584"/>
                  </a:lnTo>
                  <a:lnTo>
                    <a:pt x="486" y="1534"/>
                  </a:lnTo>
                  <a:lnTo>
                    <a:pt x="510" y="1484"/>
                  </a:lnTo>
                  <a:lnTo>
                    <a:pt x="536" y="1434"/>
                  </a:lnTo>
                  <a:lnTo>
                    <a:pt x="852" y="1434"/>
                  </a:lnTo>
                  <a:close/>
                  <a:moveTo>
                    <a:pt x="4589" y="2298"/>
                  </a:moveTo>
                  <a:lnTo>
                    <a:pt x="4253" y="2298"/>
                  </a:lnTo>
                  <a:lnTo>
                    <a:pt x="4253" y="2298"/>
                  </a:lnTo>
                  <a:lnTo>
                    <a:pt x="4241" y="2266"/>
                  </a:lnTo>
                  <a:lnTo>
                    <a:pt x="4225" y="2236"/>
                  </a:lnTo>
                  <a:lnTo>
                    <a:pt x="4209" y="2206"/>
                  </a:lnTo>
                  <a:lnTo>
                    <a:pt x="4191" y="2178"/>
                  </a:lnTo>
                  <a:lnTo>
                    <a:pt x="4171" y="2152"/>
                  </a:lnTo>
                  <a:lnTo>
                    <a:pt x="4149" y="2126"/>
                  </a:lnTo>
                  <a:lnTo>
                    <a:pt x="4125" y="2102"/>
                  </a:lnTo>
                  <a:lnTo>
                    <a:pt x="4101" y="2080"/>
                  </a:lnTo>
                  <a:lnTo>
                    <a:pt x="4075" y="2058"/>
                  </a:lnTo>
                  <a:lnTo>
                    <a:pt x="4049" y="2040"/>
                  </a:lnTo>
                  <a:lnTo>
                    <a:pt x="4019" y="2022"/>
                  </a:lnTo>
                  <a:lnTo>
                    <a:pt x="3989" y="2006"/>
                  </a:lnTo>
                  <a:lnTo>
                    <a:pt x="3959" y="1992"/>
                  </a:lnTo>
                  <a:lnTo>
                    <a:pt x="3927" y="1980"/>
                  </a:lnTo>
                  <a:lnTo>
                    <a:pt x="3895" y="1970"/>
                  </a:lnTo>
                  <a:lnTo>
                    <a:pt x="3861" y="1962"/>
                  </a:lnTo>
                  <a:lnTo>
                    <a:pt x="3861" y="1962"/>
                  </a:lnTo>
                  <a:lnTo>
                    <a:pt x="3853" y="1894"/>
                  </a:lnTo>
                  <a:lnTo>
                    <a:pt x="3843" y="1824"/>
                  </a:lnTo>
                  <a:lnTo>
                    <a:pt x="3831" y="1758"/>
                  </a:lnTo>
                  <a:lnTo>
                    <a:pt x="3819" y="1690"/>
                  </a:lnTo>
                  <a:lnTo>
                    <a:pt x="3807" y="1626"/>
                  </a:lnTo>
                  <a:lnTo>
                    <a:pt x="3793" y="1560"/>
                  </a:lnTo>
                  <a:lnTo>
                    <a:pt x="3779" y="1496"/>
                  </a:lnTo>
                  <a:lnTo>
                    <a:pt x="3763" y="1434"/>
                  </a:lnTo>
                  <a:lnTo>
                    <a:pt x="4345" y="1434"/>
                  </a:lnTo>
                  <a:lnTo>
                    <a:pt x="4345" y="1434"/>
                  </a:lnTo>
                  <a:lnTo>
                    <a:pt x="4371" y="1484"/>
                  </a:lnTo>
                  <a:lnTo>
                    <a:pt x="4395" y="1534"/>
                  </a:lnTo>
                  <a:lnTo>
                    <a:pt x="4417" y="1584"/>
                  </a:lnTo>
                  <a:lnTo>
                    <a:pt x="4439" y="1636"/>
                  </a:lnTo>
                  <a:lnTo>
                    <a:pt x="4459" y="1688"/>
                  </a:lnTo>
                  <a:lnTo>
                    <a:pt x="4477" y="1740"/>
                  </a:lnTo>
                  <a:lnTo>
                    <a:pt x="4495" y="1794"/>
                  </a:lnTo>
                  <a:lnTo>
                    <a:pt x="4511" y="1848"/>
                  </a:lnTo>
                  <a:lnTo>
                    <a:pt x="4527" y="1902"/>
                  </a:lnTo>
                  <a:lnTo>
                    <a:pt x="4539" y="1956"/>
                  </a:lnTo>
                  <a:lnTo>
                    <a:pt x="4551" y="2012"/>
                  </a:lnTo>
                  <a:lnTo>
                    <a:pt x="4563" y="2068"/>
                  </a:lnTo>
                  <a:lnTo>
                    <a:pt x="4571" y="2124"/>
                  </a:lnTo>
                  <a:lnTo>
                    <a:pt x="4579" y="2182"/>
                  </a:lnTo>
                  <a:lnTo>
                    <a:pt x="4585" y="2240"/>
                  </a:lnTo>
                  <a:lnTo>
                    <a:pt x="4589" y="2298"/>
                  </a:lnTo>
                  <a:lnTo>
                    <a:pt x="4589" y="2298"/>
                  </a:lnTo>
                  <a:close/>
                  <a:moveTo>
                    <a:pt x="1884" y="1434"/>
                  </a:moveTo>
                  <a:lnTo>
                    <a:pt x="2298" y="1434"/>
                  </a:lnTo>
                  <a:lnTo>
                    <a:pt x="2298" y="2298"/>
                  </a:lnTo>
                  <a:lnTo>
                    <a:pt x="1280" y="2298"/>
                  </a:lnTo>
                  <a:lnTo>
                    <a:pt x="1280" y="2298"/>
                  </a:lnTo>
                  <a:lnTo>
                    <a:pt x="1286" y="2184"/>
                  </a:lnTo>
                  <a:lnTo>
                    <a:pt x="1294" y="2070"/>
                  </a:lnTo>
                  <a:lnTo>
                    <a:pt x="1308" y="1960"/>
                  </a:lnTo>
                  <a:lnTo>
                    <a:pt x="1322" y="1850"/>
                  </a:lnTo>
                  <a:lnTo>
                    <a:pt x="1322" y="1850"/>
                  </a:lnTo>
                  <a:lnTo>
                    <a:pt x="1368" y="1852"/>
                  </a:lnTo>
                  <a:lnTo>
                    <a:pt x="1368" y="1852"/>
                  </a:lnTo>
                  <a:lnTo>
                    <a:pt x="1414" y="1850"/>
                  </a:lnTo>
                  <a:lnTo>
                    <a:pt x="1460" y="1844"/>
                  </a:lnTo>
                  <a:lnTo>
                    <a:pt x="1504" y="1834"/>
                  </a:lnTo>
                  <a:lnTo>
                    <a:pt x="1548" y="1820"/>
                  </a:lnTo>
                  <a:lnTo>
                    <a:pt x="1590" y="1802"/>
                  </a:lnTo>
                  <a:lnTo>
                    <a:pt x="1628" y="1782"/>
                  </a:lnTo>
                  <a:lnTo>
                    <a:pt x="1666" y="1758"/>
                  </a:lnTo>
                  <a:lnTo>
                    <a:pt x="1702" y="1732"/>
                  </a:lnTo>
                  <a:lnTo>
                    <a:pt x="1734" y="1702"/>
                  </a:lnTo>
                  <a:lnTo>
                    <a:pt x="1764" y="1670"/>
                  </a:lnTo>
                  <a:lnTo>
                    <a:pt x="1792" y="1636"/>
                  </a:lnTo>
                  <a:lnTo>
                    <a:pt x="1818" y="1600"/>
                  </a:lnTo>
                  <a:lnTo>
                    <a:pt x="1838" y="1560"/>
                  </a:lnTo>
                  <a:lnTo>
                    <a:pt x="1858" y="1520"/>
                  </a:lnTo>
                  <a:lnTo>
                    <a:pt x="1872" y="1478"/>
                  </a:lnTo>
                  <a:lnTo>
                    <a:pt x="1884" y="1434"/>
                  </a:lnTo>
                  <a:lnTo>
                    <a:pt x="1884" y="1434"/>
                  </a:lnTo>
                  <a:close/>
                  <a:moveTo>
                    <a:pt x="2298" y="2582"/>
                  </a:moveTo>
                  <a:lnTo>
                    <a:pt x="2298" y="3054"/>
                  </a:lnTo>
                  <a:lnTo>
                    <a:pt x="2298" y="3054"/>
                  </a:lnTo>
                  <a:lnTo>
                    <a:pt x="2264" y="3064"/>
                  </a:lnTo>
                  <a:lnTo>
                    <a:pt x="2230" y="3078"/>
                  </a:lnTo>
                  <a:lnTo>
                    <a:pt x="2200" y="3094"/>
                  </a:lnTo>
                  <a:lnTo>
                    <a:pt x="2168" y="3112"/>
                  </a:lnTo>
                  <a:lnTo>
                    <a:pt x="2140" y="3130"/>
                  </a:lnTo>
                  <a:lnTo>
                    <a:pt x="2112" y="3152"/>
                  </a:lnTo>
                  <a:lnTo>
                    <a:pt x="2086" y="3174"/>
                  </a:lnTo>
                  <a:lnTo>
                    <a:pt x="2062" y="3200"/>
                  </a:lnTo>
                  <a:lnTo>
                    <a:pt x="2038" y="3226"/>
                  </a:lnTo>
                  <a:lnTo>
                    <a:pt x="2018" y="3254"/>
                  </a:lnTo>
                  <a:lnTo>
                    <a:pt x="1998" y="3282"/>
                  </a:lnTo>
                  <a:lnTo>
                    <a:pt x="1980" y="3312"/>
                  </a:lnTo>
                  <a:lnTo>
                    <a:pt x="1966" y="3344"/>
                  </a:lnTo>
                  <a:lnTo>
                    <a:pt x="1952" y="3378"/>
                  </a:lnTo>
                  <a:lnTo>
                    <a:pt x="1940" y="3412"/>
                  </a:lnTo>
                  <a:lnTo>
                    <a:pt x="1932" y="3446"/>
                  </a:lnTo>
                  <a:lnTo>
                    <a:pt x="1416" y="3446"/>
                  </a:lnTo>
                  <a:lnTo>
                    <a:pt x="1416" y="3446"/>
                  </a:lnTo>
                  <a:lnTo>
                    <a:pt x="1388" y="3346"/>
                  </a:lnTo>
                  <a:lnTo>
                    <a:pt x="1364" y="3244"/>
                  </a:lnTo>
                  <a:lnTo>
                    <a:pt x="1342" y="3138"/>
                  </a:lnTo>
                  <a:lnTo>
                    <a:pt x="1324" y="3032"/>
                  </a:lnTo>
                  <a:lnTo>
                    <a:pt x="1308" y="2922"/>
                  </a:lnTo>
                  <a:lnTo>
                    <a:pt x="1296" y="2810"/>
                  </a:lnTo>
                  <a:lnTo>
                    <a:pt x="1286" y="2698"/>
                  </a:lnTo>
                  <a:lnTo>
                    <a:pt x="1280" y="2582"/>
                  </a:lnTo>
                  <a:lnTo>
                    <a:pt x="2298" y="2582"/>
                  </a:lnTo>
                  <a:close/>
                  <a:moveTo>
                    <a:pt x="2447" y="3802"/>
                  </a:moveTo>
                  <a:lnTo>
                    <a:pt x="2447" y="3802"/>
                  </a:lnTo>
                  <a:lnTo>
                    <a:pt x="2422" y="3802"/>
                  </a:lnTo>
                  <a:lnTo>
                    <a:pt x="2398" y="3798"/>
                  </a:lnTo>
                  <a:lnTo>
                    <a:pt x="2374" y="3792"/>
                  </a:lnTo>
                  <a:lnTo>
                    <a:pt x="2352" y="3784"/>
                  </a:lnTo>
                  <a:lnTo>
                    <a:pt x="2332" y="3774"/>
                  </a:lnTo>
                  <a:lnTo>
                    <a:pt x="2312" y="3760"/>
                  </a:lnTo>
                  <a:lnTo>
                    <a:pt x="2292" y="3746"/>
                  </a:lnTo>
                  <a:lnTo>
                    <a:pt x="2276" y="3732"/>
                  </a:lnTo>
                  <a:lnTo>
                    <a:pt x="2260" y="3714"/>
                  </a:lnTo>
                  <a:lnTo>
                    <a:pt x="2246" y="3696"/>
                  </a:lnTo>
                  <a:lnTo>
                    <a:pt x="2234" y="3676"/>
                  </a:lnTo>
                  <a:lnTo>
                    <a:pt x="2222" y="3654"/>
                  </a:lnTo>
                  <a:lnTo>
                    <a:pt x="2214" y="3632"/>
                  </a:lnTo>
                  <a:lnTo>
                    <a:pt x="2208" y="3608"/>
                  </a:lnTo>
                  <a:lnTo>
                    <a:pt x="2206" y="3584"/>
                  </a:lnTo>
                  <a:lnTo>
                    <a:pt x="2204" y="3560"/>
                  </a:lnTo>
                  <a:lnTo>
                    <a:pt x="2204" y="3560"/>
                  </a:lnTo>
                  <a:lnTo>
                    <a:pt x="2206" y="3534"/>
                  </a:lnTo>
                  <a:lnTo>
                    <a:pt x="2208" y="3510"/>
                  </a:lnTo>
                  <a:lnTo>
                    <a:pt x="2214" y="3488"/>
                  </a:lnTo>
                  <a:lnTo>
                    <a:pt x="2222" y="3464"/>
                  </a:lnTo>
                  <a:lnTo>
                    <a:pt x="2234" y="3444"/>
                  </a:lnTo>
                  <a:lnTo>
                    <a:pt x="2246" y="3424"/>
                  </a:lnTo>
                  <a:lnTo>
                    <a:pt x="2260" y="3404"/>
                  </a:lnTo>
                  <a:lnTo>
                    <a:pt x="2276" y="3388"/>
                  </a:lnTo>
                  <a:lnTo>
                    <a:pt x="2292" y="3372"/>
                  </a:lnTo>
                  <a:lnTo>
                    <a:pt x="2312" y="3358"/>
                  </a:lnTo>
                  <a:lnTo>
                    <a:pt x="2332" y="3346"/>
                  </a:lnTo>
                  <a:lnTo>
                    <a:pt x="2352" y="3336"/>
                  </a:lnTo>
                  <a:lnTo>
                    <a:pt x="2374" y="3328"/>
                  </a:lnTo>
                  <a:lnTo>
                    <a:pt x="2398" y="3322"/>
                  </a:lnTo>
                  <a:lnTo>
                    <a:pt x="2422" y="3318"/>
                  </a:lnTo>
                  <a:lnTo>
                    <a:pt x="2447" y="3316"/>
                  </a:lnTo>
                  <a:lnTo>
                    <a:pt x="2447" y="3316"/>
                  </a:lnTo>
                  <a:lnTo>
                    <a:pt x="2473" y="3318"/>
                  </a:lnTo>
                  <a:lnTo>
                    <a:pt x="2497" y="3322"/>
                  </a:lnTo>
                  <a:lnTo>
                    <a:pt x="2521" y="3328"/>
                  </a:lnTo>
                  <a:lnTo>
                    <a:pt x="2543" y="3336"/>
                  </a:lnTo>
                  <a:lnTo>
                    <a:pt x="2563" y="3346"/>
                  </a:lnTo>
                  <a:lnTo>
                    <a:pt x="2583" y="3358"/>
                  </a:lnTo>
                  <a:lnTo>
                    <a:pt x="2603" y="3372"/>
                  </a:lnTo>
                  <a:lnTo>
                    <a:pt x="2619" y="3388"/>
                  </a:lnTo>
                  <a:lnTo>
                    <a:pt x="2635" y="3404"/>
                  </a:lnTo>
                  <a:lnTo>
                    <a:pt x="2649" y="3424"/>
                  </a:lnTo>
                  <a:lnTo>
                    <a:pt x="2661" y="3444"/>
                  </a:lnTo>
                  <a:lnTo>
                    <a:pt x="2673" y="3464"/>
                  </a:lnTo>
                  <a:lnTo>
                    <a:pt x="2681" y="3488"/>
                  </a:lnTo>
                  <a:lnTo>
                    <a:pt x="2687" y="3510"/>
                  </a:lnTo>
                  <a:lnTo>
                    <a:pt x="2689" y="3534"/>
                  </a:lnTo>
                  <a:lnTo>
                    <a:pt x="2691" y="3560"/>
                  </a:lnTo>
                  <a:lnTo>
                    <a:pt x="2691" y="3560"/>
                  </a:lnTo>
                  <a:lnTo>
                    <a:pt x="2689" y="3584"/>
                  </a:lnTo>
                  <a:lnTo>
                    <a:pt x="2687" y="3608"/>
                  </a:lnTo>
                  <a:lnTo>
                    <a:pt x="2681" y="3632"/>
                  </a:lnTo>
                  <a:lnTo>
                    <a:pt x="2673" y="3654"/>
                  </a:lnTo>
                  <a:lnTo>
                    <a:pt x="2661" y="3676"/>
                  </a:lnTo>
                  <a:lnTo>
                    <a:pt x="2649" y="3696"/>
                  </a:lnTo>
                  <a:lnTo>
                    <a:pt x="2635" y="3714"/>
                  </a:lnTo>
                  <a:lnTo>
                    <a:pt x="2619" y="3732"/>
                  </a:lnTo>
                  <a:lnTo>
                    <a:pt x="2603" y="3746"/>
                  </a:lnTo>
                  <a:lnTo>
                    <a:pt x="2583" y="3760"/>
                  </a:lnTo>
                  <a:lnTo>
                    <a:pt x="2563" y="3774"/>
                  </a:lnTo>
                  <a:lnTo>
                    <a:pt x="2543" y="3784"/>
                  </a:lnTo>
                  <a:lnTo>
                    <a:pt x="2521" y="3792"/>
                  </a:lnTo>
                  <a:lnTo>
                    <a:pt x="2497" y="3798"/>
                  </a:lnTo>
                  <a:lnTo>
                    <a:pt x="2473" y="3802"/>
                  </a:lnTo>
                  <a:lnTo>
                    <a:pt x="2447" y="3802"/>
                  </a:lnTo>
                  <a:lnTo>
                    <a:pt x="2447" y="3802"/>
                  </a:lnTo>
                  <a:close/>
                  <a:moveTo>
                    <a:pt x="1948" y="3730"/>
                  </a:moveTo>
                  <a:lnTo>
                    <a:pt x="1948" y="3730"/>
                  </a:lnTo>
                  <a:lnTo>
                    <a:pt x="1960" y="3760"/>
                  </a:lnTo>
                  <a:lnTo>
                    <a:pt x="1972" y="3788"/>
                  </a:lnTo>
                  <a:lnTo>
                    <a:pt x="1988" y="3816"/>
                  </a:lnTo>
                  <a:lnTo>
                    <a:pt x="2004" y="3844"/>
                  </a:lnTo>
                  <a:lnTo>
                    <a:pt x="2020" y="3870"/>
                  </a:lnTo>
                  <a:lnTo>
                    <a:pt x="2040" y="3894"/>
                  </a:lnTo>
                  <a:lnTo>
                    <a:pt x="2060" y="3918"/>
                  </a:lnTo>
                  <a:lnTo>
                    <a:pt x="2082" y="3940"/>
                  </a:lnTo>
                  <a:lnTo>
                    <a:pt x="2106" y="3960"/>
                  </a:lnTo>
                  <a:lnTo>
                    <a:pt x="2130" y="3980"/>
                  </a:lnTo>
                  <a:lnTo>
                    <a:pt x="2156" y="3998"/>
                  </a:lnTo>
                  <a:lnTo>
                    <a:pt x="2182" y="4014"/>
                  </a:lnTo>
                  <a:lnTo>
                    <a:pt x="2210" y="4030"/>
                  </a:lnTo>
                  <a:lnTo>
                    <a:pt x="2238" y="4044"/>
                  </a:lnTo>
                  <a:lnTo>
                    <a:pt x="2268" y="4056"/>
                  </a:lnTo>
                  <a:lnTo>
                    <a:pt x="2298" y="4066"/>
                  </a:lnTo>
                  <a:lnTo>
                    <a:pt x="2298" y="4576"/>
                  </a:lnTo>
                  <a:lnTo>
                    <a:pt x="2298" y="4576"/>
                  </a:lnTo>
                  <a:lnTo>
                    <a:pt x="2268" y="4570"/>
                  </a:lnTo>
                  <a:lnTo>
                    <a:pt x="2238" y="4560"/>
                  </a:lnTo>
                  <a:lnTo>
                    <a:pt x="2210" y="4550"/>
                  </a:lnTo>
                  <a:lnTo>
                    <a:pt x="2182" y="4538"/>
                  </a:lnTo>
                  <a:lnTo>
                    <a:pt x="2152" y="4524"/>
                  </a:lnTo>
                  <a:lnTo>
                    <a:pt x="2124" y="4510"/>
                  </a:lnTo>
                  <a:lnTo>
                    <a:pt x="2096" y="4494"/>
                  </a:lnTo>
                  <a:lnTo>
                    <a:pt x="2068" y="4476"/>
                  </a:lnTo>
                  <a:lnTo>
                    <a:pt x="2014" y="4438"/>
                  </a:lnTo>
                  <a:lnTo>
                    <a:pt x="1962" y="4396"/>
                  </a:lnTo>
                  <a:lnTo>
                    <a:pt x="1910" y="4348"/>
                  </a:lnTo>
                  <a:lnTo>
                    <a:pt x="1858" y="4296"/>
                  </a:lnTo>
                  <a:lnTo>
                    <a:pt x="1810" y="4238"/>
                  </a:lnTo>
                  <a:lnTo>
                    <a:pt x="1762" y="4178"/>
                  </a:lnTo>
                  <a:lnTo>
                    <a:pt x="1716" y="4112"/>
                  </a:lnTo>
                  <a:lnTo>
                    <a:pt x="1672" y="4044"/>
                  </a:lnTo>
                  <a:lnTo>
                    <a:pt x="1630" y="3970"/>
                  </a:lnTo>
                  <a:lnTo>
                    <a:pt x="1590" y="3894"/>
                  </a:lnTo>
                  <a:lnTo>
                    <a:pt x="1552" y="3814"/>
                  </a:lnTo>
                  <a:lnTo>
                    <a:pt x="1516" y="3730"/>
                  </a:lnTo>
                  <a:lnTo>
                    <a:pt x="1948" y="3730"/>
                  </a:lnTo>
                  <a:close/>
                  <a:moveTo>
                    <a:pt x="2583" y="4576"/>
                  </a:moveTo>
                  <a:lnTo>
                    <a:pt x="2583" y="4068"/>
                  </a:lnTo>
                  <a:lnTo>
                    <a:pt x="2583" y="4068"/>
                  </a:lnTo>
                  <a:lnTo>
                    <a:pt x="2615" y="4060"/>
                  </a:lnTo>
                  <a:lnTo>
                    <a:pt x="2645" y="4048"/>
                  </a:lnTo>
                  <a:lnTo>
                    <a:pt x="2675" y="4036"/>
                  </a:lnTo>
                  <a:lnTo>
                    <a:pt x="2703" y="4020"/>
                  </a:lnTo>
                  <a:lnTo>
                    <a:pt x="2731" y="4004"/>
                  </a:lnTo>
                  <a:lnTo>
                    <a:pt x="2757" y="3986"/>
                  </a:lnTo>
                  <a:lnTo>
                    <a:pt x="2783" y="3966"/>
                  </a:lnTo>
                  <a:lnTo>
                    <a:pt x="2807" y="3944"/>
                  </a:lnTo>
                  <a:lnTo>
                    <a:pt x="2831" y="3922"/>
                  </a:lnTo>
                  <a:lnTo>
                    <a:pt x="2851" y="3898"/>
                  </a:lnTo>
                  <a:lnTo>
                    <a:pt x="2871" y="3874"/>
                  </a:lnTo>
                  <a:lnTo>
                    <a:pt x="2889" y="3846"/>
                  </a:lnTo>
                  <a:lnTo>
                    <a:pt x="2907" y="3820"/>
                  </a:lnTo>
                  <a:lnTo>
                    <a:pt x="2921" y="3790"/>
                  </a:lnTo>
                  <a:lnTo>
                    <a:pt x="2935" y="3762"/>
                  </a:lnTo>
                  <a:lnTo>
                    <a:pt x="2947" y="3730"/>
                  </a:lnTo>
                  <a:lnTo>
                    <a:pt x="3365" y="3730"/>
                  </a:lnTo>
                  <a:lnTo>
                    <a:pt x="3365" y="3730"/>
                  </a:lnTo>
                  <a:lnTo>
                    <a:pt x="3329" y="3814"/>
                  </a:lnTo>
                  <a:lnTo>
                    <a:pt x="3289" y="3894"/>
                  </a:lnTo>
                  <a:lnTo>
                    <a:pt x="3249" y="3972"/>
                  </a:lnTo>
                  <a:lnTo>
                    <a:pt x="3207" y="4044"/>
                  </a:lnTo>
                  <a:lnTo>
                    <a:pt x="3163" y="4114"/>
                  </a:lnTo>
                  <a:lnTo>
                    <a:pt x="3117" y="4178"/>
                  </a:lnTo>
                  <a:lnTo>
                    <a:pt x="3069" y="4238"/>
                  </a:lnTo>
                  <a:lnTo>
                    <a:pt x="3019" y="4296"/>
                  </a:lnTo>
                  <a:lnTo>
                    <a:pt x="2969" y="4348"/>
                  </a:lnTo>
                  <a:lnTo>
                    <a:pt x="2917" y="4394"/>
                  </a:lnTo>
                  <a:lnTo>
                    <a:pt x="2863" y="4438"/>
                  </a:lnTo>
                  <a:lnTo>
                    <a:pt x="2809" y="4476"/>
                  </a:lnTo>
                  <a:lnTo>
                    <a:pt x="2783" y="4492"/>
                  </a:lnTo>
                  <a:lnTo>
                    <a:pt x="2755" y="4508"/>
                  </a:lnTo>
                  <a:lnTo>
                    <a:pt x="2727" y="4522"/>
                  </a:lnTo>
                  <a:lnTo>
                    <a:pt x="2697" y="4536"/>
                  </a:lnTo>
                  <a:lnTo>
                    <a:pt x="2669" y="4548"/>
                  </a:lnTo>
                  <a:lnTo>
                    <a:pt x="2641" y="4558"/>
                  </a:lnTo>
                  <a:lnTo>
                    <a:pt x="2611" y="4568"/>
                  </a:lnTo>
                  <a:lnTo>
                    <a:pt x="2583" y="4576"/>
                  </a:lnTo>
                  <a:lnTo>
                    <a:pt x="2583" y="4576"/>
                  </a:lnTo>
                  <a:close/>
                  <a:moveTo>
                    <a:pt x="2963" y="3446"/>
                  </a:moveTo>
                  <a:lnTo>
                    <a:pt x="2963" y="3446"/>
                  </a:lnTo>
                  <a:lnTo>
                    <a:pt x="2953" y="3410"/>
                  </a:lnTo>
                  <a:lnTo>
                    <a:pt x="2943" y="3376"/>
                  </a:lnTo>
                  <a:lnTo>
                    <a:pt x="2929" y="3342"/>
                  </a:lnTo>
                  <a:lnTo>
                    <a:pt x="2913" y="3310"/>
                  </a:lnTo>
                  <a:lnTo>
                    <a:pt x="2895" y="3278"/>
                  </a:lnTo>
                  <a:lnTo>
                    <a:pt x="2875" y="3250"/>
                  </a:lnTo>
                  <a:lnTo>
                    <a:pt x="2853" y="3220"/>
                  </a:lnTo>
                  <a:lnTo>
                    <a:pt x="2829" y="3194"/>
                  </a:lnTo>
                  <a:lnTo>
                    <a:pt x="2803" y="3170"/>
                  </a:lnTo>
                  <a:lnTo>
                    <a:pt x="2775" y="3146"/>
                  </a:lnTo>
                  <a:lnTo>
                    <a:pt x="2747" y="3126"/>
                  </a:lnTo>
                  <a:lnTo>
                    <a:pt x="2717" y="3106"/>
                  </a:lnTo>
                  <a:lnTo>
                    <a:pt x="2685" y="3088"/>
                  </a:lnTo>
                  <a:lnTo>
                    <a:pt x="2651" y="3074"/>
                  </a:lnTo>
                  <a:lnTo>
                    <a:pt x="2617" y="3060"/>
                  </a:lnTo>
                  <a:lnTo>
                    <a:pt x="2583" y="3050"/>
                  </a:lnTo>
                  <a:lnTo>
                    <a:pt x="2583" y="2582"/>
                  </a:lnTo>
                  <a:lnTo>
                    <a:pt x="3241" y="2582"/>
                  </a:lnTo>
                  <a:lnTo>
                    <a:pt x="3241" y="2582"/>
                  </a:lnTo>
                  <a:lnTo>
                    <a:pt x="3249" y="2616"/>
                  </a:lnTo>
                  <a:lnTo>
                    <a:pt x="3259" y="2648"/>
                  </a:lnTo>
                  <a:lnTo>
                    <a:pt x="3269" y="2678"/>
                  </a:lnTo>
                  <a:lnTo>
                    <a:pt x="3283" y="2708"/>
                  </a:lnTo>
                  <a:lnTo>
                    <a:pt x="3299" y="2738"/>
                  </a:lnTo>
                  <a:lnTo>
                    <a:pt x="3315" y="2766"/>
                  </a:lnTo>
                  <a:lnTo>
                    <a:pt x="3335" y="2794"/>
                  </a:lnTo>
                  <a:lnTo>
                    <a:pt x="3355" y="2818"/>
                  </a:lnTo>
                  <a:lnTo>
                    <a:pt x="3377" y="2844"/>
                  </a:lnTo>
                  <a:lnTo>
                    <a:pt x="3399" y="2866"/>
                  </a:lnTo>
                  <a:lnTo>
                    <a:pt x="3425" y="2888"/>
                  </a:lnTo>
                  <a:lnTo>
                    <a:pt x="3451" y="2908"/>
                  </a:lnTo>
                  <a:lnTo>
                    <a:pt x="3477" y="2926"/>
                  </a:lnTo>
                  <a:lnTo>
                    <a:pt x="3505" y="2942"/>
                  </a:lnTo>
                  <a:lnTo>
                    <a:pt x="3535" y="2958"/>
                  </a:lnTo>
                  <a:lnTo>
                    <a:pt x="3565" y="2970"/>
                  </a:lnTo>
                  <a:lnTo>
                    <a:pt x="3565" y="2970"/>
                  </a:lnTo>
                  <a:lnTo>
                    <a:pt x="3547" y="3094"/>
                  </a:lnTo>
                  <a:lnTo>
                    <a:pt x="3523" y="3216"/>
                  </a:lnTo>
                  <a:lnTo>
                    <a:pt x="3495" y="3332"/>
                  </a:lnTo>
                  <a:lnTo>
                    <a:pt x="3465" y="3446"/>
                  </a:lnTo>
                  <a:lnTo>
                    <a:pt x="2963" y="3446"/>
                  </a:lnTo>
                  <a:close/>
                  <a:moveTo>
                    <a:pt x="3759" y="2236"/>
                  </a:moveTo>
                  <a:lnTo>
                    <a:pt x="3759" y="2236"/>
                  </a:lnTo>
                  <a:lnTo>
                    <a:pt x="3783" y="2238"/>
                  </a:lnTo>
                  <a:lnTo>
                    <a:pt x="3807" y="2242"/>
                  </a:lnTo>
                  <a:lnTo>
                    <a:pt x="3831" y="2248"/>
                  </a:lnTo>
                  <a:lnTo>
                    <a:pt x="3853" y="2256"/>
                  </a:lnTo>
                  <a:lnTo>
                    <a:pt x="3875" y="2266"/>
                  </a:lnTo>
                  <a:lnTo>
                    <a:pt x="3895" y="2278"/>
                  </a:lnTo>
                  <a:lnTo>
                    <a:pt x="3913" y="2292"/>
                  </a:lnTo>
                  <a:lnTo>
                    <a:pt x="3931" y="2308"/>
                  </a:lnTo>
                  <a:lnTo>
                    <a:pt x="3947" y="2326"/>
                  </a:lnTo>
                  <a:lnTo>
                    <a:pt x="3961" y="2344"/>
                  </a:lnTo>
                  <a:lnTo>
                    <a:pt x="3973" y="2364"/>
                  </a:lnTo>
                  <a:lnTo>
                    <a:pt x="3983" y="2386"/>
                  </a:lnTo>
                  <a:lnTo>
                    <a:pt x="3991" y="2408"/>
                  </a:lnTo>
                  <a:lnTo>
                    <a:pt x="3997" y="2432"/>
                  </a:lnTo>
                  <a:lnTo>
                    <a:pt x="4001" y="2456"/>
                  </a:lnTo>
                  <a:lnTo>
                    <a:pt x="4001" y="2480"/>
                  </a:lnTo>
                  <a:lnTo>
                    <a:pt x="4001" y="2480"/>
                  </a:lnTo>
                  <a:lnTo>
                    <a:pt x="4001" y="2504"/>
                  </a:lnTo>
                  <a:lnTo>
                    <a:pt x="3997" y="2528"/>
                  </a:lnTo>
                  <a:lnTo>
                    <a:pt x="3991" y="2552"/>
                  </a:lnTo>
                  <a:lnTo>
                    <a:pt x="3983" y="2574"/>
                  </a:lnTo>
                  <a:lnTo>
                    <a:pt x="3973" y="2596"/>
                  </a:lnTo>
                  <a:lnTo>
                    <a:pt x="3961" y="2616"/>
                  </a:lnTo>
                  <a:lnTo>
                    <a:pt x="3947" y="2634"/>
                  </a:lnTo>
                  <a:lnTo>
                    <a:pt x="3931" y="2652"/>
                  </a:lnTo>
                  <a:lnTo>
                    <a:pt x="3913" y="2668"/>
                  </a:lnTo>
                  <a:lnTo>
                    <a:pt x="3895" y="2682"/>
                  </a:lnTo>
                  <a:lnTo>
                    <a:pt x="3875" y="2694"/>
                  </a:lnTo>
                  <a:lnTo>
                    <a:pt x="3853" y="2704"/>
                  </a:lnTo>
                  <a:lnTo>
                    <a:pt x="3831" y="2712"/>
                  </a:lnTo>
                  <a:lnTo>
                    <a:pt x="3807" y="2718"/>
                  </a:lnTo>
                  <a:lnTo>
                    <a:pt x="3783" y="2722"/>
                  </a:lnTo>
                  <a:lnTo>
                    <a:pt x="3759" y="2724"/>
                  </a:lnTo>
                  <a:lnTo>
                    <a:pt x="3759" y="2724"/>
                  </a:lnTo>
                  <a:lnTo>
                    <a:pt x="3733" y="2722"/>
                  </a:lnTo>
                  <a:lnTo>
                    <a:pt x="3709" y="2718"/>
                  </a:lnTo>
                  <a:lnTo>
                    <a:pt x="3687" y="2712"/>
                  </a:lnTo>
                  <a:lnTo>
                    <a:pt x="3663" y="2704"/>
                  </a:lnTo>
                  <a:lnTo>
                    <a:pt x="3643" y="2694"/>
                  </a:lnTo>
                  <a:lnTo>
                    <a:pt x="3623" y="2682"/>
                  </a:lnTo>
                  <a:lnTo>
                    <a:pt x="3603" y="2668"/>
                  </a:lnTo>
                  <a:lnTo>
                    <a:pt x="3587" y="2652"/>
                  </a:lnTo>
                  <a:lnTo>
                    <a:pt x="3571" y="2634"/>
                  </a:lnTo>
                  <a:lnTo>
                    <a:pt x="3557" y="2616"/>
                  </a:lnTo>
                  <a:lnTo>
                    <a:pt x="3545" y="2596"/>
                  </a:lnTo>
                  <a:lnTo>
                    <a:pt x="3535" y="2574"/>
                  </a:lnTo>
                  <a:lnTo>
                    <a:pt x="3527" y="2552"/>
                  </a:lnTo>
                  <a:lnTo>
                    <a:pt x="3521" y="2528"/>
                  </a:lnTo>
                  <a:lnTo>
                    <a:pt x="3517" y="2504"/>
                  </a:lnTo>
                  <a:lnTo>
                    <a:pt x="3515" y="2480"/>
                  </a:lnTo>
                  <a:lnTo>
                    <a:pt x="3515" y="2480"/>
                  </a:lnTo>
                  <a:lnTo>
                    <a:pt x="3517" y="2456"/>
                  </a:lnTo>
                  <a:lnTo>
                    <a:pt x="3521" y="2432"/>
                  </a:lnTo>
                  <a:lnTo>
                    <a:pt x="3527" y="2408"/>
                  </a:lnTo>
                  <a:lnTo>
                    <a:pt x="3535" y="2386"/>
                  </a:lnTo>
                  <a:lnTo>
                    <a:pt x="3545" y="2364"/>
                  </a:lnTo>
                  <a:lnTo>
                    <a:pt x="3557" y="2344"/>
                  </a:lnTo>
                  <a:lnTo>
                    <a:pt x="3571" y="2326"/>
                  </a:lnTo>
                  <a:lnTo>
                    <a:pt x="3587" y="2308"/>
                  </a:lnTo>
                  <a:lnTo>
                    <a:pt x="3603" y="2292"/>
                  </a:lnTo>
                  <a:lnTo>
                    <a:pt x="3623" y="2278"/>
                  </a:lnTo>
                  <a:lnTo>
                    <a:pt x="3643" y="2266"/>
                  </a:lnTo>
                  <a:lnTo>
                    <a:pt x="3663" y="2256"/>
                  </a:lnTo>
                  <a:lnTo>
                    <a:pt x="3687" y="2248"/>
                  </a:lnTo>
                  <a:lnTo>
                    <a:pt x="3709" y="2242"/>
                  </a:lnTo>
                  <a:lnTo>
                    <a:pt x="3733" y="2238"/>
                  </a:lnTo>
                  <a:lnTo>
                    <a:pt x="3759" y="2236"/>
                  </a:lnTo>
                  <a:lnTo>
                    <a:pt x="3759" y="2236"/>
                  </a:lnTo>
                  <a:close/>
                  <a:moveTo>
                    <a:pt x="3851" y="3000"/>
                  </a:moveTo>
                  <a:lnTo>
                    <a:pt x="3851" y="3000"/>
                  </a:lnTo>
                  <a:lnTo>
                    <a:pt x="3889" y="2990"/>
                  </a:lnTo>
                  <a:lnTo>
                    <a:pt x="3929" y="2980"/>
                  </a:lnTo>
                  <a:lnTo>
                    <a:pt x="3965" y="2964"/>
                  </a:lnTo>
                  <a:lnTo>
                    <a:pt x="4001" y="2948"/>
                  </a:lnTo>
                  <a:lnTo>
                    <a:pt x="4035" y="2928"/>
                  </a:lnTo>
                  <a:lnTo>
                    <a:pt x="4069" y="2906"/>
                  </a:lnTo>
                  <a:lnTo>
                    <a:pt x="4099" y="2882"/>
                  </a:lnTo>
                  <a:lnTo>
                    <a:pt x="4127" y="2856"/>
                  </a:lnTo>
                  <a:lnTo>
                    <a:pt x="4155" y="2828"/>
                  </a:lnTo>
                  <a:lnTo>
                    <a:pt x="4179" y="2798"/>
                  </a:lnTo>
                  <a:lnTo>
                    <a:pt x="4201" y="2766"/>
                  </a:lnTo>
                  <a:lnTo>
                    <a:pt x="4223" y="2732"/>
                  </a:lnTo>
                  <a:lnTo>
                    <a:pt x="4239" y="2696"/>
                  </a:lnTo>
                  <a:lnTo>
                    <a:pt x="4255" y="2660"/>
                  </a:lnTo>
                  <a:lnTo>
                    <a:pt x="4267" y="2622"/>
                  </a:lnTo>
                  <a:lnTo>
                    <a:pt x="4277" y="2582"/>
                  </a:lnTo>
                  <a:lnTo>
                    <a:pt x="4589" y="2582"/>
                  </a:lnTo>
                  <a:lnTo>
                    <a:pt x="4589" y="2582"/>
                  </a:lnTo>
                  <a:lnTo>
                    <a:pt x="4585" y="2640"/>
                  </a:lnTo>
                  <a:lnTo>
                    <a:pt x="4579" y="2698"/>
                  </a:lnTo>
                  <a:lnTo>
                    <a:pt x="4571" y="2754"/>
                  </a:lnTo>
                  <a:lnTo>
                    <a:pt x="4563" y="2812"/>
                  </a:lnTo>
                  <a:lnTo>
                    <a:pt x="4551" y="2868"/>
                  </a:lnTo>
                  <a:lnTo>
                    <a:pt x="4539" y="2924"/>
                  </a:lnTo>
                  <a:lnTo>
                    <a:pt x="4527" y="2978"/>
                  </a:lnTo>
                  <a:lnTo>
                    <a:pt x="4511" y="3032"/>
                  </a:lnTo>
                  <a:lnTo>
                    <a:pt x="4495" y="3086"/>
                  </a:lnTo>
                  <a:lnTo>
                    <a:pt x="4477" y="3140"/>
                  </a:lnTo>
                  <a:lnTo>
                    <a:pt x="4459" y="3192"/>
                  </a:lnTo>
                  <a:lnTo>
                    <a:pt x="4439" y="3244"/>
                  </a:lnTo>
                  <a:lnTo>
                    <a:pt x="4417" y="3296"/>
                  </a:lnTo>
                  <a:lnTo>
                    <a:pt x="4395" y="3346"/>
                  </a:lnTo>
                  <a:lnTo>
                    <a:pt x="4371" y="3396"/>
                  </a:lnTo>
                  <a:lnTo>
                    <a:pt x="4345" y="3446"/>
                  </a:lnTo>
                  <a:lnTo>
                    <a:pt x="3761" y="3446"/>
                  </a:lnTo>
                  <a:lnTo>
                    <a:pt x="3761" y="3446"/>
                  </a:lnTo>
                  <a:lnTo>
                    <a:pt x="3787" y="3338"/>
                  </a:lnTo>
                  <a:lnTo>
                    <a:pt x="3811" y="3228"/>
                  </a:lnTo>
                  <a:lnTo>
                    <a:pt x="3833" y="3114"/>
                  </a:lnTo>
                  <a:lnTo>
                    <a:pt x="3851" y="3000"/>
                  </a:lnTo>
                  <a:lnTo>
                    <a:pt x="3851" y="3000"/>
                  </a:lnTo>
                  <a:close/>
                  <a:moveTo>
                    <a:pt x="3577" y="1986"/>
                  </a:moveTo>
                  <a:lnTo>
                    <a:pt x="3577" y="1986"/>
                  </a:lnTo>
                  <a:lnTo>
                    <a:pt x="3549" y="1996"/>
                  </a:lnTo>
                  <a:lnTo>
                    <a:pt x="3523" y="2008"/>
                  </a:lnTo>
                  <a:lnTo>
                    <a:pt x="3499" y="2022"/>
                  </a:lnTo>
                  <a:lnTo>
                    <a:pt x="3475" y="2036"/>
                  </a:lnTo>
                  <a:lnTo>
                    <a:pt x="3451" y="2052"/>
                  </a:lnTo>
                  <a:lnTo>
                    <a:pt x="3429" y="2070"/>
                  </a:lnTo>
                  <a:lnTo>
                    <a:pt x="3407" y="2088"/>
                  </a:lnTo>
                  <a:lnTo>
                    <a:pt x="3387" y="2108"/>
                  </a:lnTo>
                  <a:lnTo>
                    <a:pt x="3367" y="2128"/>
                  </a:lnTo>
                  <a:lnTo>
                    <a:pt x="3349" y="2150"/>
                  </a:lnTo>
                  <a:lnTo>
                    <a:pt x="3331" y="2172"/>
                  </a:lnTo>
                  <a:lnTo>
                    <a:pt x="3315" y="2196"/>
                  </a:lnTo>
                  <a:lnTo>
                    <a:pt x="3301" y="2220"/>
                  </a:lnTo>
                  <a:lnTo>
                    <a:pt x="3287" y="2244"/>
                  </a:lnTo>
                  <a:lnTo>
                    <a:pt x="3275" y="2270"/>
                  </a:lnTo>
                  <a:lnTo>
                    <a:pt x="3263" y="2298"/>
                  </a:lnTo>
                  <a:lnTo>
                    <a:pt x="2583" y="2298"/>
                  </a:lnTo>
                  <a:lnTo>
                    <a:pt x="2583" y="1434"/>
                  </a:lnTo>
                  <a:lnTo>
                    <a:pt x="3467" y="1434"/>
                  </a:lnTo>
                  <a:lnTo>
                    <a:pt x="3467" y="1434"/>
                  </a:lnTo>
                  <a:lnTo>
                    <a:pt x="3485" y="1498"/>
                  </a:lnTo>
                  <a:lnTo>
                    <a:pt x="3501" y="1564"/>
                  </a:lnTo>
                  <a:lnTo>
                    <a:pt x="3517" y="1632"/>
                  </a:lnTo>
                  <a:lnTo>
                    <a:pt x="3531" y="1700"/>
                  </a:lnTo>
                  <a:lnTo>
                    <a:pt x="3545" y="1770"/>
                  </a:lnTo>
                  <a:lnTo>
                    <a:pt x="3557" y="1840"/>
                  </a:lnTo>
                  <a:lnTo>
                    <a:pt x="3567" y="1912"/>
                  </a:lnTo>
                  <a:lnTo>
                    <a:pt x="3577" y="1986"/>
                  </a:lnTo>
                  <a:lnTo>
                    <a:pt x="3577" y="1986"/>
                  </a:lnTo>
                  <a:close/>
                  <a:moveTo>
                    <a:pt x="2583" y="1150"/>
                  </a:moveTo>
                  <a:lnTo>
                    <a:pt x="2583" y="302"/>
                  </a:lnTo>
                  <a:lnTo>
                    <a:pt x="2583" y="302"/>
                  </a:lnTo>
                  <a:lnTo>
                    <a:pt x="2613" y="310"/>
                  </a:lnTo>
                  <a:lnTo>
                    <a:pt x="2641" y="320"/>
                  </a:lnTo>
                  <a:lnTo>
                    <a:pt x="2671" y="330"/>
                  </a:lnTo>
                  <a:lnTo>
                    <a:pt x="2699" y="342"/>
                  </a:lnTo>
                  <a:lnTo>
                    <a:pt x="2727" y="354"/>
                  </a:lnTo>
                  <a:lnTo>
                    <a:pt x="2757" y="368"/>
                  </a:lnTo>
                  <a:lnTo>
                    <a:pt x="2785" y="384"/>
                  </a:lnTo>
                  <a:lnTo>
                    <a:pt x="2813" y="402"/>
                  </a:lnTo>
                  <a:lnTo>
                    <a:pt x="2867" y="440"/>
                  </a:lnTo>
                  <a:lnTo>
                    <a:pt x="2921" y="482"/>
                  </a:lnTo>
                  <a:lnTo>
                    <a:pt x="2973" y="530"/>
                  </a:lnTo>
                  <a:lnTo>
                    <a:pt x="3023" y="582"/>
                  </a:lnTo>
                  <a:lnTo>
                    <a:pt x="3073" y="638"/>
                  </a:lnTo>
                  <a:lnTo>
                    <a:pt x="3121" y="700"/>
                  </a:lnTo>
                  <a:lnTo>
                    <a:pt x="3167" y="764"/>
                  </a:lnTo>
                  <a:lnTo>
                    <a:pt x="3211" y="834"/>
                  </a:lnTo>
                  <a:lnTo>
                    <a:pt x="3253" y="908"/>
                  </a:lnTo>
                  <a:lnTo>
                    <a:pt x="3293" y="984"/>
                  </a:lnTo>
                  <a:lnTo>
                    <a:pt x="3331" y="1064"/>
                  </a:lnTo>
                  <a:lnTo>
                    <a:pt x="3367" y="1150"/>
                  </a:lnTo>
                  <a:lnTo>
                    <a:pt x="2583" y="1150"/>
                  </a:lnTo>
                  <a:close/>
                  <a:moveTo>
                    <a:pt x="2298" y="302"/>
                  </a:moveTo>
                  <a:lnTo>
                    <a:pt x="2298" y="1150"/>
                  </a:lnTo>
                  <a:lnTo>
                    <a:pt x="1866" y="1150"/>
                  </a:lnTo>
                  <a:lnTo>
                    <a:pt x="1866" y="1150"/>
                  </a:lnTo>
                  <a:lnTo>
                    <a:pt x="1848" y="1108"/>
                  </a:lnTo>
                  <a:lnTo>
                    <a:pt x="1828" y="1068"/>
                  </a:lnTo>
                  <a:lnTo>
                    <a:pt x="1804" y="1030"/>
                  </a:lnTo>
                  <a:lnTo>
                    <a:pt x="1778" y="994"/>
                  </a:lnTo>
                  <a:lnTo>
                    <a:pt x="1750" y="960"/>
                  </a:lnTo>
                  <a:lnTo>
                    <a:pt x="1718" y="930"/>
                  </a:lnTo>
                  <a:lnTo>
                    <a:pt x="1684" y="902"/>
                  </a:lnTo>
                  <a:lnTo>
                    <a:pt x="1646" y="876"/>
                  </a:lnTo>
                  <a:lnTo>
                    <a:pt x="1646" y="876"/>
                  </a:lnTo>
                  <a:lnTo>
                    <a:pt x="1682" y="818"/>
                  </a:lnTo>
                  <a:lnTo>
                    <a:pt x="1716" y="764"/>
                  </a:lnTo>
                  <a:lnTo>
                    <a:pt x="1754" y="712"/>
                  </a:lnTo>
                  <a:lnTo>
                    <a:pt x="1790" y="662"/>
                  </a:lnTo>
                  <a:lnTo>
                    <a:pt x="1830" y="614"/>
                  </a:lnTo>
                  <a:lnTo>
                    <a:pt x="1868" y="572"/>
                  </a:lnTo>
                  <a:lnTo>
                    <a:pt x="1908" y="530"/>
                  </a:lnTo>
                  <a:lnTo>
                    <a:pt x="1950" y="492"/>
                  </a:lnTo>
                  <a:lnTo>
                    <a:pt x="1992" y="458"/>
                  </a:lnTo>
                  <a:lnTo>
                    <a:pt x="2034" y="426"/>
                  </a:lnTo>
                  <a:lnTo>
                    <a:pt x="2076" y="398"/>
                  </a:lnTo>
                  <a:lnTo>
                    <a:pt x="2120" y="372"/>
                  </a:lnTo>
                  <a:lnTo>
                    <a:pt x="2164" y="350"/>
                  </a:lnTo>
                  <a:lnTo>
                    <a:pt x="2208" y="330"/>
                  </a:lnTo>
                  <a:lnTo>
                    <a:pt x="2252" y="316"/>
                  </a:lnTo>
                  <a:lnTo>
                    <a:pt x="2298" y="302"/>
                  </a:lnTo>
                  <a:lnTo>
                    <a:pt x="2298" y="302"/>
                  </a:lnTo>
                  <a:close/>
                  <a:moveTo>
                    <a:pt x="1368" y="1080"/>
                  </a:moveTo>
                  <a:lnTo>
                    <a:pt x="1368" y="1080"/>
                  </a:lnTo>
                  <a:lnTo>
                    <a:pt x="1392" y="1082"/>
                  </a:lnTo>
                  <a:lnTo>
                    <a:pt x="1416" y="1086"/>
                  </a:lnTo>
                  <a:lnTo>
                    <a:pt x="1440" y="1092"/>
                  </a:lnTo>
                  <a:lnTo>
                    <a:pt x="1462" y="1100"/>
                  </a:lnTo>
                  <a:lnTo>
                    <a:pt x="1484" y="1110"/>
                  </a:lnTo>
                  <a:lnTo>
                    <a:pt x="1504" y="1122"/>
                  </a:lnTo>
                  <a:lnTo>
                    <a:pt x="1522" y="1136"/>
                  </a:lnTo>
                  <a:lnTo>
                    <a:pt x="1540" y="1152"/>
                  </a:lnTo>
                  <a:lnTo>
                    <a:pt x="1556" y="1168"/>
                  </a:lnTo>
                  <a:lnTo>
                    <a:pt x="1570" y="1188"/>
                  </a:lnTo>
                  <a:lnTo>
                    <a:pt x="1582" y="1208"/>
                  </a:lnTo>
                  <a:lnTo>
                    <a:pt x="1592" y="1230"/>
                  </a:lnTo>
                  <a:lnTo>
                    <a:pt x="1600" y="1252"/>
                  </a:lnTo>
                  <a:lnTo>
                    <a:pt x="1606" y="1274"/>
                  </a:lnTo>
                  <a:lnTo>
                    <a:pt x="1610" y="1298"/>
                  </a:lnTo>
                  <a:lnTo>
                    <a:pt x="1610" y="1324"/>
                  </a:lnTo>
                  <a:lnTo>
                    <a:pt x="1610" y="1324"/>
                  </a:lnTo>
                  <a:lnTo>
                    <a:pt x="1610" y="1348"/>
                  </a:lnTo>
                  <a:lnTo>
                    <a:pt x="1606" y="1372"/>
                  </a:lnTo>
                  <a:lnTo>
                    <a:pt x="1600" y="1396"/>
                  </a:lnTo>
                  <a:lnTo>
                    <a:pt x="1592" y="1418"/>
                  </a:lnTo>
                  <a:lnTo>
                    <a:pt x="1582" y="1440"/>
                  </a:lnTo>
                  <a:lnTo>
                    <a:pt x="1570" y="1460"/>
                  </a:lnTo>
                  <a:lnTo>
                    <a:pt x="1556" y="1478"/>
                  </a:lnTo>
                  <a:lnTo>
                    <a:pt x="1540" y="1496"/>
                  </a:lnTo>
                  <a:lnTo>
                    <a:pt x="1522" y="1512"/>
                  </a:lnTo>
                  <a:lnTo>
                    <a:pt x="1504" y="1526"/>
                  </a:lnTo>
                  <a:lnTo>
                    <a:pt x="1484" y="1538"/>
                  </a:lnTo>
                  <a:lnTo>
                    <a:pt x="1462" y="1548"/>
                  </a:lnTo>
                  <a:lnTo>
                    <a:pt x="1440" y="1556"/>
                  </a:lnTo>
                  <a:lnTo>
                    <a:pt x="1416" y="1562"/>
                  </a:lnTo>
                  <a:lnTo>
                    <a:pt x="1392" y="1566"/>
                  </a:lnTo>
                  <a:lnTo>
                    <a:pt x="1368" y="1566"/>
                  </a:lnTo>
                  <a:lnTo>
                    <a:pt x="1368" y="1566"/>
                  </a:lnTo>
                  <a:lnTo>
                    <a:pt x="1342" y="1566"/>
                  </a:lnTo>
                  <a:lnTo>
                    <a:pt x="1318" y="1562"/>
                  </a:lnTo>
                  <a:lnTo>
                    <a:pt x="1296" y="1556"/>
                  </a:lnTo>
                  <a:lnTo>
                    <a:pt x="1274" y="1548"/>
                  </a:lnTo>
                  <a:lnTo>
                    <a:pt x="1252" y="1538"/>
                  </a:lnTo>
                  <a:lnTo>
                    <a:pt x="1232" y="1526"/>
                  </a:lnTo>
                  <a:lnTo>
                    <a:pt x="1214" y="1512"/>
                  </a:lnTo>
                  <a:lnTo>
                    <a:pt x="1196" y="1496"/>
                  </a:lnTo>
                  <a:lnTo>
                    <a:pt x="1180" y="1478"/>
                  </a:lnTo>
                  <a:lnTo>
                    <a:pt x="1166" y="1460"/>
                  </a:lnTo>
                  <a:lnTo>
                    <a:pt x="1154" y="1440"/>
                  </a:lnTo>
                  <a:lnTo>
                    <a:pt x="1144" y="1418"/>
                  </a:lnTo>
                  <a:lnTo>
                    <a:pt x="1136" y="1396"/>
                  </a:lnTo>
                  <a:lnTo>
                    <a:pt x="1130" y="1372"/>
                  </a:lnTo>
                  <a:lnTo>
                    <a:pt x="1126" y="1348"/>
                  </a:lnTo>
                  <a:lnTo>
                    <a:pt x="1124" y="1324"/>
                  </a:lnTo>
                  <a:lnTo>
                    <a:pt x="1124" y="1324"/>
                  </a:lnTo>
                  <a:lnTo>
                    <a:pt x="1126" y="1298"/>
                  </a:lnTo>
                  <a:lnTo>
                    <a:pt x="1130" y="1274"/>
                  </a:lnTo>
                  <a:lnTo>
                    <a:pt x="1136" y="1252"/>
                  </a:lnTo>
                  <a:lnTo>
                    <a:pt x="1144" y="1230"/>
                  </a:lnTo>
                  <a:lnTo>
                    <a:pt x="1154" y="1208"/>
                  </a:lnTo>
                  <a:lnTo>
                    <a:pt x="1166" y="1188"/>
                  </a:lnTo>
                  <a:lnTo>
                    <a:pt x="1180" y="1168"/>
                  </a:lnTo>
                  <a:lnTo>
                    <a:pt x="1196" y="1152"/>
                  </a:lnTo>
                  <a:lnTo>
                    <a:pt x="1214" y="1136"/>
                  </a:lnTo>
                  <a:lnTo>
                    <a:pt x="1232" y="1122"/>
                  </a:lnTo>
                  <a:lnTo>
                    <a:pt x="1252" y="1110"/>
                  </a:lnTo>
                  <a:lnTo>
                    <a:pt x="1274" y="1100"/>
                  </a:lnTo>
                  <a:lnTo>
                    <a:pt x="1296" y="1092"/>
                  </a:lnTo>
                  <a:lnTo>
                    <a:pt x="1318" y="1086"/>
                  </a:lnTo>
                  <a:lnTo>
                    <a:pt x="1342" y="1082"/>
                  </a:lnTo>
                  <a:lnTo>
                    <a:pt x="1368" y="1080"/>
                  </a:lnTo>
                  <a:lnTo>
                    <a:pt x="1368" y="1080"/>
                  </a:lnTo>
                  <a:close/>
                  <a:moveTo>
                    <a:pt x="994" y="2582"/>
                  </a:moveTo>
                  <a:lnTo>
                    <a:pt x="994" y="2582"/>
                  </a:lnTo>
                  <a:lnTo>
                    <a:pt x="1000" y="2696"/>
                  </a:lnTo>
                  <a:lnTo>
                    <a:pt x="1008" y="2810"/>
                  </a:lnTo>
                  <a:lnTo>
                    <a:pt x="1020" y="2920"/>
                  </a:lnTo>
                  <a:lnTo>
                    <a:pt x="1034" y="3030"/>
                  </a:lnTo>
                  <a:lnTo>
                    <a:pt x="1050" y="3138"/>
                  </a:lnTo>
                  <a:lnTo>
                    <a:pt x="1070" y="3242"/>
                  </a:lnTo>
                  <a:lnTo>
                    <a:pt x="1092" y="3346"/>
                  </a:lnTo>
                  <a:lnTo>
                    <a:pt x="1116" y="3446"/>
                  </a:lnTo>
                  <a:lnTo>
                    <a:pt x="536" y="3446"/>
                  </a:lnTo>
                  <a:lnTo>
                    <a:pt x="536" y="3446"/>
                  </a:lnTo>
                  <a:lnTo>
                    <a:pt x="510" y="3396"/>
                  </a:lnTo>
                  <a:lnTo>
                    <a:pt x="486" y="3346"/>
                  </a:lnTo>
                  <a:lnTo>
                    <a:pt x="464" y="3296"/>
                  </a:lnTo>
                  <a:lnTo>
                    <a:pt x="442" y="3244"/>
                  </a:lnTo>
                  <a:lnTo>
                    <a:pt x="422" y="3192"/>
                  </a:lnTo>
                  <a:lnTo>
                    <a:pt x="402" y="3140"/>
                  </a:lnTo>
                  <a:lnTo>
                    <a:pt x="384" y="3086"/>
                  </a:lnTo>
                  <a:lnTo>
                    <a:pt x="368" y="3032"/>
                  </a:lnTo>
                  <a:lnTo>
                    <a:pt x="354" y="2978"/>
                  </a:lnTo>
                  <a:lnTo>
                    <a:pt x="340" y="2924"/>
                  </a:lnTo>
                  <a:lnTo>
                    <a:pt x="328" y="2868"/>
                  </a:lnTo>
                  <a:lnTo>
                    <a:pt x="318" y="2812"/>
                  </a:lnTo>
                  <a:lnTo>
                    <a:pt x="308" y="2754"/>
                  </a:lnTo>
                  <a:lnTo>
                    <a:pt x="302" y="2698"/>
                  </a:lnTo>
                  <a:lnTo>
                    <a:pt x="294" y="2640"/>
                  </a:lnTo>
                  <a:lnTo>
                    <a:pt x="290" y="2582"/>
                  </a:lnTo>
                  <a:lnTo>
                    <a:pt x="994" y="2582"/>
                  </a:lnTo>
                  <a:close/>
                  <a:moveTo>
                    <a:pt x="3287" y="4422"/>
                  </a:moveTo>
                  <a:lnTo>
                    <a:pt x="3287" y="4422"/>
                  </a:lnTo>
                  <a:lnTo>
                    <a:pt x="3343" y="4350"/>
                  </a:lnTo>
                  <a:lnTo>
                    <a:pt x="3397" y="4274"/>
                  </a:lnTo>
                  <a:lnTo>
                    <a:pt x="3449" y="4192"/>
                  </a:lnTo>
                  <a:lnTo>
                    <a:pt x="3499" y="4108"/>
                  </a:lnTo>
                  <a:lnTo>
                    <a:pt x="3545" y="4020"/>
                  </a:lnTo>
                  <a:lnTo>
                    <a:pt x="3589" y="3928"/>
                  </a:lnTo>
                  <a:lnTo>
                    <a:pt x="3631" y="3830"/>
                  </a:lnTo>
                  <a:lnTo>
                    <a:pt x="3671" y="3730"/>
                  </a:lnTo>
                  <a:lnTo>
                    <a:pt x="4165" y="3730"/>
                  </a:lnTo>
                  <a:lnTo>
                    <a:pt x="4165" y="3730"/>
                  </a:lnTo>
                  <a:lnTo>
                    <a:pt x="4121" y="3786"/>
                  </a:lnTo>
                  <a:lnTo>
                    <a:pt x="4077" y="3840"/>
                  </a:lnTo>
                  <a:lnTo>
                    <a:pt x="4029" y="3894"/>
                  </a:lnTo>
                  <a:lnTo>
                    <a:pt x="3981" y="3944"/>
                  </a:lnTo>
                  <a:lnTo>
                    <a:pt x="3931" y="3994"/>
                  </a:lnTo>
                  <a:lnTo>
                    <a:pt x="3879" y="4042"/>
                  </a:lnTo>
                  <a:lnTo>
                    <a:pt x="3827" y="4088"/>
                  </a:lnTo>
                  <a:lnTo>
                    <a:pt x="3773" y="4132"/>
                  </a:lnTo>
                  <a:lnTo>
                    <a:pt x="3717" y="4176"/>
                  </a:lnTo>
                  <a:lnTo>
                    <a:pt x="3659" y="4216"/>
                  </a:lnTo>
                  <a:lnTo>
                    <a:pt x="3599" y="4256"/>
                  </a:lnTo>
                  <a:lnTo>
                    <a:pt x="3539" y="4292"/>
                  </a:lnTo>
                  <a:lnTo>
                    <a:pt x="3479" y="4328"/>
                  </a:lnTo>
                  <a:lnTo>
                    <a:pt x="3415" y="4360"/>
                  </a:lnTo>
                  <a:lnTo>
                    <a:pt x="3351" y="4392"/>
                  </a:lnTo>
                  <a:lnTo>
                    <a:pt x="3287" y="4422"/>
                  </a:lnTo>
                  <a:lnTo>
                    <a:pt x="3287" y="4422"/>
                  </a:lnTo>
                  <a:close/>
                  <a:moveTo>
                    <a:pt x="4165" y="1150"/>
                  </a:moveTo>
                  <a:lnTo>
                    <a:pt x="3673" y="1150"/>
                  </a:lnTo>
                  <a:lnTo>
                    <a:pt x="3673" y="1150"/>
                  </a:lnTo>
                  <a:lnTo>
                    <a:pt x="3635" y="1050"/>
                  </a:lnTo>
                  <a:lnTo>
                    <a:pt x="3593" y="954"/>
                  </a:lnTo>
                  <a:lnTo>
                    <a:pt x="3549" y="862"/>
                  </a:lnTo>
                  <a:lnTo>
                    <a:pt x="3503" y="774"/>
                  </a:lnTo>
                  <a:lnTo>
                    <a:pt x="3455" y="690"/>
                  </a:lnTo>
                  <a:lnTo>
                    <a:pt x="3403" y="610"/>
                  </a:lnTo>
                  <a:lnTo>
                    <a:pt x="3349" y="534"/>
                  </a:lnTo>
                  <a:lnTo>
                    <a:pt x="3295" y="462"/>
                  </a:lnTo>
                  <a:lnTo>
                    <a:pt x="3295" y="462"/>
                  </a:lnTo>
                  <a:lnTo>
                    <a:pt x="3359" y="492"/>
                  </a:lnTo>
                  <a:lnTo>
                    <a:pt x="3423" y="522"/>
                  </a:lnTo>
                  <a:lnTo>
                    <a:pt x="3485" y="556"/>
                  </a:lnTo>
                  <a:lnTo>
                    <a:pt x="3545" y="590"/>
                  </a:lnTo>
                  <a:lnTo>
                    <a:pt x="3605" y="628"/>
                  </a:lnTo>
                  <a:lnTo>
                    <a:pt x="3663" y="666"/>
                  </a:lnTo>
                  <a:lnTo>
                    <a:pt x="3719" y="708"/>
                  </a:lnTo>
                  <a:lnTo>
                    <a:pt x="3775" y="750"/>
                  </a:lnTo>
                  <a:lnTo>
                    <a:pt x="3829" y="794"/>
                  </a:lnTo>
                  <a:lnTo>
                    <a:pt x="3883" y="840"/>
                  </a:lnTo>
                  <a:lnTo>
                    <a:pt x="3933" y="888"/>
                  </a:lnTo>
                  <a:lnTo>
                    <a:pt x="3983" y="936"/>
                  </a:lnTo>
                  <a:lnTo>
                    <a:pt x="4031" y="988"/>
                  </a:lnTo>
                  <a:lnTo>
                    <a:pt x="4077" y="1040"/>
                  </a:lnTo>
                  <a:lnTo>
                    <a:pt x="4121" y="1094"/>
                  </a:lnTo>
                  <a:lnTo>
                    <a:pt x="4165" y="1150"/>
                  </a:lnTo>
                  <a:lnTo>
                    <a:pt x="4165" y="1150"/>
                  </a:lnTo>
                  <a:close/>
                  <a:moveTo>
                    <a:pt x="1588" y="462"/>
                  </a:moveTo>
                  <a:lnTo>
                    <a:pt x="1588" y="462"/>
                  </a:lnTo>
                  <a:lnTo>
                    <a:pt x="1558" y="498"/>
                  </a:lnTo>
                  <a:lnTo>
                    <a:pt x="1528" y="538"/>
                  </a:lnTo>
                  <a:lnTo>
                    <a:pt x="1500" y="578"/>
                  </a:lnTo>
                  <a:lnTo>
                    <a:pt x="1472" y="618"/>
                  </a:lnTo>
                  <a:lnTo>
                    <a:pt x="1444" y="660"/>
                  </a:lnTo>
                  <a:lnTo>
                    <a:pt x="1418" y="704"/>
                  </a:lnTo>
                  <a:lnTo>
                    <a:pt x="1392" y="750"/>
                  </a:lnTo>
                  <a:lnTo>
                    <a:pt x="1366" y="796"/>
                  </a:lnTo>
                  <a:lnTo>
                    <a:pt x="1366" y="796"/>
                  </a:lnTo>
                  <a:lnTo>
                    <a:pt x="1324" y="798"/>
                  </a:lnTo>
                  <a:lnTo>
                    <a:pt x="1282" y="802"/>
                  </a:lnTo>
                  <a:lnTo>
                    <a:pt x="1240" y="812"/>
                  </a:lnTo>
                  <a:lnTo>
                    <a:pt x="1202" y="822"/>
                  </a:lnTo>
                  <a:lnTo>
                    <a:pt x="1164" y="838"/>
                  </a:lnTo>
                  <a:lnTo>
                    <a:pt x="1128" y="854"/>
                  </a:lnTo>
                  <a:lnTo>
                    <a:pt x="1092" y="874"/>
                  </a:lnTo>
                  <a:lnTo>
                    <a:pt x="1060" y="896"/>
                  </a:lnTo>
                  <a:lnTo>
                    <a:pt x="1028" y="920"/>
                  </a:lnTo>
                  <a:lnTo>
                    <a:pt x="998" y="948"/>
                  </a:lnTo>
                  <a:lnTo>
                    <a:pt x="970" y="976"/>
                  </a:lnTo>
                  <a:lnTo>
                    <a:pt x="946" y="1008"/>
                  </a:lnTo>
                  <a:lnTo>
                    <a:pt x="924" y="1040"/>
                  </a:lnTo>
                  <a:lnTo>
                    <a:pt x="902" y="1076"/>
                  </a:lnTo>
                  <a:lnTo>
                    <a:pt x="886" y="1112"/>
                  </a:lnTo>
                  <a:lnTo>
                    <a:pt x="870" y="1150"/>
                  </a:lnTo>
                  <a:lnTo>
                    <a:pt x="716" y="1150"/>
                  </a:lnTo>
                  <a:lnTo>
                    <a:pt x="716" y="1150"/>
                  </a:lnTo>
                  <a:lnTo>
                    <a:pt x="758" y="1094"/>
                  </a:lnTo>
                  <a:lnTo>
                    <a:pt x="804" y="1040"/>
                  </a:lnTo>
                  <a:lnTo>
                    <a:pt x="850" y="988"/>
                  </a:lnTo>
                  <a:lnTo>
                    <a:pt x="898" y="936"/>
                  </a:lnTo>
                  <a:lnTo>
                    <a:pt x="948" y="888"/>
                  </a:lnTo>
                  <a:lnTo>
                    <a:pt x="998" y="840"/>
                  </a:lnTo>
                  <a:lnTo>
                    <a:pt x="1052" y="794"/>
                  </a:lnTo>
                  <a:lnTo>
                    <a:pt x="1106" y="750"/>
                  </a:lnTo>
                  <a:lnTo>
                    <a:pt x="1162" y="706"/>
                  </a:lnTo>
                  <a:lnTo>
                    <a:pt x="1218" y="666"/>
                  </a:lnTo>
                  <a:lnTo>
                    <a:pt x="1276" y="628"/>
                  </a:lnTo>
                  <a:lnTo>
                    <a:pt x="1336" y="590"/>
                  </a:lnTo>
                  <a:lnTo>
                    <a:pt x="1398" y="554"/>
                  </a:lnTo>
                  <a:lnTo>
                    <a:pt x="1460" y="522"/>
                  </a:lnTo>
                  <a:lnTo>
                    <a:pt x="1522" y="490"/>
                  </a:lnTo>
                  <a:lnTo>
                    <a:pt x="1588" y="462"/>
                  </a:lnTo>
                  <a:lnTo>
                    <a:pt x="1588"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grpSp>
      <p:sp>
        <p:nvSpPr>
          <p:cNvPr id="93" name="Google Shape;2191;p207">
            <a:extLst>
              <a:ext uri="{FF2B5EF4-FFF2-40B4-BE49-F238E27FC236}">
                <a16:creationId xmlns:a16="http://schemas.microsoft.com/office/drawing/2014/main" id="{9F46D6E2-F17A-4986-A08A-95F1C3F65DB0}"/>
              </a:ext>
            </a:extLst>
          </p:cNvPr>
          <p:cNvSpPr/>
          <p:nvPr/>
        </p:nvSpPr>
        <p:spPr>
          <a:xfrm>
            <a:off x="8860035"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There is underinvestment in leadership, which is critical to the </a:t>
            </a:r>
            <a:r>
              <a:rPr lang="en-AU" sz="1100" b="1" kern="0" dirty="0" smtClean="0">
                <a:solidFill>
                  <a:srgbClr val="FFFFFF"/>
                </a:solidFill>
                <a:cs typeface="Arial"/>
                <a:sym typeface="Arial"/>
              </a:rPr>
              <a:t>Commission’s </a:t>
            </a:r>
            <a:r>
              <a:rPr lang="en-AU" sz="1100" b="1" kern="0" dirty="0">
                <a:solidFill>
                  <a:srgbClr val="FFFFFF"/>
                </a:solidFill>
                <a:cs typeface="Arial"/>
                <a:sym typeface="Arial"/>
              </a:rPr>
              <a:t>success</a:t>
            </a:r>
            <a:endParaRPr lang="en-US" sz="1100" b="1" kern="0" dirty="0">
              <a:solidFill>
                <a:srgbClr val="FFFFFF"/>
              </a:solidFill>
              <a:cs typeface="Arial"/>
            </a:endParaRPr>
          </a:p>
        </p:txBody>
      </p:sp>
      <p:sp>
        <p:nvSpPr>
          <p:cNvPr id="94" name="TextBox 93">
            <a:extLst>
              <a:ext uri="{FF2B5EF4-FFF2-40B4-BE49-F238E27FC236}">
                <a16:creationId xmlns:a16="http://schemas.microsoft.com/office/drawing/2014/main" id="{B4D01BC0-C55E-4E5B-98A1-A5B25A3BF658}"/>
              </a:ext>
            </a:extLst>
          </p:cNvPr>
          <p:cNvSpPr txBox="1"/>
          <p:nvPr/>
        </p:nvSpPr>
        <p:spPr>
          <a:xfrm>
            <a:off x="8860326" y="2193491"/>
            <a:ext cx="2700000" cy="4162859"/>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olidFill>
                  <a:schemeClr val="tx1"/>
                </a:solidFill>
                <a:ea typeface="+mn-ea"/>
                <a:cs typeface="Arial" panose="020B0604020202020204" pitchFamily="34" charset="0"/>
                <a:sym typeface="Arial"/>
              </a:rPr>
              <a:t>With a challenging operating environment, significant strategic priorities and dynamic operational delivery requirements, the Commission</a:t>
            </a:r>
            <a:r>
              <a:rPr lang="en-AU" dirty="0">
                <a:solidFill>
                  <a:schemeClr val="tx1"/>
                </a:solidFill>
                <a:ea typeface="+mn-ea"/>
                <a:cs typeface="Arial" panose="020B0604020202020204" pitchFamily="34" charset="0"/>
              </a:rPr>
              <a:t> will need the right leadership capabilities now and into the future, </a:t>
            </a:r>
            <a:r>
              <a:rPr lang="en-AU" dirty="0">
                <a:solidFill>
                  <a:schemeClr val="tx1"/>
                </a:solidFill>
                <a:ea typeface="+mn-ea"/>
                <a:cs typeface="Arial" panose="020B0604020202020204" pitchFamily="34" charset="0"/>
                <a:sym typeface="Arial"/>
              </a:rPr>
              <a:t>underpinned by core leadership </a:t>
            </a:r>
            <a:r>
              <a:rPr lang="en-AU" dirty="0" smtClean="0">
                <a:solidFill>
                  <a:schemeClr val="tx1"/>
                </a:solidFill>
                <a:ea typeface="+mn-ea"/>
                <a:cs typeface="Arial" panose="020B0604020202020204" pitchFamily="34" charset="0"/>
                <a:sym typeface="Arial"/>
              </a:rPr>
              <a:t>capabilities. Unified </a:t>
            </a:r>
            <a:r>
              <a:rPr lang="en-AU" dirty="0">
                <a:solidFill>
                  <a:schemeClr val="tx1"/>
                </a:solidFill>
                <a:ea typeface="+mn-ea"/>
                <a:cs typeface="Arial" panose="020B0604020202020204" pitchFamily="34" charset="0"/>
                <a:sym typeface="Arial"/>
              </a:rPr>
              <a:t>leadership across the Commission such as in performance management approaches, career conversations, capability development and </a:t>
            </a:r>
            <a:r>
              <a:rPr lang="en-AU" dirty="0" smtClean="0">
                <a:solidFill>
                  <a:schemeClr val="tx1"/>
                </a:solidFill>
                <a:ea typeface="+mn-ea"/>
                <a:cs typeface="Arial" panose="020B0604020202020204" pitchFamily="34" charset="0"/>
                <a:sym typeface="Arial"/>
              </a:rPr>
              <a:t>planning would be advantageous. </a:t>
            </a:r>
            <a:r>
              <a:rPr lang="en-AU" dirty="0">
                <a:solidFill>
                  <a:schemeClr val="tx1"/>
                </a:solidFill>
                <a:ea typeface="+mn-ea"/>
                <a:cs typeface="Arial" panose="020B0604020202020204" pitchFamily="34" charset="0"/>
              </a:rPr>
              <a:t>Across the Commission there are also perceived succession risks, with limited bench-strength.</a:t>
            </a:r>
            <a:r>
              <a:rPr lang="en-AU" dirty="0">
                <a:solidFill>
                  <a:schemeClr val="tx1"/>
                </a:solidFill>
                <a:ea typeface="+mn-ea"/>
                <a:cs typeface="Arial" panose="020B0604020202020204" pitchFamily="34" charset="0"/>
                <a:sym typeface="Arial"/>
              </a:rPr>
              <a:t> </a:t>
            </a:r>
          </a:p>
          <a:p>
            <a:pPr>
              <a:spcBef>
                <a:spcPts val="600"/>
              </a:spcBef>
            </a:pPr>
            <a:r>
              <a:rPr lang="en-AU" dirty="0">
                <a:solidFill>
                  <a:schemeClr val="tx1"/>
                </a:solidFill>
                <a:ea typeface="+mn-ea"/>
                <a:cs typeface="Arial" panose="020B0604020202020204" pitchFamily="34" charset="0"/>
                <a:sym typeface="Arial"/>
              </a:rPr>
              <a:t>Currently, the Commission does not have a structured approach to identifying existing and potential succession risks and developing and implementing succession risk management interventions to mitigate risks. Leveraging existing APS frameworks and tools, the Commission can establish a structured and consistent approach to identifying and mitigating succession risks that contribute to mitigating strategic and operational delivery risks, demonstrate investment in growth and development, improve workforce mobility and in turn retention and engagement.</a:t>
            </a:r>
            <a:endParaRPr lang="en-AU" dirty="0">
              <a:solidFill>
                <a:schemeClr val="tx1"/>
              </a:solidFill>
              <a:ea typeface="+mn-ea"/>
              <a:cs typeface="Arial" panose="020B0604020202020204" pitchFamily="34" charset="0"/>
            </a:endParaRPr>
          </a:p>
          <a:p>
            <a:endParaRPr lang="en-AU" dirty="0">
              <a:solidFill>
                <a:schemeClr val="tx1"/>
              </a:solidFill>
              <a:ea typeface="+mn-ea"/>
              <a:cs typeface="Arial" panose="020B0604020202020204" pitchFamily="34" charset="0"/>
            </a:endParaRPr>
          </a:p>
          <a:p>
            <a:endParaRPr lang="en-AU" dirty="0">
              <a:solidFill>
                <a:schemeClr val="tx1"/>
              </a:solidFill>
            </a:endParaRPr>
          </a:p>
        </p:txBody>
      </p:sp>
      <p:sp>
        <p:nvSpPr>
          <p:cNvPr id="95" name="Freeform 13">
            <a:extLst>
              <a:ext uri="{FF2B5EF4-FFF2-40B4-BE49-F238E27FC236}">
                <a16:creationId xmlns:a16="http://schemas.microsoft.com/office/drawing/2014/main" id="{1FC46CE1-D2AA-4A4F-8599-728B6E395789}"/>
              </a:ext>
            </a:extLst>
          </p:cNvPr>
          <p:cNvSpPr>
            <a:spLocks noChangeAspect="1" noEditPoints="1"/>
          </p:cNvSpPr>
          <p:nvPr/>
        </p:nvSpPr>
        <p:spPr bwMode="auto">
          <a:xfrm>
            <a:off x="8939473" y="1612890"/>
            <a:ext cx="468416" cy="468344"/>
          </a:xfrm>
          <a:custGeom>
            <a:avLst/>
            <a:gdLst>
              <a:gd name="T0" fmla="*/ 0 w 6669"/>
              <a:gd name="T1" fmla="*/ 6668 h 6668"/>
              <a:gd name="T2" fmla="*/ 6669 w 6669"/>
              <a:gd name="T3" fmla="*/ 0 h 6668"/>
              <a:gd name="T4" fmla="*/ 6385 w 6669"/>
              <a:gd name="T5" fmla="*/ 2273 h 6668"/>
              <a:gd name="T6" fmla="*/ 5987 w 6669"/>
              <a:gd name="T7" fmla="*/ 1861 h 6668"/>
              <a:gd name="T8" fmla="*/ 4877 w 6669"/>
              <a:gd name="T9" fmla="*/ 2273 h 6668"/>
              <a:gd name="T10" fmla="*/ 4199 w 6669"/>
              <a:gd name="T11" fmla="*/ 1825 h 6668"/>
              <a:gd name="T12" fmla="*/ 4611 w 6669"/>
              <a:gd name="T13" fmla="*/ 718 h 6668"/>
              <a:gd name="T14" fmla="*/ 4199 w 6669"/>
              <a:gd name="T15" fmla="*/ 284 h 6668"/>
              <a:gd name="T16" fmla="*/ 6385 w 6669"/>
              <a:gd name="T17" fmla="*/ 2273 h 6668"/>
              <a:gd name="T18" fmla="*/ 5703 w 6669"/>
              <a:gd name="T19" fmla="*/ 2685 h 6668"/>
              <a:gd name="T20" fmla="*/ 5161 w 6669"/>
              <a:gd name="T21" fmla="*/ 2145 h 6668"/>
              <a:gd name="T22" fmla="*/ 5289 w 6669"/>
              <a:gd name="T23" fmla="*/ 5950 h 6668"/>
              <a:gd name="T24" fmla="*/ 2824 w 6669"/>
              <a:gd name="T25" fmla="*/ 6384 h 6668"/>
              <a:gd name="T26" fmla="*/ 3236 w 6669"/>
              <a:gd name="T27" fmla="*/ 5950 h 6668"/>
              <a:gd name="T28" fmla="*/ 4877 w 6669"/>
              <a:gd name="T29" fmla="*/ 5538 h 6668"/>
              <a:gd name="T30" fmla="*/ 5289 w 6669"/>
              <a:gd name="T31" fmla="*/ 5950 h 6668"/>
              <a:gd name="T32" fmla="*/ 5161 w 6669"/>
              <a:gd name="T33" fmla="*/ 5126 h 6668"/>
              <a:gd name="T34" fmla="*/ 5703 w 6669"/>
              <a:gd name="T35" fmla="*/ 5666 h 6668"/>
              <a:gd name="T36" fmla="*/ 2952 w 6669"/>
              <a:gd name="T37" fmla="*/ 5126 h 6668"/>
              <a:gd name="T38" fmla="*/ 2412 w 6669"/>
              <a:gd name="T39" fmla="*/ 5666 h 6668"/>
              <a:gd name="T40" fmla="*/ 2952 w 6669"/>
              <a:gd name="T41" fmla="*/ 5126 h 6668"/>
              <a:gd name="T42" fmla="*/ 3236 w 6669"/>
              <a:gd name="T43" fmla="*/ 4843 h 6668"/>
              <a:gd name="T44" fmla="*/ 2824 w 6669"/>
              <a:gd name="T45" fmla="*/ 3701 h 6668"/>
              <a:gd name="T46" fmla="*/ 3503 w 6669"/>
              <a:gd name="T47" fmla="*/ 4113 h 6668"/>
              <a:gd name="T48" fmla="*/ 3915 w 6669"/>
              <a:gd name="T49" fmla="*/ 5254 h 6668"/>
              <a:gd name="T50" fmla="*/ 3787 w 6669"/>
              <a:gd name="T51" fmla="*/ 3829 h 6668"/>
              <a:gd name="T52" fmla="*/ 4327 w 6669"/>
              <a:gd name="T53" fmla="*/ 3289 h 6668"/>
              <a:gd name="T54" fmla="*/ 3787 w 6669"/>
              <a:gd name="T55" fmla="*/ 3829 h 6668"/>
              <a:gd name="T56" fmla="*/ 3503 w 6669"/>
              <a:gd name="T57" fmla="*/ 3417 h 6668"/>
              <a:gd name="T58" fmla="*/ 1860 w 6669"/>
              <a:gd name="T59" fmla="*/ 3005 h 6668"/>
              <a:gd name="T60" fmla="*/ 1448 w 6669"/>
              <a:gd name="T61" fmla="*/ 1825 h 6668"/>
              <a:gd name="T62" fmla="*/ 1860 w 6669"/>
              <a:gd name="T63" fmla="*/ 718 h 6668"/>
              <a:gd name="T64" fmla="*/ 1448 w 6669"/>
              <a:gd name="T65" fmla="*/ 284 h 6668"/>
              <a:gd name="T66" fmla="*/ 3915 w 6669"/>
              <a:gd name="T67" fmla="*/ 718 h 6668"/>
              <a:gd name="T68" fmla="*/ 3503 w 6669"/>
              <a:gd name="T69" fmla="*/ 1825 h 6668"/>
              <a:gd name="T70" fmla="*/ 3915 w 6669"/>
              <a:gd name="T71" fmla="*/ 3005 h 6668"/>
              <a:gd name="T72" fmla="*/ 1576 w 6669"/>
              <a:gd name="T73" fmla="*/ 3289 h 6668"/>
              <a:gd name="T74" fmla="*/ 1036 w 6669"/>
              <a:gd name="T75" fmla="*/ 3829 h 6668"/>
              <a:gd name="T76" fmla="*/ 1576 w 6669"/>
              <a:gd name="T77" fmla="*/ 3289 h 6668"/>
              <a:gd name="T78" fmla="*/ 1576 w 6669"/>
              <a:gd name="T79" fmla="*/ 1542 h 6668"/>
              <a:gd name="T80" fmla="*/ 1036 w 6669"/>
              <a:gd name="T81" fmla="*/ 1002 h 6668"/>
              <a:gd name="T82" fmla="*/ 3787 w 6669"/>
              <a:gd name="T83" fmla="*/ 1542 h 6668"/>
              <a:gd name="T84" fmla="*/ 4327 w 6669"/>
              <a:gd name="T85" fmla="*/ 1002 h 6668"/>
              <a:gd name="T86" fmla="*/ 3787 w 6669"/>
              <a:gd name="T87" fmla="*/ 1542 h 6668"/>
              <a:gd name="T88" fmla="*/ 1164 w 6669"/>
              <a:gd name="T89" fmla="*/ 284 h 6668"/>
              <a:gd name="T90" fmla="*/ 752 w 6669"/>
              <a:gd name="T91" fmla="*/ 718 h 6668"/>
              <a:gd name="T92" fmla="*/ 1164 w 6669"/>
              <a:gd name="T93" fmla="*/ 1825 h 6668"/>
              <a:gd name="T94" fmla="*/ 752 w 6669"/>
              <a:gd name="T95" fmla="*/ 3005 h 6668"/>
              <a:gd name="T96" fmla="*/ 1860 w 6669"/>
              <a:gd name="T97" fmla="*/ 4113 h 6668"/>
              <a:gd name="T98" fmla="*/ 2540 w 6669"/>
              <a:gd name="T99" fmla="*/ 3701 h 6668"/>
              <a:gd name="T100" fmla="*/ 2128 w 6669"/>
              <a:gd name="T101" fmla="*/ 4843 h 6668"/>
              <a:gd name="T102" fmla="*/ 2540 w 6669"/>
              <a:gd name="T103" fmla="*/ 5950 h 6668"/>
              <a:gd name="T104" fmla="*/ 286 w 6669"/>
              <a:gd name="T105" fmla="*/ 6384 h 6668"/>
              <a:gd name="T106" fmla="*/ 5575 w 6669"/>
              <a:gd name="T107" fmla="*/ 6384 h 6668"/>
              <a:gd name="T108" fmla="*/ 5987 w 6669"/>
              <a:gd name="T109" fmla="*/ 5950 h 6668"/>
              <a:gd name="T110" fmla="*/ 4877 w 6669"/>
              <a:gd name="T111" fmla="*/ 4843 h 6668"/>
              <a:gd name="T112" fmla="*/ 4199 w 6669"/>
              <a:gd name="T113" fmla="*/ 5254 h 6668"/>
              <a:gd name="T114" fmla="*/ 4611 w 6669"/>
              <a:gd name="T115" fmla="*/ 4113 h 6668"/>
              <a:gd name="T116" fmla="*/ 4199 w 6669"/>
              <a:gd name="T117" fmla="*/ 3005 h 6668"/>
              <a:gd name="T118" fmla="*/ 4877 w 6669"/>
              <a:gd name="T119" fmla="*/ 2557 h 6668"/>
              <a:gd name="T120" fmla="*/ 5987 w 6669"/>
              <a:gd name="T121" fmla="*/ 2969 h 6668"/>
              <a:gd name="T122" fmla="*/ 6385 w 6669"/>
              <a:gd name="T123" fmla="*/ 2557 h 6668"/>
              <a:gd name="T124" fmla="*/ 5575 w 6669"/>
              <a:gd name="T125" fmla="*/ 6384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9" h="6668">
                <a:moveTo>
                  <a:pt x="0" y="0"/>
                </a:moveTo>
                <a:lnTo>
                  <a:pt x="0" y="6668"/>
                </a:lnTo>
                <a:lnTo>
                  <a:pt x="6669" y="6668"/>
                </a:lnTo>
                <a:lnTo>
                  <a:pt x="6669" y="0"/>
                </a:lnTo>
                <a:lnTo>
                  <a:pt x="0" y="0"/>
                </a:lnTo>
                <a:close/>
                <a:moveTo>
                  <a:pt x="6385" y="2273"/>
                </a:moveTo>
                <a:lnTo>
                  <a:pt x="5987" y="2273"/>
                </a:lnTo>
                <a:lnTo>
                  <a:pt x="5987" y="1861"/>
                </a:lnTo>
                <a:lnTo>
                  <a:pt x="4877" y="1861"/>
                </a:lnTo>
                <a:lnTo>
                  <a:pt x="4877" y="2273"/>
                </a:lnTo>
                <a:lnTo>
                  <a:pt x="4199" y="2273"/>
                </a:lnTo>
                <a:lnTo>
                  <a:pt x="4199" y="1825"/>
                </a:lnTo>
                <a:lnTo>
                  <a:pt x="4611" y="1825"/>
                </a:lnTo>
                <a:lnTo>
                  <a:pt x="4611" y="718"/>
                </a:lnTo>
                <a:lnTo>
                  <a:pt x="4199" y="718"/>
                </a:lnTo>
                <a:lnTo>
                  <a:pt x="4199" y="284"/>
                </a:lnTo>
                <a:lnTo>
                  <a:pt x="6385" y="284"/>
                </a:lnTo>
                <a:lnTo>
                  <a:pt x="6385" y="2273"/>
                </a:lnTo>
                <a:close/>
                <a:moveTo>
                  <a:pt x="5703" y="2145"/>
                </a:moveTo>
                <a:lnTo>
                  <a:pt x="5703" y="2685"/>
                </a:lnTo>
                <a:lnTo>
                  <a:pt x="5161" y="2685"/>
                </a:lnTo>
                <a:lnTo>
                  <a:pt x="5161" y="2145"/>
                </a:lnTo>
                <a:lnTo>
                  <a:pt x="5703" y="2145"/>
                </a:lnTo>
                <a:close/>
                <a:moveTo>
                  <a:pt x="5289" y="5950"/>
                </a:moveTo>
                <a:lnTo>
                  <a:pt x="5289" y="6384"/>
                </a:lnTo>
                <a:lnTo>
                  <a:pt x="2824" y="6384"/>
                </a:lnTo>
                <a:lnTo>
                  <a:pt x="2824" y="5950"/>
                </a:lnTo>
                <a:lnTo>
                  <a:pt x="3236" y="5950"/>
                </a:lnTo>
                <a:lnTo>
                  <a:pt x="3236" y="5538"/>
                </a:lnTo>
                <a:lnTo>
                  <a:pt x="4877" y="5538"/>
                </a:lnTo>
                <a:lnTo>
                  <a:pt x="4877" y="5950"/>
                </a:lnTo>
                <a:lnTo>
                  <a:pt x="5289" y="5950"/>
                </a:lnTo>
                <a:close/>
                <a:moveTo>
                  <a:pt x="5161" y="5666"/>
                </a:moveTo>
                <a:lnTo>
                  <a:pt x="5161" y="5126"/>
                </a:lnTo>
                <a:lnTo>
                  <a:pt x="5703" y="5126"/>
                </a:lnTo>
                <a:lnTo>
                  <a:pt x="5703" y="5666"/>
                </a:lnTo>
                <a:lnTo>
                  <a:pt x="5161" y="5666"/>
                </a:lnTo>
                <a:close/>
                <a:moveTo>
                  <a:pt x="2952" y="5126"/>
                </a:moveTo>
                <a:lnTo>
                  <a:pt x="2952" y="5666"/>
                </a:lnTo>
                <a:lnTo>
                  <a:pt x="2412" y="5666"/>
                </a:lnTo>
                <a:lnTo>
                  <a:pt x="2412" y="5126"/>
                </a:lnTo>
                <a:lnTo>
                  <a:pt x="2952" y="5126"/>
                </a:lnTo>
                <a:close/>
                <a:moveTo>
                  <a:pt x="3236" y="5254"/>
                </a:moveTo>
                <a:lnTo>
                  <a:pt x="3236" y="4843"/>
                </a:lnTo>
                <a:lnTo>
                  <a:pt x="2824" y="4843"/>
                </a:lnTo>
                <a:lnTo>
                  <a:pt x="2824" y="3701"/>
                </a:lnTo>
                <a:lnTo>
                  <a:pt x="3503" y="3701"/>
                </a:lnTo>
                <a:lnTo>
                  <a:pt x="3503" y="4113"/>
                </a:lnTo>
                <a:lnTo>
                  <a:pt x="3915" y="4113"/>
                </a:lnTo>
                <a:lnTo>
                  <a:pt x="3915" y="5254"/>
                </a:lnTo>
                <a:lnTo>
                  <a:pt x="3236" y="5254"/>
                </a:lnTo>
                <a:close/>
                <a:moveTo>
                  <a:pt x="3787" y="3829"/>
                </a:moveTo>
                <a:lnTo>
                  <a:pt x="3787" y="3289"/>
                </a:lnTo>
                <a:lnTo>
                  <a:pt x="4327" y="3289"/>
                </a:lnTo>
                <a:lnTo>
                  <a:pt x="4327" y="3829"/>
                </a:lnTo>
                <a:lnTo>
                  <a:pt x="3787" y="3829"/>
                </a:lnTo>
                <a:close/>
                <a:moveTo>
                  <a:pt x="3503" y="3005"/>
                </a:moveTo>
                <a:lnTo>
                  <a:pt x="3503" y="3417"/>
                </a:lnTo>
                <a:lnTo>
                  <a:pt x="1860" y="3417"/>
                </a:lnTo>
                <a:lnTo>
                  <a:pt x="1860" y="3005"/>
                </a:lnTo>
                <a:lnTo>
                  <a:pt x="1448" y="3005"/>
                </a:lnTo>
                <a:lnTo>
                  <a:pt x="1448" y="1825"/>
                </a:lnTo>
                <a:lnTo>
                  <a:pt x="1860" y="1825"/>
                </a:lnTo>
                <a:lnTo>
                  <a:pt x="1860" y="718"/>
                </a:lnTo>
                <a:lnTo>
                  <a:pt x="1448" y="718"/>
                </a:lnTo>
                <a:lnTo>
                  <a:pt x="1448" y="284"/>
                </a:lnTo>
                <a:lnTo>
                  <a:pt x="3915" y="284"/>
                </a:lnTo>
                <a:lnTo>
                  <a:pt x="3915" y="718"/>
                </a:lnTo>
                <a:lnTo>
                  <a:pt x="3503" y="718"/>
                </a:lnTo>
                <a:lnTo>
                  <a:pt x="3503" y="1825"/>
                </a:lnTo>
                <a:lnTo>
                  <a:pt x="3915" y="1825"/>
                </a:lnTo>
                <a:lnTo>
                  <a:pt x="3915" y="3005"/>
                </a:lnTo>
                <a:lnTo>
                  <a:pt x="3503" y="3005"/>
                </a:lnTo>
                <a:close/>
                <a:moveTo>
                  <a:pt x="1576" y="3289"/>
                </a:moveTo>
                <a:lnTo>
                  <a:pt x="1576" y="3829"/>
                </a:lnTo>
                <a:lnTo>
                  <a:pt x="1036" y="3829"/>
                </a:lnTo>
                <a:lnTo>
                  <a:pt x="1036" y="3289"/>
                </a:lnTo>
                <a:lnTo>
                  <a:pt x="1576" y="3289"/>
                </a:lnTo>
                <a:close/>
                <a:moveTo>
                  <a:pt x="1576" y="1002"/>
                </a:moveTo>
                <a:lnTo>
                  <a:pt x="1576" y="1542"/>
                </a:lnTo>
                <a:lnTo>
                  <a:pt x="1036" y="1542"/>
                </a:lnTo>
                <a:lnTo>
                  <a:pt x="1036" y="1002"/>
                </a:lnTo>
                <a:lnTo>
                  <a:pt x="1576" y="1002"/>
                </a:lnTo>
                <a:close/>
                <a:moveTo>
                  <a:pt x="3787" y="1542"/>
                </a:moveTo>
                <a:lnTo>
                  <a:pt x="3787" y="1002"/>
                </a:lnTo>
                <a:lnTo>
                  <a:pt x="4327" y="1002"/>
                </a:lnTo>
                <a:lnTo>
                  <a:pt x="4327" y="1542"/>
                </a:lnTo>
                <a:lnTo>
                  <a:pt x="3787" y="1542"/>
                </a:lnTo>
                <a:close/>
                <a:moveTo>
                  <a:pt x="286" y="284"/>
                </a:moveTo>
                <a:lnTo>
                  <a:pt x="1164" y="284"/>
                </a:lnTo>
                <a:lnTo>
                  <a:pt x="1164" y="718"/>
                </a:lnTo>
                <a:lnTo>
                  <a:pt x="752" y="718"/>
                </a:lnTo>
                <a:lnTo>
                  <a:pt x="752" y="1825"/>
                </a:lnTo>
                <a:lnTo>
                  <a:pt x="1164" y="1825"/>
                </a:lnTo>
                <a:lnTo>
                  <a:pt x="1164" y="3005"/>
                </a:lnTo>
                <a:lnTo>
                  <a:pt x="752" y="3005"/>
                </a:lnTo>
                <a:lnTo>
                  <a:pt x="752" y="4113"/>
                </a:lnTo>
                <a:lnTo>
                  <a:pt x="1860" y="4113"/>
                </a:lnTo>
                <a:lnTo>
                  <a:pt x="1860" y="3701"/>
                </a:lnTo>
                <a:lnTo>
                  <a:pt x="2540" y="3701"/>
                </a:lnTo>
                <a:lnTo>
                  <a:pt x="2540" y="4843"/>
                </a:lnTo>
                <a:lnTo>
                  <a:pt x="2128" y="4843"/>
                </a:lnTo>
                <a:lnTo>
                  <a:pt x="2128" y="5950"/>
                </a:lnTo>
                <a:lnTo>
                  <a:pt x="2540" y="5950"/>
                </a:lnTo>
                <a:lnTo>
                  <a:pt x="2540" y="6384"/>
                </a:lnTo>
                <a:lnTo>
                  <a:pt x="286" y="6384"/>
                </a:lnTo>
                <a:lnTo>
                  <a:pt x="286" y="284"/>
                </a:lnTo>
                <a:close/>
                <a:moveTo>
                  <a:pt x="5575" y="6384"/>
                </a:moveTo>
                <a:lnTo>
                  <a:pt x="5575" y="5950"/>
                </a:lnTo>
                <a:lnTo>
                  <a:pt x="5987" y="5950"/>
                </a:lnTo>
                <a:lnTo>
                  <a:pt x="5987" y="4843"/>
                </a:lnTo>
                <a:lnTo>
                  <a:pt x="4877" y="4843"/>
                </a:lnTo>
                <a:lnTo>
                  <a:pt x="4877" y="5254"/>
                </a:lnTo>
                <a:lnTo>
                  <a:pt x="4199" y="5254"/>
                </a:lnTo>
                <a:lnTo>
                  <a:pt x="4199" y="4113"/>
                </a:lnTo>
                <a:lnTo>
                  <a:pt x="4611" y="4113"/>
                </a:lnTo>
                <a:lnTo>
                  <a:pt x="4611" y="3005"/>
                </a:lnTo>
                <a:lnTo>
                  <a:pt x="4199" y="3005"/>
                </a:lnTo>
                <a:lnTo>
                  <a:pt x="4199" y="2557"/>
                </a:lnTo>
                <a:lnTo>
                  <a:pt x="4877" y="2557"/>
                </a:lnTo>
                <a:lnTo>
                  <a:pt x="4877" y="2969"/>
                </a:lnTo>
                <a:lnTo>
                  <a:pt x="5987" y="2969"/>
                </a:lnTo>
                <a:lnTo>
                  <a:pt x="5987" y="2557"/>
                </a:lnTo>
                <a:lnTo>
                  <a:pt x="6385" y="2557"/>
                </a:lnTo>
                <a:lnTo>
                  <a:pt x="6385" y="6384"/>
                </a:lnTo>
                <a:lnTo>
                  <a:pt x="5575" y="6384"/>
                </a:lnTo>
                <a:close/>
              </a:path>
            </a:pathLst>
          </a:custGeom>
          <a:solidFill>
            <a:schemeClr val="bg1"/>
          </a:solidFill>
          <a:ln>
            <a:noFill/>
          </a:ln>
        </p:spPr>
        <p:txBody>
          <a:bodyPr vert="horz" wrap="square" lIns="58643" tIns="29322" rIns="58643" bIns="29322" numCol="1" anchor="t" anchorCtr="0" compatLnSpc="1">
            <a:prstTxWarp prst="textNoShape">
              <a:avLst/>
            </a:prstTxWarp>
          </a:bodyPr>
          <a:lstStyle/>
          <a:p>
            <a:endParaRPr lang="en-US" sz="1000" dirty="0"/>
          </a:p>
        </p:txBody>
      </p:sp>
      <p:sp>
        <p:nvSpPr>
          <p:cNvPr id="4" name="Slide Number Placeholder 3">
            <a:extLst>
              <a:ext uri="{FF2B5EF4-FFF2-40B4-BE49-F238E27FC236}">
                <a16:creationId xmlns:a16="http://schemas.microsoft.com/office/drawing/2014/main" id="{CADE08F5-3290-5CC2-8583-BB8B8FBA5D81}"/>
              </a:ext>
            </a:extLst>
          </p:cNvPr>
          <p:cNvSpPr>
            <a:spLocks noGrp="1"/>
          </p:cNvSpPr>
          <p:nvPr>
            <p:ph type="sldNum" sz="quarter" idx="12"/>
          </p:nvPr>
        </p:nvSpPr>
        <p:spPr/>
        <p:txBody>
          <a:bodyPr/>
          <a:lstStyle/>
          <a:p>
            <a:fld id="{C0F55C17-AF72-40D4-ADBD-B5505DEBF9BA}" type="slidenum">
              <a:rPr lang="en-AU" smtClean="0"/>
              <a:t>23</a:t>
            </a:fld>
            <a:endParaRPr lang="en-US" dirty="0"/>
          </a:p>
        </p:txBody>
      </p:sp>
      <p:sp>
        <p:nvSpPr>
          <p:cNvPr id="2" name="Footer Placeholder 1">
            <a:extLst>
              <a:ext uri="{FF2B5EF4-FFF2-40B4-BE49-F238E27FC236}">
                <a16:creationId xmlns:a16="http://schemas.microsoft.com/office/drawing/2014/main" id="{A70D22DF-4A59-3F97-2AFE-9889767E2836}"/>
              </a:ext>
            </a:extLst>
          </p:cNvPr>
          <p:cNvSpPr>
            <a:spLocks noGrp="1"/>
          </p:cNvSpPr>
          <p:nvPr>
            <p:ph type="ftr" sz="quarter" idx="11"/>
          </p:nvPr>
        </p:nvSpPr>
        <p:spPr>
          <a:xfrm>
            <a:off x="1103683" y="6379186"/>
            <a:ext cx="6783813" cy="180000"/>
          </a:xfrm>
        </p:spPr>
        <p:txBody>
          <a:bodyPr/>
          <a:lstStyle/>
          <a:p>
            <a:pPr algn="ctr"/>
            <a:r>
              <a:rPr lang="en-AU" smtClean="0"/>
              <a:t>NDIS Commission Workforce Plan 2023-2028</a:t>
            </a:r>
            <a:endParaRPr lang="en-US" dirty="0"/>
          </a:p>
        </p:txBody>
      </p:sp>
      <p:sp>
        <p:nvSpPr>
          <p:cNvPr id="44" name="Speech Bubble: Rectangle 43">
            <a:extLst>
              <a:ext uri="{FF2B5EF4-FFF2-40B4-BE49-F238E27FC236}">
                <a16:creationId xmlns:a16="http://schemas.microsoft.com/office/drawing/2014/main" id="{75720531-362F-41A7-B587-66CB5DF18576}"/>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45" name="Group 44">
            <a:extLst>
              <a:ext uri="{FF2B5EF4-FFF2-40B4-BE49-F238E27FC236}">
                <a16:creationId xmlns:a16="http://schemas.microsoft.com/office/drawing/2014/main" id="{77C16F7C-E13F-442D-B177-7CD1E2418960}"/>
              </a:ext>
            </a:extLst>
          </p:cNvPr>
          <p:cNvGrpSpPr/>
          <p:nvPr/>
        </p:nvGrpSpPr>
        <p:grpSpPr>
          <a:xfrm>
            <a:off x="10609741" y="1048190"/>
            <a:ext cx="396000" cy="376186"/>
            <a:chOff x="627146" y="1619763"/>
            <a:chExt cx="396000" cy="396000"/>
          </a:xfrm>
        </p:grpSpPr>
        <p:sp>
          <p:nvSpPr>
            <p:cNvPr id="46" name="Rectangle 45">
              <a:extLst>
                <a:ext uri="{FF2B5EF4-FFF2-40B4-BE49-F238E27FC236}">
                  <a16:creationId xmlns:a16="http://schemas.microsoft.com/office/drawing/2014/main" id="{DE6751EE-665E-429B-A6DB-124D08D85984}"/>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Freeform 118">
              <a:extLst>
                <a:ext uri="{FF2B5EF4-FFF2-40B4-BE49-F238E27FC236}">
                  <a16:creationId xmlns:a16="http://schemas.microsoft.com/office/drawing/2014/main" id="{6CABB9D2-7D1D-4773-9130-FB90C56CFC29}"/>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9" name="Freeform 119">
              <a:extLst>
                <a:ext uri="{FF2B5EF4-FFF2-40B4-BE49-F238E27FC236}">
                  <a16:creationId xmlns:a16="http://schemas.microsoft.com/office/drawing/2014/main" id="{01FEADE6-B542-4969-8B93-CAA1ED409DE2}"/>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0" name="Freeform 120">
              <a:extLst>
                <a:ext uri="{FF2B5EF4-FFF2-40B4-BE49-F238E27FC236}">
                  <a16:creationId xmlns:a16="http://schemas.microsoft.com/office/drawing/2014/main" id="{26EBC152-87F9-437B-B396-903EF1C9DAA0}"/>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1" name="Freeform 121">
              <a:extLst>
                <a:ext uri="{FF2B5EF4-FFF2-40B4-BE49-F238E27FC236}">
                  <a16:creationId xmlns:a16="http://schemas.microsoft.com/office/drawing/2014/main" id="{6801992F-BBC3-434E-BD5E-CA0B32906939}"/>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2" name="Freeform 122">
              <a:extLst>
                <a:ext uri="{FF2B5EF4-FFF2-40B4-BE49-F238E27FC236}">
                  <a16:creationId xmlns:a16="http://schemas.microsoft.com/office/drawing/2014/main" id="{A2AA5676-992C-49C5-A12C-19A29A0CEFDA}"/>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3" name="Freeform 124">
              <a:extLst>
                <a:ext uri="{FF2B5EF4-FFF2-40B4-BE49-F238E27FC236}">
                  <a16:creationId xmlns:a16="http://schemas.microsoft.com/office/drawing/2014/main" id="{274BA682-2637-4BA3-B755-15C15BBBC625}"/>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4" name="Freeform 128">
              <a:extLst>
                <a:ext uri="{FF2B5EF4-FFF2-40B4-BE49-F238E27FC236}">
                  <a16:creationId xmlns:a16="http://schemas.microsoft.com/office/drawing/2014/main" id="{B503ACFF-5FB7-4BD8-95AA-5616442E45D9}"/>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7" name="Freeform 129">
              <a:extLst>
                <a:ext uri="{FF2B5EF4-FFF2-40B4-BE49-F238E27FC236}">
                  <a16:creationId xmlns:a16="http://schemas.microsoft.com/office/drawing/2014/main" id="{6E5F6E39-FEA0-4E3E-8957-68268E6E0169}"/>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8" name="Freeform 130">
              <a:extLst>
                <a:ext uri="{FF2B5EF4-FFF2-40B4-BE49-F238E27FC236}">
                  <a16:creationId xmlns:a16="http://schemas.microsoft.com/office/drawing/2014/main" id="{6F816652-B041-4F7D-A691-D268C1BC496F}"/>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9" name="Freeform 131">
              <a:extLst>
                <a:ext uri="{FF2B5EF4-FFF2-40B4-BE49-F238E27FC236}">
                  <a16:creationId xmlns:a16="http://schemas.microsoft.com/office/drawing/2014/main" id="{CA2023F4-0496-4459-A889-A5B360BB7B1B}"/>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0" name="Freeform 133">
              <a:extLst>
                <a:ext uri="{FF2B5EF4-FFF2-40B4-BE49-F238E27FC236}">
                  <a16:creationId xmlns:a16="http://schemas.microsoft.com/office/drawing/2014/main" id="{5FA8CFF9-6F72-4D63-807C-A8ADB2CF934A}"/>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1" name="Freeform 134">
              <a:extLst>
                <a:ext uri="{FF2B5EF4-FFF2-40B4-BE49-F238E27FC236}">
                  <a16:creationId xmlns:a16="http://schemas.microsoft.com/office/drawing/2014/main" id="{6B097C5A-6164-432A-AF46-CF8CD1FD8F05}"/>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2" name="Freeform 135">
              <a:extLst>
                <a:ext uri="{FF2B5EF4-FFF2-40B4-BE49-F238E27FC236}">
                  <a16:creationId xmlns:a16="http://schemas.microsoft.com/office/drawing/2014/main" id="{E036EACD-4CE1-44A9-8FC6-1ED205B333CC}"/>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63" name="Google Shape;162;p4">
            <a:extLst>
              <a:ext uri="{FF2B5EF4-FFF2-40B4-BE49-F238E27FC236}">
                <a16:creationId xmlns:a16="http://schemas.microsoft.com/office/drawing/2014/main" id="{973F7737-05E6-4132-8AC7-ED8D8394CAE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85" name="Freeform 37">
            <a:extLst>
              <a:ext uri="{FF2B5EF4-FFF2-40B4-BE49-F238E27FC236}">
                <a16:creationId xmlns:a16="http://schemas.microsoft.com/office/drawing/2014/main" id="{4FD13948-34BD-4BB9-89F9-FF2919464653}"/>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3" name="TextBox 2">
            <a:extLst>
              <a:ext uri="{FF2B5EF4-FFF2-40B4-BE49-F238E27FC236}">
                <a16:creationId xmlns:a16="http://schemas.microsoft.com/office/drawing/2014/main" id="{65765C13-4F43-486A-9BEA-C7BEDC20956F}"/>
              </a:ext>
            </a:extLst>
          </p:cNvPr>
          <p:cNvSpPr txBox="1"/>
          <p:nvPr/>
        </p:nvSpPr>
        <p:spPr>
          <a:xfrm>
            <a:off x="10638480" y="1448362"/>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64667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Google Shape;2191;p207">
            <a:extLst>
              <a:ext uri="{FF2B5EF4-FFF2-40B4-BE49-F238E27FC236}">
                <a16:creationId xmlns:a16="http://schemas.microsoft.com/office/drawing/2014/main" id="{A5F72098-CA69-4615-9F93-0F2E1A2D207B}"/>
              </a:ext>
            </a:extLst>
          </p:cNvPr>
          <p:cNvSpPr/>
          <p:nvPr/>
        </p:nvSpPr>
        <p:spPr>
          <a:xfrm>
            <a:off x="9012629" y="160634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Commission must continue to attract a diverse, skilled and experienced workforce</a:t>
            </a:r>
            <a:endParaRPr lang="en-US" sz="1100" b="1" kern="0" dirty="0">
              <a:solidFill>
                <a:srgbClr val="FFFFFF"/>
              </a:solidFill>
              <a:cs typeface="Arial"/>
            </a:endParaRPr>
          </a:p>
        </p:txBody>
      </p:sp>
      <p:sp>
        <p:nvSpPr>
          <p:cNvPr id="83" name="Google Shape;2191;p207">
            <a:extLst>
              <a:ext uri="{FF2B5EF4-FFF2-40B4-BE49-F238E27FC236}">
                <a16:creationId xmlns:a16="http://schemas.microsoft.com/office/drawing/2014/main" id="{46CF1463-5ED0-49D2-ACCA-854BDE3A315D}"/>
              </a:ext>
            </a:extLst>
          </p:cNvPr>
          <p:cNvSpPr/>
          <p:nvPr/>
        </p:nvSpPr>
        <p:spPr>
          <a:xfrm>
            <a:off x="3331965" y="1593104"/>
            <a:ext cx="2983381"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Commission cannot retain enough talent</a:t>
            </a:r>
            <a:endParaRPr lang="en-US" sz="1100" b="1" kern="0" dirty="0">
              <a:solidFill>
                <a:srgbClr val="FFFFFF"/>
              </a:solidFill>
              <a:cs typeface="Arial"/>
            </a:endParaRPr>
          </a:p>
        </p:txBody>
      </p:sp>
      <p:sp>
        <p:nvSpPr>
          <p:cNvPr id="76" name="Google Shape;2191;p207">
            <a:extLst>
              <a:ext uri="{FF2B5EF4-FFF2-40B4-BE49-F238E27FC236}">
                <a16:creationId xmlns:a16="http://schemas.microsoft.com/office/drawing/2014/main" id="{ECD76A7B-FA00-4D94-B4B6-08A64DBBE080}"/>
              </a:ext>
            </a:extLst>
          </p:cNvPr>
          <p:cNvSpPr/>
          <p:nvPr/>
        </p:nvSpPr>
        <p:spPr>
          <a:xfrm>
            <a:off x="503691" y="159310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Increased demand for services cannot be effectively managed/met</a:t>
            </a:r>
            <a:endParaRPr lang="en-US" sz="1100" b="1" kern="0" dirty="0">
              <a:solidFill>
                <a:srgbClr val="FFFFFF"/>
              </a:solidFill>
              <a:cs typeface="Arial"/>
            </a:endParaRPr>
          </a:p>
        </p:txBody>
      </p:sp>
      <p:sp>
        <p:nvSpPr>
          <p:cNvPr id="42" name="Freeform 29">
            <a:extLst>
              <a:ext uri="{FF2B5EF4-FFF2-40B4-BE49-F238E27FC236}">
                <a16:creationId xmlns:a16="http://schemas.microsoft.com/office/drawing/2014/main" id="{A205E3BD-0218-422D-BD80-0A83B76C4D25}"/>
              </a:ext>
            </a:extLst>
          </p:cNvPr>
          <p:cNvSpPr>
            <a:spLocks noChangeAspect="1" noEditPoints="1"/>
          </p:cNvSpPr>
          <p:nvPr/>
        </p:nvSpPr>
        <p:spPr bwMode="auto">
          <a:xfrm>
            <a:off x="600606" y="1662050"/>
            <a:ext cx="468763" cy="468763"/>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5 w 576"/>
              <a:gd name="T13" fmla="*/ 551 h 576"/>
              <a:gd name="T14" fmla="*/ 25 w 576"/>
              <a:gd name="T15" fmla="*/ 25 h 576"/>
              <a:gd name="T16" fmla="*/ 551 w 576"/>
              <a:gd name="T17" fmla="*/ 25 h 576"/>
              <a:gd name="T18" fmla="*/ 551 w 576"/>
              <a:gd name="T19" fmla="*/ 551 h 576"/>
              <a:gd name="T20" fmla="*/ 130 w 576"/>
              <a:gd name="T21" fmla="*/ 215 h 576"/>
              <a:gd name="T22" fmla="*/ 176 w 576"/>
              <a:gd name="T23" fmla="*/ 169 h 576"/>
              <a:gd name="T24" fmla="*/ 130 w 576"/>
              <a:gd name="T25" fmla="*/ 124 h 576"/>
              <a:gd name="T26" fmla="*/ 85 w 576"/>
              <a:gd name="T27" fmla="*/ 169 h 576"/>
              <a:gd name="T28" fmla="*/ 130 w 576"/>
              <a:gd name="T29" fmla="*/ 215 h 576"/>
              <a:gd name="T30" fmla="*/ 130 w 576"/>
              <a:gd name="T31" fmla="*/ 148 h 576"/>
              <a:gd name="T32" fmla="*/ 151 w 576"/>
              <a:gd name="T33" fmla="*/ 169 h 576"/>
              <a:gd name="T34" fmla="*/ 130 w 576"/>
              <a:gd name="T35" fmla="*/ 190 h 576"/>
              <a:gd name="T36" fmla="*/ 109 w 576"/>
              <a:gd name="T37" fmla="*/ 169 h 576"/>
              <a:gd name="T38" fmla="*/ 130 w 576"/>
              <a:gd name="T39" fmla="*/ 148 h 576"/>
              <a:gd name="T40" fmla="*/ 494 w 576"/>
              <a:gd name="T41" fmla="*/ 182 h 576"/>
              <a:gd name="T42" fmla="*/ 217 w 576"/>
              <a:gd name="T43" fmla="*/ 182 h 576"/>
              <a:gd name="T44" fmla="*/ 217 w 576"/>
              <a:gd name="T45" fmla="*/ 157 h 576"/>
              <a:gd name="T46" fmla="*/ 494 w 576"/>
              <a:gd name="T47" fmla="*/ 157 h 576"/>
              <a:gd name="T48" fmla="*/ 494 w 576"/>
              <a:gd name="T49" fmla="*/ 182 h 576"/>
              <a:gd name="T50" fmla="*/ 130 w 576"/>
              <a:gd name="T51" fmla="*/ 358 h 576"/>
              <a:gd name="T52" fmla="*/ 176 w 576"/>
              <a:gd name="T53" fmla="*/ 312 h 576"/>
              <a:gd name="T54" fmla="*/ 130 w 576"/>
              <a:gd name="T55" fmla="*/ 267 h 576"/>
              <a:gd name="T56" fmla="*/ 85 w 576"/>
              <a:gd name="T57" fmla="*/ 312 h 576"/>
              <a:gd name="T58" fmla="*/ 130 w 576"/>
              <a:gd name="T59" fmla="*/ 358 h 576"/>
              <a:gd name="T60" fmla="*/ 130 w 576"/>
              <a:gd name="T61" fmla="*/ 291 h 576"/>
              <a:gd name="T62" fmla="*/ 151 w 576"/>
              <a:gd name="T63" fmla="*/ 312 h 576"/>
              <a:gd name="T64" fmla="*/ 130 w 576"/>
              <a:gd name="T65" fmla="*/ 333 h 576"/>
              <a:gd name="T66" fmla="*/ 109 w 576"/>
              <a:gd name="T67" fmla="*/ 312 h 576"/>
              <a:gd name="T68" fmla="*/ 130 w 576"/>
              <a:gd name="T69" fmla="*/ 291 h 576"/>
              <a:gd name="T70" fmla="*/ 494 w 576"/>
              <a:gd name="T71" fmla="*/ 325 h 576"/>
              <a:gd name="T72" fmla="*/ 217 w 576"/>
              <a:gd name="T73" fmla="*/ 325 h 576"/>
              <a:gd name="T74" fmla="*/ 217 w 576"/>
              <a:gd name="T75" fmla="*/ 300 h 576"/>
              <a:gd name="T76" fmla="*/ 494 w 576"/>
              <a:gd name="T77" fmla="*/ 300 h 576"/>
              <a:gd name="T78" fmla="*/ 494 w 576"/>
              <a:gd name="T79" fmla="*/ 325 h 576"/>
              <a:gd name="T80" fmla="*/ 130 w 576"/>
              <a:gd name="T81" fmla="*/ 501 h 576"/>
              <a:gd name="T82" fmla="*/ 176 w 576"/>
              <a:gd name="T83" fmla="*/ 455 h 576"/>
              <a:gd name="T84" fmla="*/ 130 w 576"/>
              <a:gd name="T85" fmla="*/ 410 h 576"/>
              <a:gd name="T86" fmla="*/ 85 w 576"/>
              <a:gd name="T87" fmla="*/ 455 h 576"/>
              <a:gd name="T88" fmla="*/ 130 w 576"/>
              <a:gd name="T89" fmla="*/ 501 h 576"/>
              <a:gd name="T90" fmla="*/ 130 w 576"/>
              <a:gd name="T91" fmla="*/ 434 h 576"/>
              <a:gd name="T92" fmla="*/ 151 w 576"/>
              <a:gd name="T93" fmla="*/ 455 h 576"/>
              <a:gd name="T94" fmla="*/ 130 w 576"/>
              <a:gd name="T95" fmla="*/ 476 h 576"/>
              <a:gd name="T96" fmla="*/ 109 w 576"/>
              <a:gd name="T97" fmla="*/ 455 h 576"/>
              <a:gd name="T98" fmla="*/ 130 w 576"/>
              <a:gd name="T99" fmla="*/ 434 h 576"/>
              <a:gd name="T100" fmla="*/ 494 w 576"/>
              <a:gd name="T101" fmla="*/ 468 h 576"/>
              <a:gd name="T102" fmla="*/ 217 w 576"/>
              <a:gd name="T103" fmla="*/ 468 h 576"/>
              <a:gd name="T104" fmla="*/ 217 w 576"/>
              <a:gd name="T105" fmla="*/ 443 h 576"/>
              <a:gd name="T106" fmla="*/ 494 w 576"/>
              <a:gd name="T107" fmla="*/ 443 h 576"/>
              <a:gd name="T108" fmla="*/ 494 w 576"/>
              <a:gd name="T109" fmla="*/ 46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1"/>
                  <a:pt x="176" y="455"/>
                </a:cubicBezTo>
                <a:cubicBezTo>
                  <a:pt x="176" y="430"/>
                  <a:pt x="155" y="410"/>
                  <a:pt x="130" y="410"/>
                </a:cubicBezTo>
                <a:cubicBezTo>
                  <a:pt x="105" y="410"/>
                  <a:pt x="85" y="430"/>
                  <a:pt x="85" y="455"/>
                </a:cubicBezTo>
                <a:cubicBezTo>
                  <a:pt x="85" y="481"/>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00" dirty="0"/>
          </a:p>
        </p:txBody>
      </p:sp>
      <p:grpSp>
        <p:nvGrpSpPr>
          <p:cNvPr id="84" name="Group 83">
            <a:extLst>
              <a:ext uri="{FF2B5EF4-FFF2-40B4-BE49-F238E27FC236}">
                <a16:creationId xmlns:a16="http://schemas.microsoft.com/office/drawing/2014/main" id="{66F9590D-9D75-4AE4-8C85-227060CA9B50}"/>
              </a:ext>
            </a:extLst>
          </p:cNvPr>
          <p:cNvGrpSpPr/>
          <p:nvPr/>
        </p:nvGrpSpPr>
        <p:grpSpPr>
          <a:xfrm>
            <a:off x="3402385" y="1663767"/>
            <a:ext cx="459074" cy="459003"/>
            <a:chOff x="7536208" y="4106067"/>
            <a:chExt cx="292368" cy="292323"/>
          </a:xfrm>
        </p:grpSpPr>
        <p:sp>
          <p:nvSpPr>
            <p:cNvPr id="49" name="Freeform 188">
              <a:extLst>
                <a:ext uri="{FF2B5EF4-FFF2-40B4-BE49-F238E27FC236}">
                  <a16:creationId xmlns:a16="http://schemas.microsoft.com/office/drawing/2014/main" id="{A9C1098F-7B91-4890-80C6-7B1A01878AA6}"/>
                </a:ext>
              </a:extLst>
            </p:cNvPr>
            <p:cNvSpPr>
              <a:spLocks noEditPoints="1"/>
            </p:cNvSpPr>
            <p:nvPr/>
          </p:nvSpPr>
          <p:spPr bwMode="auto">
            <a:xfrm>
              <a:off x="7536208" y="4106067"/>
              <a:ext cx="292368" cy="292323"/>
            </a:xfrm>
            <a:custGeom>
              <a:avLst/>
              <a:gdLst>
                <a:gd name="T0" fmla="*/ 1044 w 6696"/>
                <a:gd name="T1" fmla="*/ 6695 h 6695"/>
                <a:gd name="T2" fmla="*/ 1254 w 6696"/>
                <a:gd name="T3" fmla="*/ 5147 h 6695"/>
                <a:gd name="T4" fmla="*/ 1320 w 6696"/>
                <a:gd name="T5" fmla="*/ 5017 h 6695"/>
                <a:gd name="T6" fmla="*/ 1406 w 6696"/>
                <a:gd name="T7" fmla="*/ 4901 h 6695"/>
                <a:gd name="T8" fmla="*/ 1510 w 6696"/>
                <a:gd name="T9" fmla="*/ 4801 h 6695"/>
                <a:gd name="T10" fmla="*/ 1630 w 6696"/>
                <a:gd name="T11" fmla="*/ 4721 h 6695"/>
                <a:gd name="T12" fmla="*/ 1767 w 6696"/>
                <a:gd name="T13" fmla="*/ 4661 h 6695"/>
                <a:gd name="T14" fmla="*/ 2777 w 6696"/>
                <a:gd name="T15" fmla="*/ 4319 h 6695"/>
                <a:gd name="T16" fmla="*/ 2801 w 6696"/>
                <a:gd name="T17" fmla="*/ 4329 h 6695"/>
                <a:gd name="T18" fmla="*/ 2903 w 6696"/>
                <a:gd name="T19" fmla="*/ 4433 h 6695"/>
                <a:gd name="T20" fmla="*/ 2979 w 6696"/>
                <a:gd name="T21" fmla="*/ 4495 h 6695"/>
                <a:gd name="T22" fmla="*/ 3063 w 6696"/>
                <a:gd name="T23" fmla="*/ 4543 h 6695"/>
                <a:gd name="T24" fmla="*/ 3153 w 6696"/>
                <a:gd name="T25" fmla="*/ 4579 h 6695"/>
                <a:gd name="T26" fmla="*/ 3249 w 6696"/>
                <a:gd name="T27" fmla="*/ 4601 h 6695"/>
                <a:gd name="T28" fmla="*/ 3347 w 6696"/>
                <a:gd name="T29" fmla="*/ 4607 h 6695"/>
                <a:gd name="T30" fmla="*/ 3413 w 6696"/>
                <a:gd name="T31" fmla="*/ 4605 h 6695"/>
                <a:gd name="T32" fmla="*/ 3509 w 6696"/>
                <a:gd name="T33" fmla="*/ 4587 h 6695"/>
                <a:gd name="T34" fmla="*/ 3601 w 6696"/>
                <a:gd name="T35" fmla="*/ 4557 h 6695"/>
                <a:gd name="T36" fmla="*/ 3687 w 6696"/>
                <a:gd name="T37" fmla="*/ 4513 h 6695"/>
                <a:gd name="T38" fmla="*/ 3767 w 6696"/>
                <a:gd name="T39" fmla="*/ 4455 h 6695"/>
                <a:gd name="T40" fmla="*/ 3893 w 6696"/>
                <a:gd name="T41" fmla="*/ 4329 h 6695"/>
                <a:gd name="T42" fmla="*/ 3909 w 6696"/>
                <a:gd name="T43" fmla="*/ 4321 h 6695"/>
                <a:gd name="T44" fmla="*/ 4929 w 6696"/>
                <a:gd name="T45" fmla="*/ 4661 h 6695"/>
                <a:gd name="T46" fmla="*/ 5019 w 6696"/>
                <a:gd name="T47" fmla="*/ 4699 h 6695"/>
                <a:gd name="T48" fmla="*/ 5146 w 6696"/>
                <a:gd name="T49" fmla="*/ 4773 h 6695"/>
                <a:gd name="T50" fmla="*/ 5256 w 6696"/>
                <a:gd name="T51" fmla="*/ 4865 h 6695"/>
                <a:gd name="T52" fmla="*/ 5350 w 6696"/>
                <a:gd name="T53" fmla="*/ 4977 h 6695"/>
                <a:gd name="T54" fmla="*/ 5422 w 6696"/>
                <a:gd name="T55" fmla="*/ 5103 h 6695"/>
                <a:gd name="T56" fmla="*/ 5650 w 6696"/>
                <a:gd name="T57" fmla="*/ 6695 h 6695"/>
                <a:gd name="T58" fmla="*/ 0 w 6696"/>
                <a:gd name="T59" fmla="*/ 0 h 6695"/>
                <a:gd name="T60" fmla="*/ 5740 w 6696"/>
                <a:gd name="T61" fmla="*/ 5145 h 6695"/>
                <a:gd name="T62" fmla="*/ 5712 w 6696"/>
                <a:gd name="T63" fmla="*/ 5057 h 6695"/>
                <a:gd name="T64" fmla="*/ 5626 w 6696"/>
                <a:gd name="T65" fmla="*/ 4879 h 6695"/>
                <a:gd name="T66" fmla="*/ 5510 w 6696"/>
                <a:gd name="T67" fmla="*/ 4719 h 6695"/>
                <a:gd name="T68" fmla="*/ 5368 w 6696"/>
                <a:gd name="T69" fmla="*/ 4583 h 6695"/>
                <a:gd name="T70" fmla="*/ 5204 w 6696"/>
                <a:gd name="T71" fmla="*/ 4471 h 6695"/>
                <a:gd name="T72" fmla="*/ 5021 w 6696"/>
                <a:gd name="T73" fmla="*/ 4391 h 6695"/>
                <a:gd name="T74" fmla="*/ 3997 w 6696"/>
                <a:gd name="T75" fmla="*/ 4045 h 6695"/>
                <a:gd name="T76" fmla="*/ 3931 w 6696"/>
                <a:gd name="T77" fmla="*/ 4035 h 6695"/>
                <a:gd name="T78" fmla="*/ 3865 w 6696"/>
                <a:gd name="T79" fmla="*/ 4039 h 6695"/>
                <a:gd name="T80" fmla="*/ 3801 w 6696"/>
                <a:gd name="T81" fmla="*/ 4057 h 6695"/>
                <a:gd name="T82" fmla="*/ 3741 w 6696"/>
                <a:gd name="T83" fmla="*/ 4087 h 6695"/>
                <a:gd name="T84" fmla="*/ 3689 w 6696"/>
                <a:gd name="T85" fmla="*/ 4131 h 6695"/>
                <a:gd name="T86" fmla="*/ 3583 w 6696"/>
                <a:gd name="T87" fmla="*/ 4237 h 6695"/>
                <a:gd name="T88" fmla="*/ 3491 w 6696"/>
                <a:gd name="T89" fmla="*/ 4293 h 6695"/>
                <a:gd name="T90" fmla="*/ 3385 w 6696"/>
                <a:gd name="T91" fmla="*/ 4321 h 6695"/>
                <a:gd name="T92" fmla="*/ 3311 w 6696"/>
                <a:gd name="T93" fmla="*/ 4321 h 6695"/>
                <a:gd name="T94" fmla="*/ 3205 w 6696"/>
                <a:gd name="T95" fmla="*/ 4293 h 6695"/>
                <a:gd name="T96" fmla="*/ 3111 w 6696"/>
                <a:gd name="T97" fmla="*/ 4237 h 6695"/>
                <a:gd name="T98" fmla="*/ 3005 w 6696"/>
                <a:gd name="T99" fmla="*/ 4131 h 6695"/>
                <a:gd name="T100" fmla="*/ 2953 w 6696"/>
                <a:gd name="T101" fmla="*/ 4087 h 6695"/>
                <a:gd name="T102" fmla="*/ 2895 w 6696"/>
                <a:gd name="T103" fmla="*/ 4057 h 6695"/>
                <a:gd name="T104" fmla="*/ 2831 w 6696"/>
                <a:gd name="T105" fmla="*/ 4039 h 6695"/>
                <a:gd name="T106" fmla="*/ 2763 w 6696"/>
                <a:gd name="T107" fmla="*/ 4035 h 6695"/>
                <a:gd name="T108" fmla="*/ 2697 w 6696"/>
                <a:gd name="T109" fmla="*/ 4045 h 6695"/>
                <a:gd name="T110" fmla="*/ 1675 w 6696"/>
                <a:gd name="T111" fmla="*/ 4391 h 6695"/>
                <a:gd name="T112" fmla="*/ 1490 w 6696"/>
                <a:gd name="T113" fmla="*/ 4471 h 6695"/>
                <a:gd name="T114" fmla="*/ 1328 w 6696"/>
                <a:gd name="T115" fmla="*/ 4583 h 6695"/>
                <a:gd name="T116" fmla="*/ 1186 w 6696"/>
                <a:gd name="T117" fmla="*/ 4719 h 6695"/>
                <a:gd name="T118" fmla="*/ 1070 w 6696"/>
                <a:gd name="T119" fmla="*/ 4879 h 6695"/>
                <a:gd name="T120" fmla="*/ 982 w 6696"/>
                <a:gd name="T121" fmla="*/ 5057 h 6695"/>
                <a:gd name="T122" fmla="*/ 284 w 6696"/>
                <a:gd name="T123" fmla="*/ 6411 h 6695"/>
                <a:gd name="T124" fmla="*/ 6410 w 6696"/>
                <a:gd name="T125"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6695">
                  <a:moveTo>
                    <a:pt x="0" y="0"/>
                  </a:moveTo>
                  <a:lnTo>
                    <a:pt x="0" y="6695"/>
                  </a:lnTo>
                  <a:lnTo>
                    <a:pt x="1044" y="6695"/>
                  </a:lnTo>
                  <a:lnTo>
                    <a:pt x="1236" y="5193"/>
                  </a:lnTo>
                  <a:lnTo>
                    <a:pt x="1236" y="5193"/>
                  </a:lnTo>
                  <a:lnTo>
                    <a:pt x="1254" y="5147"/>
                  </a:lnTo>
                  <a:lnTo>
                    <a:pt x="1272" y="5103"/>
                  </a:lnTo>
                  <a:lnTo>
                    <a:pt x="1294" y="5059"/>
                  </a:lnTo>
                  <a:lnTo>
                    <a:pt x="1320" y="5017"/>
                  </a:lnTo>
                  <a:lnTo>
                    <a:pt x="1346" y="4977"/>
                  </a:lnTo>
                  <a:lnTo>
                    <a:pt x="1374" y="4939"/>
                  </a:lnTo>
                  <a:lnTo>
                    <a:pt x="1406" y="4901"/>
                  </a:lnTo>
                  <a:lnTo>
                    <a:pt x="1438" y="4865"/>
                  </a:lnTo>
                  <a:lnTo>
                    <a:pt x="1474" y="4833"/>
                  </a:lnTo>
                  <a:lnTo>
                    <a:pt x="1510" y="4801"/>
                  </a:lnTo>
                  <a:lnTo>
                    <a:pt x="1548" y="4773"/>
                  </a:lnTo>
                  <a:lnTo>
                    <a:pt x="1588" y="4745"/>
                  </a:lnTo>
                  <a:lnTo>
                    <a:pt x="1630" y="4721"/>
                  </a:lnTo>
                  <a:lnTo>
                    <a:pt x="1675" y="4699"/>
                  </a:lnTo>
                  <a:lnTo>
                    <a:pt x="1719" y="4679"/>
                  </a:lnTo>
                  <a:lnTo>
                    <a:pt x="1767" y="4661"/>
                  </a:lnTo>
                  <a:lnTo>
                    <a:pt x="2767" y="4321"/>
                  </a:lnTo>
                  <a:lnTo>
                    <a:pt x="2767" y="4321"/>
                  </a:lnTo>
                  <a:lnTo>
                    <a:pt x="2777" y="4319"/>
                  </a:lnTo>
                  <a:lnTo>
                    <a:pt x="2785" y="4321"/>
                  </a:lnTo>
                  <a:lnTo>
                    <a:pt x="2793" y="4323"/>
                  </a:lnTo>
                  <a:lnTo>
                    <a:pt x="2801" y="4329"/>
                  </a:lnTo>
                  <a:lnTo>
                    <a:pt x="2879" y="4409"/>
                  </a:lnTo>
                  <a:lnTo>
                    <a:pt x="2879" y="4409"/>
                  </a:lnTo>
                  <a:lnTo>
                    <a:pt x="2903" y="4433"/>
                  </a:lnTo>
                  <a:lnTo>
                    <a:pt x="2927" y="4455"/>
                  </a:lnTo>
                  <a:lnTo>
                    <a:pt x="2953" y="4475"/>
                  </a:lnTo>
                  <a:lnTo>
                    <a:pt x="2979" y="4495"/>
                  </a:lnTo>
                  <a:lnTo>
                    <a:pt x="3007" y="4513"/>
                  </a:lnTo>
                  <a:lnTo>
                    <a:pt x="3035" y="4529"/>
                  </a:lnTo>
                  <a:lnTo>
                    <a:pt x="3063" y="4543"/>
                  </a:lnTo>
                  <a:lnTo>
                    <a:pt x="3093" y="4557"/>
                  </a:lnTo>
                  <a:lnTo>
                    <a:pt x="3123" y="4569"/>
                  </a:lnTo>
                  <a:lnTo>
                    <a:pt x="3153" y="4579"/>
                  </a:lnTo>
                  <a:lnTo>
                    <a:pt x="3185" y="4587"/>
                  </a:lnTo>
                  <a:lnTo>
                    <a:pt x="3217" y="4595"/>
                  </a:lnTo>
                  <a:lnTo>
                    <a:pt x="3249" y="4601"/>
                  </a:lnTo>
                  <a:lnTo>
                    <a:pt x="3281" y="4605"/>
                  </a:lnTo>
                  <a:lnTo>
                    <a:pt x="3315" y="4607"/>
                  </a:lnTo>
                  <a:lnTo>
                    <a:pt x="3347" y="4607"/>
                  </a:lnTo>
                  <a:lnTo>
                    <a:pt x="3347" y="4607"/>
                  </a:lnTo>
                  <a:lnTo>
                    <a:pt x="3381" y="4607"/>
                  </a:lnTo>
                  <a:lnTo>
                    <a:pt x="3413" y="4605"/>
                  </a:lnTo>
                  <a:lnTo>
                    <a:pt x="3447" y="4601"/>
                  </a:lnTo>
                  <a:lnTo>
                    <a:pt x="3479" y="4595"/>
                  </a:lnTo>
                  <a:lnTo>
                    <a:pt x="3509" y="4587"/>
                  </a:lnTo>
                  <a:lnTo>
                    <a:pt x="3541" y="4579"/>
                  </a:lnTo>
                  <a:lnTo>
                    <a:pt x="3571" y="4569"/>
                  </a:lnTo>
                  <a:lnTo>
                    <a:pt x="3601" y="4557"/>
                  </a:lnTo>
                  <a:lnTo>
                    <a:pt x="3631" y="4543"/>
                  </a:lnTo>
                  <a:lnTo>
                    <a:pt x="3659" y="4529"/>
                  </a:lnTo>
                  <a:lnTo>
                    <a:pt x="3687" y="4513"/>
                  </a:lnTo>
                  <a:lnTo>
                    <a:pt x="3715" y="4495"/>
                  </a:lnTo>
                  <a:lnTo>
                    <a:pt x="3741" y="4475"/>
                  </a:lnTo>
                  <a:lnTo>
                    <a:pt x="3767" y="4455"/>
                  </a:lnTo>
                  <a:lnTo>
                    <a:pt x="3791" y="4433"/>
                  </a:lnTo>
                  <a:lnTo>
                    <a:pt x="3815" y="4409"/>
                  </a:lnTo>
                  <a:lnTo>
                    <a:pt x="3893" y="4329"/>
                  </a:lnTo>
                  <a:lnTo>
                    <a:pt x="3893" y="4329"/>
                  </a:lnTo>
                  <a:lnTo>
                    <a:pt x="3901" y="4323"/>
                  </a:lnTo>
                  <a:lnTo>
                    <a:pt x="3909" y="4321"/>
                  </a:lnTo>
                  <a:lnTo>
                    <a:pt x="3919" y="4319"/>
                  </a:lnTo>
                  <a:lnTo>
                    <a:pt x="3927" y="4321"/>
                  </a:lnTo>
                  <a:lnTo>
                    <a:pt x="4929" y="4661"/>
                  </a:lnTo>
                  <a:lnTo>
                    <a:pt x="4929" y="4661"/>
                  </a:lnTo>
                  <a:lnTo>
                    <a:pt x="4975" y="4679"/>
                  </a:lnTo>
                  <a:lnTo>
                    <a:pt x="5019" y="4699"/>
                  </a:lnTo>
                  <a:lnTo>
                    <a:pt x="5064" y="4721"/>
                  </a:lnTo>
                  <a:lnTo>
                    <a:pt x="5106" y="4745"/>
                  </a:lnTo>
                  <a:lnTo>
                    <a:pt x="5146" y="4773"/>
                  </a:lnTo>
                  <a:lnTo>
                    <a:pt x="5184" y="4801"/>
                  </a:lnTo>
                  <a:lnTo>
                    <a:pt x="5222" y="4833"/>
                  </a:lnTo>
                  <a:lnTo>
                    <a:pt x="5256" y="4865"/>
                  </a:lnTo>
                  <a:lnTo>
                    <a:pt x="5290" y="4901"/>
                  </a:lnTo>
                  <a:lnTo>
                    <a:pt x="5320" y="4939"/>
                  </a:lnTo>
                  <a:lnTo>
                    <a:pt x="5350" y="4977"/>
                  </a:lnTo>
                  <a:lnTo>
                    <a:pt x="5376" y="5017"/>
                  </a:lnTo>
                  <a:lnTo>
                    <a:pt x="5400" y="5059"/>
                  </a:lnTo>
                  <a:lnTo>
                    <a:pt x="5422" y="5103"/>
                  </a:lnTo>
                  <a:lnTo>
                    <a:pt x="5442" y="5147"/>
                  </a:lnTo>
                  <a:lnTo>
                    <a:pt x="5458" y="5193"/>
                  </a:lnTo>
                  <a:lnTo>
                    <a:pt x="5650" y="6695"/>
                  </a:lnTo>
                  <a:lnTo>
                    <a:pt x="6696" y="6695"/>
                  </a:lnTo>
                  <a:lnTo>
                    <a:pt x="6696" y="0"/>
                  </a:lnTo>
                  <a:lnTo>
                    <a:pt x="0" y="0"/>
                  </a:lnTo>
                  <a:close/>
                  <a:moveTo>
                    <a:pt x="6410" y="6411"/>
                  </a:moveTo>
                  <a:lnTo>
                    <a:pt x="5902" y="6411"/>
                  </a:lnTo>
                  <a:lnTo>
                    <a:pt x="5740" y="5145"/>
                  </a:lnTo>
                  <a:lnTo>
                    <a:pt x="5734" y="5121"/>
                  </a:lnTo>
                  <a:lnTo>
                    <a:pt x="5734" y="5121"/>
                  </a:lnTo>
                  <a:lnTo>
                    <a:pt x="5712" y="5057"/>
                  </a:lnTo>
                  <a:lnTo>
                    <a:pt x="5686" y="4995"/>
                  </a:lnTo>
                  <a:lnTo>
                    <a:pt x="5658" y="4935"/>
                  </a:lnTo>
                  <a:lnTo>
                    <a:pt x="5626" y="4879"/>
                  </a:lnTo>
                  <a:lnTo>
                    <a:pt x="5590" y="4823"/>
                  </a:lnTo>
                  <a:lnTo>
                    <a:pt x="5552" y="4769"/>
                  </a:lnTo>
                  <a:lnTo>
                    <a:pt x="5510" y="4719"/>
                  </a:lnTo>
                  <a:lnTo>
                    <a:pt x="5464" y="4671"/>
                  </a:lnTo>
                  <a:lnTo>
                    <a:pt x="5418" y="4625"/>
                  </a:lnTo>
                  <a:lnTo>
                    <a:pt x="5368" y="4583"/>
                  </a:lnTo>
                  <a:lnTo>
                    <a:pt x="5316" y="4543"/>
                  </a:lnTo>
                  <a:lnTo>
                    <a:pt x="5260" y="4505"/>
                  </a:lnTo>
                  <a:lnTo>
                    <a:pt x="5204" y="4471"/>
                  </a:lnTo>
                  <a:lnTo>
                    <a:pt x="5146" y="4441"/>
                  </a:lnTo>
                  <a:lnTo>
                    <a:pt x="5084" y="4415"/>
                  </a:lnTo>
                  <a:lnTo>
                    <a:pt x="5021" y="4391"/>
                  </a:lnTo>
                  <a:lnTo>
                    <a:pt x="4019" y="4051"/>
                  </a:lnTo>
                  <a:lnTo>
                    <a:pt x="4019" y="4051"/>
                  </a:lnTo>
                  <a:lnTo>
                    <a:pt x="3997" y="4045"/>
                  </a:lnTo>
                  <a:lnTo>
                    <a:pt x="3975" y="4039"/>
                  </a:lnTo>
                  <a:lnTo>
                    <a:pt x="3953" y="4037"/>
                  </a:lnTo>
                  <a:lnTo>
                    <a:pt x="3931" y="4035"/>
                  </a:lnTo>
                  <a:lnTo>
                    <a:pt x="3909" y="4035"/>
                  </a:lnTo>
                  <a:lnTo>
                    <a:pt x="3887" y="4035"/>
                  </a:lnTo>
                  <a:lnTo>
                    <a:pt x="3865" y="4039"/>
                  </a:lnTo>
                  <a:lnTo>
                    <a:pt x="3843" y="4043"/>
                  </a:lnTo>
                  <a:lnTo>
                    <a:pt x="3821" y="4049"/>
                  </a:lnTo>
                  <a:lnTo>
                    <a:pt x="3801" y="4057"/>
                  </a:lnTo>
                  <a:lnTo>
                    <a:pt x="3781" y="4065"/>
                  </a:lnTo>
                  <a:lnTo>
                    <a:pt x="3761" y="4075"/>
                  </a:lnTo>
                  <a:lnTo>
                    <a:pt x="3741" y="4087"/>
                  </a:lnTo>
                  <a:lnTo>
                    <a:pt x="3723" y="4101"/>
                  </a:lnTo>
                  <a:lnTo>
                    <a:pt x="3705" y="4115"/>
                  </a:lnTo>
                  <a:lnTo>
                    <a:pt x="3689" y="4131"/>
                  </a:lnTo>
                  <a:lnTo>
                    <a:pt x="3611" y="4211"/>
                  </a:lnTo>
                  <a:lnTo>
                    <a:pt x="3611" y="4211"/>
                  </a:lnTo>
                  <a:lnTo>
                    <a:pt x="3583" y="4237"/>
                  </a:lnTo>
                  <a:lnTo>
                    <a:pt x="3555" y="4259"/>
                  </a:lnTo>
                  <a:lnTo>
                    <a:pt x="3523" y="4277"/>
                  </a:lnTo>
                  <a:lnTo>
                    <a:pt x="3491" y="4293"/>
                  </a:lnTo>
                  <a:lnTo>
                    <a:pt x="3457" y="4305"/>
                  </a:lnTo>
                  <a:lnTo>
                    <a:pt x="3421" y="4315"/>
                  </a:lnTo>
                  <a:lnTo>
                    <a:pt x="3385" y="4321"/>
                  </a:lnTo>
                  <a:lnTo>
                    <a:pt x="3347" y="4323"/>
                  </a:lnTo>
                  <a:lnTo>
                    <a:pt x="3347" y="4323"/>
                  </a:lnTo>
                  <a:lnTo>
                    <a:pt x="3311" y="4321"/>
                  </a:lnTo>
                  <a:lnTo>
                    <a:pt x="3273" y="4315"/>
                  </a:lnTo>
                  <a:lnTo>
                    <a:pt x="3239" y="4305"/>
                  </a:lnTo>
                  <a:lnTo>
                    <a:pt x="3205" y="4293"/>
                  </a:lnTo>
                  <a:lnTo>
                    <a:pt x="3171" y="4277"/>
                  </a:lnTo>
                  <a:lnTo>
                    <a:pt x="3141" y="4259"/>
                  </a:lnTo>
                  <a:lnTo>
                    <a:pt x="3111" y="4237"/>
                  </a:lnTo>
                  <a:lnTo>
                    <a:pt x="3083" y="4211"/>
                  </a:lnTo>
                  <a:lnTo>
                    <a:pt x="3005" y="4131"/>
                  </a:lnTo>
                  <a:lnTo>
                    <a:pt x="3005" y="4131"/>
                  </a:lnTo>
                  <a:lnTo>
                    <a:pt x="2989" y="4115"/>
                  </a:lnTo>
                  <a:lnTo>
                    <a:pt x="2971" y="4101"/>
                  </a:lnTo>
                  <a:lnTo>
                    <a:pt x="2953" y="4087"/>
                  </a:lnTo>
                  <a:lnTo>
                    <a:pt x="2935" y="4075"/>
                  </a:lnTo>
                  <a:lnTo>
                    <a:pt x="2915" y="4065"/>
                  </a:lnTo>
                  <a:lnTo>
                    <a:pt x="2895" y="4057"/>
                  </a:lnTo>
                  <a:lnTo>
                    <a:pt x="2873" y="4049"/>
                  </a:lnTo>
                  <a:lnTo>
                    <a:pt x="2853" y="4043"/>
                  </a:lnTo>
                  <a:lnTo>
                    <a:pt x="2831" y="4039"/>
                  </a:lnTo>
                  <a:lnTo>
                    <a:pt x="2809" y="4035"/>
                  </a:lnTo>
                  <a:lnTo>
                    <a:pt x="2787" y="4035"/>
                  </a:lnTo>
                  <a:lnTo>
                    <a:pt x="2763" y="4035"/>
                  </a:lnTo>
                  <a:lnTo>
                    <a:pt x="2741" y="4037"/>
                  </a:lnTo>
                  <a:lnTo>
                    <a:pt x="2719" y="4039"/>
                  </a:lnTo>
                  <a:lnTo>
                    <a:pt x="2697" y="4045"/>
                  </a:lnTo>
                  <a:lnTo>
                    <a:pt x="2675" y="4051"/>
                  </a:lnTo>
                  <a:lnTo>
                    <a:pt x="1675" y="4391"/>
                  </a:lnTo>
                  <a:lnTo>
                    <a:pt x="1675" y="4391"/>
                  </a:lnTo>
                  <a:lnTo>
                    <a:pt x="1610" y="4415"/>
                  </a:lnTo>
                  <a:lnTo>
                    <a:pt x="1550" y="4441"/>
                  </a:lnTo>
                  <a:lnTo>
                    <a:pt x="1490" y="4471"/>
                  </a:lnTo>
                  <a:lnTo>
                    <a:pt x="1434" y="4505"/>
                  </a:lnTo>
                  <a:lnTo>
                    <a:pt x="1380" y="4543"/>
                  </a:lnTo>
                  <a:lnTo>
                    <a:pt x="1328" y="4583"/>
                  </a:lnTo>
                  <a:lnTo>
                    <a:pt x="1278" y="4625"/>
                  </a:lnTo>
                  <a:lnTo>
                    <a:pt x="1230" y="4671"/>
                  </a:lnTo>
                  <a:lnTo>
                    <a:pt x="1186" y="4719"/>
                  </a:lnTo>
                  <a:lnTo>
                    <a:pt x="1144" y="4769"/>
                  </a:lnTo>
                  <a:lnTo>
                    <a:pt x="1106" y="4823"/>
                  </a:lnTo>
                  <a:lnTo>
                    <a:pt x="1070" y="4879"/>
                  </a:lnTo>
                  <a:lnTo>
                    <a:pt x="1038" y="4935"/>
                  </a:lnTo>
                  <a:lnTo>
                    <a:pt x="1008" y="4995"/>
                  </a:lnTo>
                  <a:lnTo>
                    <a:pt x="982" y="5057"/>
                  </a:lnTo>
                  <a:lnTo>
                    <a:pt x="960" y="5121"/>
                  </a:lnTo>
                  <a:lnTo>
                    <a:pt x="794" y="6411"/>
                  </a:lnTo>
                  <a:lnTo>
                    <a:pt x="284" y="6411"/>
                  </a:lnTo>
                  <a:lnTo>
                    <a:pt x="284" y="286"/>
                  </a:lnTo>
                  <a:lnTo>
                    <a:pt x="6410" y="286"/>
                  </a:lnTo>
                  <a:lnTo>
                    <a:pt x="6410" y="64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sp>
          <p:nvSpPr>
            <p:cNvPr id="50" name="Freeform 189">
              <a:extLst>
                <a:ext uri="{FF2B5EF4-FFF2-40B4-BE49-F238E27FC236}">
                  <a16:creationId xmlns:a16="http://schemas.microsoft.com/office/drawing/2014/main" id="{B6C77051-821E-42CD-940C-9044AA70E823}"/>
                </a:ext>
              </a:extLst>
            </p:cNvPr>
            <p:cNvSpPr>
              <a:spLocks noEditPoints="1"/>
            </p:cNvSpPr>
            <p:nvPr/>
          </p:nvSpPr>
          <p:spPr bwMode="auto">
            <a:xfrm>
              <a:off x="7642877" y="4167894"/>
              <a:ext cx="79030" cy="108415"/>
            </a:xfrm>
            <a:custGeom>
              <a:avLst/>
              <a:gdLst>
                <a:gd name="T0" fmla="*/ 1050 w 1810"/>
                <a:gd name="T1" fmla="*/ 2467 h 2483"/>
                <a:gd name="T2" fmla="*/ 1248 w 1810"/>
                <a:gd name="T3" fmla="*/ 2383 h 2483"/>
                <a:gd name="T4" fmla="*/ 1414 w 1810"/>
                <a:gd name="T5" fmla="*/ 2245 h 2483"/>
                <a:gd name="T6" fmla="*/ 1578 w 1810"/>
                <a:gd name="T7" fmla="*/ 2055 h 2483"/>
                <a:gd name="T8" fmla="*/ 1714 w 1810"/>
                <a:gd name="T9" fmla="*/ 1758 h 2483"/>
                <a:gd name="T10" fmla="*/ 1790 w 1810"/>
                <a:gd name="T11" fmla="*/ 1370 h 2483"/>
                <a:gd name="T12" fmla="*/ 1810 w 1810"/>
                <a:gd name="T13" fmla="*/ 996 h 2483"/>
                <a:gd name="T14" fmla="*/ 1780 w 1810"/>
                <a:gd name="T15" fmla="*/ 748 h 2483"/>
                <a:gd name="T16" fmla="*/ 1700 w 1810"/>
                <a:gd name="T17" fmla="*/ 522 h 2483"/>
                <a:gd name="T18" fmla="*/ 1574 w 1810"/>
                <a:gd name="T19" fmla="*/ 328 h 2483"/>
                <a:gd name="T20" fmla="*/ 1410 w 1810"/>
                <a:gd name="T21" fmla="*/ 170 h 2483"/>
                <a:gd name="T22" fmla="*/ 1216 w 1810"/>
                <a:gd name="T23" fmla="*/ 62 h 2483"/>
                <a:gd name="T24" fmla="*/ 996 w 1810"/>
                <a:gd name="T25" fmla="*/ 6 h 2483"/>
                <a:gd name="T26" fmla="*/ 812 w 1810"/>
                <a:gd name="T27" fmla="*/ 6 h 2483"/>
                <a:gd name="T28" fmla="*/ 594 w 1810"/>
                <a:gd name="T29" fmla="*/ 62 h 2483"/>
                <a:gd name="T30" fmla="*/ 400 w 1810"/>
                <a:gd name="T31" fmla="*/ 170 h 2483"/>
                <a:gd name="T32" fmla="*/ 236 w 1810"/>
                <a:gd name="T33" fmla="*/ 328 h 2483"/>
                <a:gd name="T34" fmla="*/ 110 w 1810"/>
                <a:gd name="T35" fmla="*/ 522 h 2483"/>
                <a:gd name="T36" fmla="*/ 28 w 1810"/>
                <a:gd name="T37" fmla="*/ 748 h 2483"/>
                <a:gd name="T38" fmla="*/ 0 w 1810"/>
                <a:gd name="T39" fmla="*/ 996 h 2483"/>
                <a:gd name="T40" fmla="*/ 18 w 1810"/>
                <a:gd name="T41" fmla="*/ 1370 h 2483"/>
                <a:gd name="T42" fmla="*/ 96 w 1810"/>
                <a:gd name="T43" fmla="*/ 1758 h 2483"/>
                <a:gd name="T44" fmla="*/ 232 w 1810"/>
                <a:gd name="T45" fmla="*/ 2055 h 2483"/>
                <a:gd name="T46" fmla="*/ 396 w 1810"/>
                <a:gd name="T47" fmla="*/ 2245 h 2483"/>
                <a:gd name="T48" fmla="*/ 560 w 1810"/>
                <a:gd name="T49" fmla="*/ 2383 h 2483"/>
                <a:gd name="T50" fmla="*/ 760 w 1810"/>
                <a:gd name="T51" fmla="*/ 2467 h 2483"/>
                <a:gd name="T52" fmla="*/ 904 w 1810"/>
                <a:gd name="T53" fmla="*/ 286 h 2483"/>
                <a:gd name="T54" fmla="*/ 1030 w 1810"/>
                <a:gd name="T55" fmla="*/ 300 h 2483"/>
                <a:gd name="T56" fmla="*/ 1172 w 1810"/>
                <a:gd name="T57" fmla="*/ 356 h 2483"/>
                <a:gd name="T58" fmla="*/ 1298 w 1810"/>
                <a:gd name="T59" fmla="*/ 448 h 2483"/>
                <a:gd name="T60" fmla="*/ 1400 w 1810"/>
                <a:gd name="T61" fmla="*/ 572 h 2483"/>
                <a:gd name="T62" fmla="*/ 1474 w 1810"/>
                <a:gd name="T63" fmla="*/ 720 h 2483"/>
                <a:gd name="T64" fmla="*/ 1516 w 1810"/>
                <a:gd name="T65" fmla="*/ 888 h 2483"/>
                <a:gd name="T66" fmla="*/ 1522 w 1810"/>
                <a:gd name="T67" fmla="*/ 1080 h 2483"/>
                <a:gd name="T68" fmla="*/ 1490 w 1810"/>
                <a:gd name="T69" fmla="*/ 1454 h 2483"/>
                <a:gd name="T70" fmla="*/ 1412 w 1810"/>
                <a:gd name="T71" fmla="*/ 1750 h 2483"/>
                <a:gd name="T72" fmla="*/ 1294 w 1810"/>
                <a:gd name="T73" fmla="*/ 1955 h 2483"/>
                <a:gd name="T74" fmla="*/ 1132 w 1810"/>
                <a:gd name="T75" fmla="*/ 2115 h 2483"/>
                <a:gd name="T76" fmla="*/ 1020 w 1810"/>
                <a:gd name="T77" fmla="*/ 2179 h 2483"/>
                <a:gd name="T78" fmla="*/ 904 w 1810"/>
                <a:gd name="T79" fmla="*/ 2197 h 2483"/>
                <a:gd name="T80" fmla="*/ 810 w 1810"/>
                <a:gd name="T81" fmla="*/ 2187 h 2483"/>
                <a:gd name="T82" fmla="*/ 700 w 1810"/>
                <a:gd name="T83" fmla="*/ 2133 h 2483"/>
                <a:gd name="T84" fmla="*/ 516 w 1810"/>
                <a:gd name="T85" fmla="*/ 1955 h 2483"/>
                <a:gd name="T86" fmla="*/ 416 w 1810"/>
                <a:gd name="T87" fmla="*/ 1798 h 2483"/>
                <a:gd name="T88" fmla="*/ 330 w 1810"/>
                <a:gd name="T89" fmla="*/ 1520 h 2483"/>
                <a:gd name="T90" fmla="*/ 290 w 1810"/>
                <a:gd name="T91" fmla="*/ 1160 h 2483"/>
                <a:gd name="T92" fmla="*/ 288 w 1810"/>
                <a:gd name="T93" fmla="*/ 924 h 2483"/>
                <a:gd name="T94" fmla="*/ 322 w 1810"/>
                <a:gd name="T95" fmla="*/ 752 h 2483"/>
                <a:gd name="T96" fmla="*/ 392 w 1810"/>
                <a:gd name="T97" fmla="*/ 600 h 2483"/>
                <a:gd name="T98" fmla="*/ 488 w 1810"/>
                <a:gd name="T99" fmla="*/ 470 h 2483"/>
                <a:gd name="T100" fmla="*/ 610 w 1810"/>
                <a:gd name="T101" fmla="*/ 372 h 2483"/>
                <a:gd name="T102" fmla="*/ 750 w 1810"/>
                <a:gd name="T103" fmla="*/ 308 h 2483"/>
                <a:gd name="T104" fmla="*/ 904 w 1810"/>
                <a:gd name="T105" fmla="*/ 286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0" h="2483">
                  <a:moveTo>
                    <a:pt x="904" y="2483"/>
                  </a:moveTo>
                  <a:lnTo>
                    <a:pt x="904" y="2483"/>
                  </a:lnTo>
                  <a:lnTo>
                    <a:pt x="956" y="2481"/>
                  </a:lnTo>
                  <a:lnTo>
                    <a:pt x="1004" y="2477"/>
                  </a:lnTo>
                  <a:lnTo>
                    <a:pt x="1050" y="2467"/>
                  </a:lnTo>
                  <a:lnTo>
                    <a:pt x="1092" y="2457"/>
                  </a:lnTo>
                  <a:lnTo>
                    <a:pt x="1134" y="2443"/>
                  </a:lnTo>
                  <a:lnTo>
                    <a:pt x="1174" y="2425"/>
                  </a:lnTo>
                  <a:lnTo>
                    <a:pt x="1212" y="2405"/>
                  </a:lnTo>
                  <a:lnTo>
                    <a:pt x="1248" y="2383"/>
                  </a:lnTo>
                  <a:lnTo>
                    <a:pt x="1284" y="2359"/>
                  </a:lnTo>
                  <a:lnTo>
                    <a:pt x="1318" y="2333"/>
                  </a:lnTo>
                  <a:lnTo>
                    <a:pt x="1350" y="2305"/>
                  </a:lnTo>
                  <a:lnTo>
                    <a:pt x="1382" y="2277"/>
                  </a:lnTo>
                  <a:lnTo>
                    <a:pt x="1414" y="2245"/>
                  </a:lnTo>
                  <a:lnTo>
                    <a:pt x="1446" y="2213"/>
                  </a:lnTo>
                  <a:lnTo>
                    <a:pt x="1506" y="2145"/>
                  </a:lnTo>
                  <a:lnTo>
                    <a:pt x="1506" y="2145"/>
                  </a:lnTo>
                  <a:lnTo>
                    <a:pt x="1544" y="2101"/>
                  </a:lnTo>
                  <a:lnTo>
                    <a:pt x="1578" y="2055"/>
                  </a:lnTo>
                  <a:lnTo>
                    <a:pt x="1610" y="2003"/>
                  </a:lnTo>
                  <a:lnTo>
                    <a:pt x="1638" y="1947"/>
                  </a:lnTo>
                  <a:lnTo>
                    <a:pt x="1666" y="1888"/>
                  </a:lnTo>
                  <a:lnTo>
                    <a:pt x="1690" y="1824"/>
                  </a:lnTo>
                  <a:lnTo>
                    <a:pt x="1714" y="1758"/>
                  </a:lnTo>
                  <a:lnTo>
                    <a:pt x="1734" y="1688"/>
                  </a:lnTo>
                  <a:lnTo>
                    <a:pt x="1750" y="1614"/>
                  </a:lnTo>
                  <a:lnTo>
                    <a:pt x="1766" y="1536"/>
                  </a:lnTo>
                  <a:lnTo>
                    <a:pt x="1780" y="1456"/>
                  </a:lnTo>
                  <a:lnTo>
                    <a:pt x="1790" y="1370"/>
                  </a:lnTo>
                  <a:lnTo>
                    <a:pt x="1798" y="1282"/>
                  </a:lnTo>
                  <a:lnTo>
                    <a:pt x="1804" y="1190"/>
                  </a:lnTo>
                  <a:lnTo>
                    <a:pt x="1808" y="1096"/>
                  </a:lnTo>
                  <a:lnTo>
                    <a:pt x="1810" y="996"/>
                  </a:lnTo>
                  <a:lnTo>
                    <a:pt x="1810" y="996"/>
                  </a:lnTo>
                  <a:lnTo>
                    <a:pt x="1808" y="946"/>
                  </a:lnTo>
                  <a:lnTo>
                    <a:pt x="1804" y="894"/>
                  </a:lnTo>
                  <a:lnTo>
                    <a:pt x="1798" y="844"/>
                  </a:lnTo>
                  <a:lnTo>
                    <a:pt x="1790" y="796"/>
                  </a:lnTo>
                  <a:lnTo>
                    <a:pt x="1780" y="748"/>
                  </a:lnTo>
                  <a:lnTo>
                    <a:pt x="1768" y="700"/>
                  </a:lnTo>
                  <a:lnTo>
                    <a:pt x="1754" y="654"/>
                  </a:lnTo>
                  <a:lnTo>
                    <a:pt x="1738" y="610"/>
                  </a:lnTo>
                  <a:lnTo>
                    <a:pt x="1720" y="564"/>
                  </a:lnTo>
                  <a:lnTo>
                    <a:pt x="1700" y="522"/>
                  </a:lnTo>
                  <a:lnTo>
                    <a:pt x="1678" y="480"/>
                  </a:lnTo>
                  <a:lnTo>
                    <a:pt x="1654" y="440"/>
                  </a:lnTo>
                  <a:lnTo>
                    <a:pt x="1630" y="400"/>
                  </a:lnTo>
                  <a:lnTo>
                    <a:pt x="1602" y="364"/>
                  </a:lnTo>
                  <a:lnTo>
                    <a:pt x="1574" y="328"/>
                  </a:lnTo>
                  <a:lnTo>
                    <a:pt x="1544" y="292"/>
                  </a:lnTo>
                  <a:lnTo>
                    <a:pt x="1512" y="260"/>
                  </a:lnTo>
                  <a:lnTo>
                    <a:pt x="1480" y="228"/>
                  </a:lnTo>
                  <a:lnTo>
                    <a:pt x="1446" y="198"/>
                  </a:lnTo>
                  <a:lnTo>
                    <a:pt x="1410" y="170"/>
                  </a:lnTo>
                  <a:lnTo>
                    <a:pt x="1374" y="144"/>
                  </a:lnTo>
                  <a:lnTo>
                    <a:pt x="1336" y="120"/>
                  </a:lnTo>
                  <a:lnTo>
                    <a:pt x="1296" y="98"/>
                  </a:lnTo>
                  <a:lnTo>
                    <a:pt x="1256" y="78"/>
                  </a:lnTo>
                  <a:lnTo>
                    <a:pt x="1216" y="62"/>
                  </a:lnTo>
                  <a:lnTo>
                    <a:pt x="1174" y="46"/>
                  </a:lnTo>
                  <a:lnTo>
                    <a:pt x="1130" y="32"/>
                  </a:lnTo>
                  <a:lnTo>
                    <a:pt x="1086" y="20"/>
                  </a:lnTo>
                  <a:lnTo>
                    <a:pt x="1042" y="12"/>
                  </a:lnTo>
                  <a:lnTo>
                    <a:pt x="996" y="6"/>
                  </a:lnTo>
                  <a:lnTo>
                    <a:pt x="950" y="2"/>
                  </a:lnTo>
                  <a:lnTo>
                    <a:pt x="904" y="0"/>
                  </a:lnTo>
                  <a:lnTo>
                    <a:pt x="904" y="0"/>
                  </a:lnTo>
                  <a:lnTo>
                    <a:pt x="858" y="2"/>
                  </a:lnTo>
                  <a:lnTo>
                    <a:pt x="812" y="6"/>
                  </a:lnTo>
                  <a:lnTo>
                    <a:pt x="766" y="12"/>
                  </a:lnTo>
                  <a:lnTo>
                    <a:pt x="722" y="20"/>
                  </a:lnTo>
                  <a:lnTo>
                    <a:pt x="678" y="32"/>
                  </a:lnTo>
                  <a:lnTo>
                    <a:pt x="636" y="46"/>
                  </a:lnTo>
                  <a:lnTo>
                    <a:pt x="594" y="62"/>
                  </a:lnTo>
                  <a:lnTo>
                    <a:pt x="552" y="78"/>
                  </a:lnTo>
                  <a:lnTo>
                    <a:pt x="512" y="98"/>
                  </a:lnTo>
                  <a:lnTo>
                    <a:pt x="474" y="120"/>
                  </a:lnTo>
                  <a:lnTo>
                    <a:pt x="436" y="144"/>
                  </a:lnTo>
                  <a:lnTo>
                    <a:pt x="400" y="170"/>
                  </a:lnTo>
                  <a:lnTo>
                    <a:pt x="364" y="198"/>
                  </a:lnTo>
                  <a:lnTo>
                    <a:pt x="330" y="228"/>
                  </a:lnTo>
                  <a:lnTo>
                    <a:pt x="296" y="260"/>
                  </a:lnTo>
                  <a:lnTo>
                    <a:pt x="266" y="292"/>
                  </a:lnTo>
                  <a:lnTo>
                    <a:pt x="236" y="328"/>
                  </a:lnTo>
                  <a:lnTo>
                    <a:pt x="206" y="364"/>
                  </a:lnTo>
                  <a:lnTo>
                    <a:pt x="180" y="400"/>
                  </a:lnTo>
                  <a:lnTo>
                    <a:pt x="154" y="440"/>
                  </a:lnTo>
                  <a:lnTo>
                    <a:pt x="130" y="480"/>
                  </a:lnTo>
                  <a:lnTo>
                    <a:pt x="110" y="522"/>
                  </a:lnTo>
                  <a:lnTo>
                    <a:pt x="90" y="564"/>
                  </a:lnTo>
                  <a:lnTo>
                    <a:pt x="72" y="610"/>
                  </a:lnTo>
                  <a:lnTo>
                    <a:pt x="54" y="654"/>
                  </a:lnTo>
                  <a:lnTo>
                    <a:pt x="40" y="700"/>
                  </a:lnTo>
                  <a:lnTo>
                    <a:pt x="28" y="748"/>
                  </a:lnTo>
                  <a:lnTo>
                    <a:pt x="18" y="796"/>
                  </a:lnTo>
                  <a:lnTo>
                    <a:pt x="10" y="844"/>
                  </a:lnTo>
                  <a:lnTo>
                    <a:pt x="4" y="894"/>
                  </a:lnTo>
                  <a:lnTo>
                    <a:pt x="2" y="946"/>
                  </a:lnTo>
                  <a:lnTo>
                    <a:pt x="0" y="996"/>
                  </a:lnTo>
                  <a:lnTo>
                    <a:pt x="0" y="996"/>
                  </a:lnTo>
                  <a:lnTo>
                    <a:pt x="2" y="1096"/>
                  </a:lnTo>
                  <a:lnTo>
                    <a:pt x="4" y="1190"/>
                  </a:lnTo>
                  <a:lnTo>
                    <a:pt x="10" y="1282"/>
                  </a:lnTo>
                  <a:lnTo>
                    <a:pt x="18" y="1370"/>
                  </a:lnTo>
                  <a:lnTo>
                    <a:pt x="30" y="1456"/>
                  </a:lnTo>
                  <a:lnTo>
                    <a:pt x="42" y="1536"/>
                  </a:lnTo>
                  <a:lnTo>
                    <a:pt x="58" y="1614"/>
                  </a:lnTo>
                  <a:lnTo>
                    <a:pt x="76" y="1688"/>
                  </a:lnTo>
                  <a:lnTo>
                    <a:pt x="96" y="1758"/>
                  </a:lnTo>
                  <a:lnTo>
                    <a:pt x="118" y="1824"/>
                  </a:lnTo>
                  <a:lnTo>
                    <a:pt x="144" y="1888"/>
                  </a:lnTo>
                  <a:lnTo>
                    <a:pt x="170" y="1947"/>
                  </a:lnTo>
                  <a:lnTo>
                    <a:pt x="200" y="2003"/>
                  </a:lnTo>
                  <a:lnTo>
                    <a:pt x="232" y="2055"/>
                  </a:lnTo>
                  <a:lnTo>
                    <a:pt x="266" y="2101"/>
                  </a:lnTo>
                  <a:lnTo>
                    <a:pt x="302" y="2145"/>
                  </a:lnTo>
                  <a:lnTo>
                    <a:pt x="302" y="2145"/>
                  </a:lnTo>
                  <a:lnTo>
                    <a:pt x="364" y="2213"/>
                  </a:lnTo>
                  <a:lnTo>
                    <a:pt x="396" y="2245"/>
                  </a:lnTo>
                  <a:lnTo>
                    <a:pt x="426" y="2277"/>
                  </a:lnTo>
                  <a:lnTo>
                    <a:pt x="458" y="2305"/>
                  </a:lnTo>
                  <a:lnTo>
                    <a:pt x="492" y="2333"/>
                  </a:lnTo>
                  <a:lnTo>
                    <a:pt x="526" y="2359"/>
                  </a:lnTo>
                  <a:lnTo>
                    <a:pt x="560" y="2383"/>
                  </a:lnTo>
                  <a:lnTo>
                    <a:pt x="598" y="2405"/>
                  </a:lnTo>
                  <a:lnTo>
                    <a:pt x="636" y="2425"/>
                  </a:lnTo>
                  <a:lnTo>
                    <a:pt x="674" y="2443"/>
                  </a:lnTo>
                  <a:lnTo>
                    <a:pt x="716" y="2457"/>
                  </a:lnTo>
                  <a:lnTo>
                    <a:pt x="760" y="2467"/>
                  </a:lnTo>
                  <a:lnTo>
                    <a:pt x="806" y="2477"/>
                  </a:lnTo>
                  <a:lnTo>
                    <a:pt x="854" y="2481"/>
                  </a:lnTo>
                  <a:lnTo>
                    <a:pt x="904" y="2483"/>
                  </a:lnTo>
                  <a:lnTo>
                    <a:pt x="904" y="2483"/>
                  </a:lnTo>
                  <a:close/>
                  <a:moveTo>
                    <a:pt x="904" y="286"/>
                  </a:moveTo>
                  <a:lnTo>
                    <a:pt x="904" y="286"/>
                  </a:lnTo>
                  <a:lnTo>
                    <a:pt x="936" y="288"/>
                  </a:lnTo>
                  <a:lnTo>
                    <a:pt x="968" y="290"/>
                  </a:lnTo>
                  <a:lnTo>
                    <a:pt x="998" y="294"/>
                  </a:lnTo>
                  <a:lnTo>
                    <a:pt x="1030" y="300"/>
                  </a:lnTo>
                  <a:lnTo>
                    <a:pt x="1060" y="308"/>
                  </a:lnTo>
                  <a:lnTo>
                    <a:pt x="1088" y="318"/>
                  </a:lnTo>
                  <a:lnTo>
                    <a:pt x="1118" y="330"/>
                  </a:lnTo>
                  <a:lnTo>
                    <a:pt x="1146" y="342"/>
                  </a:lnTo>
                  <a:lnTo>
                    <a:pt x="1172" y="356"/>
                  </a:lnTo>
                  <a:lnTo>
                    <a:pt x="1200" y="372"/>
                  </a:lnTo>
                  <a:lnTo>
                    <a:pt x="1226" y="390"/>
                  </a:lnTo>
                  <a:lnTo>
                    <a:pt x="1250" y="408"/>
                  </a:lnTo>
                  <a:lnTo>
                    <a:pt x="1274" y="428"/>
                  </a:lnTo>
                  <a:lnTo>
                    <a:pt x="1298" y="448"/>
                  </a:lnTo>
                  <a:lnTo>
                    <a:pt x="1320" y="470"/>
                  </a:lnTo>
                  <a:lnTo>
                    <a:pt x="1342" y="494"/>
                  </a:lnTo>
                  <a:lnTo>
                    <a:pt x="1362" y="518"/>
                  </a:lnTo>
                  <a:lnTo>
                    <a:pt x="1382" y="544"/>
                  </a:lnTo>
                  <a:lnTo>
                    <a:pt x="1400" y="572"/>
                  </a:lnTo>
                  <a:lnTo>
                    <a:pt x="1418" y="600"/>
                  </a:lnTo>
                  <a:lnTo>
                    <a:pt x="1434" y="628"/>
                  </a:lnTo>
                  <a:lnTo>
                    <a:pt x="1448" y="658"/>
                  </a:lnTo>
                  <a:lnTo>
                    <a:pt x="1462" y="688"/>
                  </a:lnTo>
                  <a:lnTo>
                    <a:pt x="1474" y="720"/>
                  </a:lnTo>
                  <a:lnTo>
                    <a:pt x="1486" y="752"/>
                  </a:lnTo>
                  <a:lnTo>
                    <a:pt x="1496" y="786"/>
                  </a:lnTo>
                  <a:lnTo>
                    <a:pt x="1504" y="818"/>
                  </a:lnTo>
                  <a:lnTo>
                    <a:pt x="1512" y="854"/>
                  </a:lnTo>
                  <a:lnTo>
                    <a:pt x="1516" y="888"/>
                  </a:lnTo>
                  <a:lnTo>
                    <a:pt x="1520" y="924"/>
                  </a:lnTo>
                  <a:lnTo>
                    <a:pt x="1522" y="960"/>
                  </a:lnTo>
                  <a:lnTo>
                    <a:pt x="1524" y="996"/>
                  </a:lnTo>
                  <a:lnTo>
                    <a:pt x="1524" y="996"/>
                  </a:lnTo>
                  <a:lnTo>
                    <a:pt x="1522" y="1080"/>
                  </a:lnTo>
                  <a:lnTo>
                    <a:pt x="1520" y="1160"/>
                  </a:lnTo>
                  <a:lnTo>
                    <a:pt x="1516" y="1238"/>
                  </a:lnTo>
                  <a:lnTo>
                    <a:pt x="1508" y="1314"/>
                  </a:lnTo>
                  <a:lnTo>
                    <a:pt x="1500" y="1386"/>
                  </a:lnTo>
                  <a:lnTo>
                    <a:pt x="1490" y="1454"/>
                  </a:lnTo>
                  <a:lnTo>
                    <a:pt x="1478" y="1520"/>
                  </a:lnTo>
                  <a:lnTo>
                    <a:pt x="1464" y="1582"/>
                  </a:lnTo>
                  <a:lnTo>
                    <a:pt x="1448" y="1642"/>
                  </a:lnTo>
                  <a:lnTo>
                    <a:pt x="1432" y="1698"/>
                  </a:lnTo>
                  <a:lnTo>
                    <a:pt x="1412" y="1750"/>
                  </a:lnTo>
                  <a:lnTo>
                    <a:pt x="1392" y="1798"/>
                  </a:lnTo>
                  <a:lnTo>
                    <a:pt x="1370" y="1844"/>
                  </a:lnTo>
                  <a:lnTo>
                    <a:pt x="1346" y="1884"/>
                  </a:lnTo>
                  <a:lnTo>
                    <a:pt x="1320" y="1922"/>
                  </a:lnTo>
                  <a:lnTo>
                    <a:pt x="1294" y="1955"/>
                  </a:lnTo>
                  <a:lnTo>
                    <a:pt x="1294" y="1955"/>
                  </a:lnTo>
                  <a:lnTo>
                    <a:pt x="1234" y="2021"/>
                  </a:lnTo>
                  <a:lnTo>
                    <a:pt x="1180" y="2073"/>
                  </a:lnTo>
                  <a:lnTo>
                    <a:pt x="1156" y="2097"/>
                  </a:lnTo>
                  <a:lnTo>
                    <a:pt x="1132" y="2115"/>
                  </a:lnTo>
                  <a:lnTo>
                    <a:pt x="1108" y="2133"/>
                  </a:lnTo>
                  <a:lnTo>
                    <a:pt x="1086" y="2147"/>
                  </a:lnTo>
                  <a:lnTo>
                    <a:pt x="1064" y="2161"/>
                  </a:lnTo>
                  <a:lnTo>
                    <a:pt x="1042" y="2171"/>
                  </a:lnTo>
                  <a:lnTo>
                    <a:pt x="1020" y="2179"/>
                  </a:lnTo>
                  <a:lnTo>
                    <a:pt x="998" y="2187"/>
                  </a:lnTo>
                  <a:lnTo>
                    <a:pt x="976" y="2191"/>
                  </a:lnTo>
                  <a:lnTo>
                    <a:pt x="954" y="2195"/>
                  </a:lnTo>
                  <a:lnTo>
                    <a:pt x="930" y="2197"/>
                  </a:lnTo>
                  <a:lnTo>
                    <a:pt x="904" y="2197"/>
                  </a:lnTo>
                  <a:lnTo>
                    <a:pt x="904" y="2197"/>
                  </a:lnTo>
                  <a:lnTo>
                    <a:pt x="880" y="2197"/>
                  </a:lnTo>
                  <a:lnTo>
                    <a:pt x="856" y="2195"/>
                  </a:lnTo>
                  <a:lnTo>
                    <a:pt x="832" y="2191"/>
                  </a:lnTo>
                  <a:lnTo>
                    <a:pt x="810" y="2187"/>
                  </a:lnTo>
                  <a:lnTo>
                    <a:pt x="788" y="2179"/>
                  </a:lnTo>
                  <a:lnTo>
                    <a:pt x="766" y="2171"/>
                  </a:lnTo>
                  <a:lnTo>
                    <a:pt x="744" y="2161"/>
                  </a:lnTo>
                  <a:lnTo>
                    <a:pt x="722" y="2147"/>
                  </a:lnTo>
                  <a:lnTo>
                    <a:pt x="700" y="2133"/>
                  </a:lnTo>
                  <a:lnTo>
                    <a:pt x="676" y="2115"/>
                  </a:lnTo>
                  <a:lnTo>
                    <a:pt x="654" y="2097"/>
                  </a:lnTo>
                  <a:lnTo>
                    <a:pt x="628" y="2073"/>
                  </a:lnTo>
                  <a:lnTo>
                    <a:pt x="574" y="2021"/>
                  </a:lnTo>
                  <a:lnTo>
                    <a:pt x="516" y="1955"/>
                  </a:lnTo>
                  <a:lnTo>
                    <a:pt x="516" y="1955"/>
                  </a:lnTo>
                  <a:lnTo>
                    <a:pt x="488" y="1922"/>
                  </a:lnTo>
                  <a:lnTo>
                    <a:pt x="462" y="1884"/>
                  </a:lnTo>
                  <a:lnTo>
                    <a:pt x="438" y="1844"/>
                  </a:lnTo>
                  <a:lnTo>
                    <a:pt x="416" y="1798"/>
                  </a:lnTo>
                  <a:lnTo>
                    <a:pt x="396" y="1750"/>
                  </a:lnTo>
                  <a:lnTo>
                    <a:pt x="378" y="1698"/>
                  </a:lnTo>
                  <a:lnTo>
                    <a:pt x="360" y="1642"/>
                  </a:lnTo>
                  <a:lnTo>
                    <a:pt x="344" y="1582"/>
                  </a:lnTo>
                  <a:lnTo>
                    <a:pt x="330" y="1520"/>
                  </a:lnTo>
                  <a:lnTo>
                    <a:pt x="318" y="1454"/>
                  </a:lnTo>
                  <a:lnTo>
                    <a:pt x="308" y="1386"/>
                  </a:lnTo>
                  <a:lnTo>
                    <a:pt x="300" y="1314"/>
                  </a:lnTo>
                  <a:lnTo>
                    <a:pt x="294" y="1238"/>
                  </a:lnTo>
                  <a:lnTo>
                    <a:pt x="290" y="1160"/>
                  </a:lnTo>
                  <a:lnTo>
                    <a:pt x="286" y="1080"/>
                  </a:lnTo>
                  <a:lnTo>
                    <a:pt x="286" y="996"/>
                  </a:lnTo>
                  <a:lnTo>
                    <a:pt x="286" y="996"/>
                  </a:lnTo>
                  <a:lnTo>
                    <a:pt x="286" y="960"/>
                  </a:lnTo>
                  <a:lnTo>
                    <a:pt x="288" y="924"/>
                  </a:lnTo>
                  <a:lnTo>
                    <a:pt x="292" y="888"/>
                  </a:lnTo>
                  <a:lnTo>
                    <a:pt x="298" y="854"/>
                  </a:lnTo>
                  <a:lnTo>
                    <a:pt x="304" y="818"/>
                  </a:lnTo>
                  <a:lnTo>
                    <a:pt x="314" y="786"/>
                  </a:lnTo>
                  <a:lnTo>
                    <a:pt x="322" y="752"/>
                  </a:lnTo>
                  <a:lnTo>
                    <a:pt x="334" y="720"/>
                  </a:lnTo>
                  <a:lnTo>
                    <a:pt x="346" y="688"/>
                  </a:lnTo>
                  <a:lnTo>
                    <a:pt x="360" y="658"/>
                  </a:lnTo>
                  <a:lnTo>
                    <a:pt x="376" y="628"/>
                  </a:lnTo>
                  <a:lnTo>
                    <a:pt x="392" y="600"/>
                  </a:lnTo>
                  <a:lnTo>
                    <a:pt x="408" y="572"/>
                  </a:lnTo>
                  <a:lnTo>
                    <a:pt x="426" y="544"/>
                  </a:lnTo>
                  <a:lnTo>
                    <a:pt x="446" y="518"/>
                  </a:lnTo>
                  <a:lnTo>
                    <a:pt x="466" y="494"/>
                  </a:lnTo>
                  <a:lnTo>
                    <a:pt x="488" y="470"/>
                  </a:lnTo>
                  <a:lnTo>
                    <a:pt x="510" y="448"/>
                  </a:lnTo>
                  <a:lnTo>
                    <a:pt x="534" y="428"/>
                  </a:lnTo>
                  <a:lnTo>
                    <a:pt x="558" y="408"/>
                  </a:lnTo>
                  <a:lnTo>
                    <a:pt x="584" y="390"/>
                  </a:lnTo>
                  <a:lnTo>
                    <a:pt x="610" y="372"/>
                  </a:lnTo>
                  <a:lnTo>
                    <a:pt x="636" y="356"/>
                  </a:lnTo>
                  <a:lnTo>
                    <a:pt x="664" y="342"/>
                  </a:lnTo>
                  <a:lnTo>
                    <a:pt x="692" y="330"/>
                  </a:lnTo>
                  <a:lnTo>
                    <a:pt x="720" y="318"/>
                  </a:lnTo>
                  <a:lnTo>
                    <a:pt x="750" y="308"/>
                  </a:lnTo>
                  <a:lnTo>
                    <a:pt x="780" y="300"/>
                  </a:lnTo>
                  <a:lnTo>
                    <a:pt x="810" y="294"/>
                  </a:lnTo>
                  <a:lnTo>
                    <a:pt x="842" y="290"/>
                  </a:lnTo>
                  <a:lnTo>
                    <a:pt x="872" y="288"/>
                  </a:lnTo>
                  <a:lnTo>
                    <a:pt x="904" y="286"/>
                  </a:lnTo>
                  <a:lnTo>
                    <a:pt x="904"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grpSp>
      <p:sp>
        <p:nvSpPr>
          <p:cNvPr id="58" name="TextBox 57">
            <a:extLst>
              <a:ext uri="{FF2B5EF4-FFF2-40B4-BE49-F238E27FC236}">
                <a16:creationId xmlns:a16="http://schemas.microsoft.com/office/drawing/2014/main" id="{D1CEB080-939A-4FED-8E38-BFB063275C89}"/>
              </a:ext>
            </a:extLst>
          </p:cNvPr>
          <p:cNvSpPr txBox="1"/>
          <p:nvPr/>
        </p:nvSpPr>
        <p:spPr>
          <a:xfrm>
            <a:off x="496259" y="2162906"/>
            <a:ext cx="2700000" cy="4315728"/>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ym typeface="Arial"/>
              </a:rPr>
              <a:t>The Commission</a:t>
            </a:r>
            <a:r>
              <a:rPr lang="en-AU" dirty="0"/>
              <a:t> has increasing and competing strategic and operational demand across all levels and functions. Increases in volumes of work are driving the need for new and innovative approaches to manage surge across registrations, complaints, compliance, reportable incidents, restrictive practices and investigations. Aspects of demand are not always visible, making it challenging to prioritise in a consistent and transparent manner.</a:t>
            </a:r>
            <a:r>
              <a:rPr lang="en-AU" dirty="0">
                <a:sym typeface="Arial"/>
              </a:rPr>
              <a:t> </a:t>
            </a:r>
            <a:r>
              <a:rPr lang="en-AU" dirty="0">
                <a:solidFill>
                  <a:schemeClr val="tx1"/>
                </a:solidFill>
                <a:ea typeface="+mn-ea"/>
                <a:cs typeface="Arial" panose="020B0604020202020204" pitchFamily="34" charset="0"/>
                <a:sym typeface="Arial"/>
              </a:rPr>
              <a:t>Throughout consultation, leaders also raised capacity constraints in finding room to think and act strategically while also tactically managing the day to day and leading a team. </a:t>
            </a:r>
            <a:endParaRPr lang="en-AU" dirty="0">
              <a:sym typeface="Arial"/>
            </a:endParaRPr>
          </a:p>
          <a:p>
            <a:pPr>
              <a:spcBef>
                <a:spcPts val="600"/>
              </a:spcBef>
            </a:pPr>
            <a:r>
              <a:rPr lang="en-AU" dirty="0">
                <a:solidFill>
                  <a:schemeClr val="bg2">
                    <a:lumMod val="10000"/>
                  </a:schemeClr>
                </a:solidFill>
                <a:ea typeface="+mn-ea"/>
                <a:cs typeface="Arial" panose="020B0604020202020204" pitchFamily="34" charset="0"/>
              </a:rPr>
              <a:t>Through consultation, senior leaders expressed the view that demand is expected </a:t>
            </a:r>
            <a:r>
              <a:rPr lang="en-AU" dirty="0">
                <a:solidFill>
                  <a:schemeClr val="bg2">
                    <a:lumMod val="10000"/>
                  </a:schemeClr>
                </a:solidFill>
              </a:rPr>
              <a:t>to continue to grow over the next three years as the </a:t>
            </a:r>
            <a:r>
              <a:rPr lang="en-US" dirty="0">
                <a:solidFill>
                  <a:schemeClr val="bg2">
                    <a:lumMod val="10000"/>
                  </a:schemeClr>
                </a:solidFill>
              </a:rPr>
              <a:t>number of participants requiring support </a:t>
            </a:r>
            <a:r>
              <a:rPr lang="en-US" dirty="0" smtClean="0">
                <a:solidFill>
                  <a:schemeClr val="bg2">
                    <a:lumMod val="10000"/>
                  </a:schemeClr>
                </a:solidFill>
              </a:rPr>
              <a:t>is forecast to </a:t>
            </a:r>
            <a:r>
              <a:rPr lang="en-US" dirty="0">
                <a:solidFill>
                  <a:schemeClr val="bg2">
                    <a:lumMod val="10000"/>
                  </a:schemeClr>
                </a:solidFill>
              </a:rPr>
              <a:t>increase.</a:t>
            </a:r>
            <a:r>
              <a:rPr lang="en-AU" dirty="0">
                <a:solidFill>
                  <a:schemeClr val="bg2">
                    <a:lumMod val="10000"/>
                  </a:schemeClr>
                </a:solidFill>
              </a:rPr>
              <a:t> </a:t>
            </a:r>
            <a:r>
              <a:rPr lang="en-US" dirty="0">
                <a:solidFill>
                  <a:schemeClr val="bg2">
                    <a:lumMod val="10000"/>
                  </a:schemeClr>
                </a:solidFill>
                <a:sym typeface="Arial"/>
              </a:rPr>
              <a:t>The Commission will need to consider how to both prioritise and address demand </a:t>
            </a:r>
            <a:r>
              <a:rPr lang="en-US" dirty="0" smtClean="0">
                <a:solidFill>
                  <a:schemeClr val="bg2">
                    <a:lumMod val="10000"/>
                  </a:schemeClr>
                </a:solidFill>
                <a:sym typeface="Arial"/>
              </a:rPr>
              <a:t>, enabled by </a:t>
            </a:r>
            <a:r>
              <a:rPr lang="en-US" dirty="0">
                <a:solidFill>
                  <a:schemeClr val="bg2">
                    <a:lumMod val="10000"/>
                  </a:schemeClr>
                </a:solidFill>
                <a:sym typeface="Arial"/>
              </a:rPr>
              <a:t>technology, to </a:t>
            </a:r>
            <a:r>
              <a:rPr lang="en-US" dirty="0" smtClean="0">
                <a:solidFill>
                  <a:schemeClr val="bg2">
                    <a:lumMod val="10000"/>
                  </a:schemeClr>
                </a:solidFill>
                <a:sym typeface="Arial"/>
              </a:rPr>
              <a:t>harness </a:t>
            </a:r>
            <a:r>
              <a:rPr lang="en-US" dirty="0">
                <a:solidFill>
                  <a:schemeClr val="bg2">
                    <a:lumMod val="10000"/>
                  </a:schemeClr>
                </a:solidFill>
                <a:sym typeface="Arial"/>
              </a:rPr>
              <a:t>capacity across its workforce, including through surge periods. In turn, this will enable a more agile workforce that can mobilise to prioritise and manage disruptions and reprioritise work </a:t>
            </a:r>
            <a:r>
              <a:rPr lang="en-AU" dirty="0">
                <a:solidFill>
                  <a:schemeClr val="bg2">
                    <a:lumMod val="10000"/>
                  </a:schemeClr>
                </a:solidFill>
                <a:sym typeface="Arial"/>
              </a:rPr>
              <a:t>in a way that is efficient and keeps the health and safety of the workforce at the forefront.</a:t>
            </a:r>
            <a:endParaRPr lang="en-AU" dirty="0">
              <a:solidFill>
                <a:schemeClr val="bg2">
                  <a:lumMod val="10000"/>
                </a:schemeClr>
              </a:solidFill>
            </a:endParaRPr>
          </a:p>
        </p:txBody>
      </p:sp>
      <p:sp>
        <p:nvSpPr>
          <p:cNvPr id="62" name="TextBox 61">
            <a:extLst>
              <a:ext uri="{FF2B5EF4-FFF2-40B4-BE49-F238E27FC236}">
                <a16:creationId xmlns:a16="http://schemas.microsoft.com/office/drawing/2014/main" id="{3001D618-49B0-43C3-9BA1-1D1388069B46}"/>
              </a:ext>
            </a:extLst>
          </p:cNvPr>
          <p:cNvSpPr txBox="1"/>
          <p:nvPr/>
        </p:nvSpPr>
        <p:spPr>
          <a:xfrm>
            <a:off x="3341218" y="2191353"/>
            <a:ext cx="2983381" cy="4280864"/>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t>How employees experience work, ways of working and culture is key in talent retention and performance. </a:t>
            </a:r>
            <a:r>
              <a:rPr lang="en-AU" dirty="0">
                <a:sym typeface="Arial"/>
              </a:rPr>
              <a:t>The experiences of Commission employees may be mixed and may result in challenges from collaboration, engagement, retention and/or performance and productivity perspectives. For example; </a:t>
            </a:r>
            <a:r>
              <a:rPr lang="en-AU" dirty="0" smtClean="0">
                <a:sym typeface="Arial"/>
              </a:rPr>
              <a:t>staff report </a:t>
            </a:r>
            <a:r>
              <a:rPr lang="en-AU" dirty="0">
                <a:sym typeface="Arial"/>
              </a:rPr>
              <a:t>mixed experiences in </a:t>
            </a:r>
            <a:r>
              <a:rPr lang="en-AU" dirty="0" smtClean="0">
                <a:sym typeface="Arial"/>
              </a:rPr>
              <a:t>on boarding, </a:t>
            </a:r>
            <a:r>
              <a:rPr lang="en-AU" dirty="0">
                <a:sym typeface="Arial"/>
              </a:rPr>
              <a:t>access to capability development opportunities, access to career progression opportunities, performance conversations, flexibility and workload constraints. Equally, we know many people are attracted to, and stay at the Commission, because they </a:t>
            </a:r>
            <a:r>
              <a:rPr lang="en-AU" dirty="0" smtClean="0">
                <a:sym typeface="Arial"/>
              </a:rPr>
              <a:t>are </a:t>
            </a:r>
            <a:r>
              <a:rPr lang="en-AU" dirty="0">
                <a:sym typeface="Arial"/>
              </a:rPr>
              <a:t>involved in purpose-driven work, they care about the outcomes for the community and they want to be part of the bigger picture.</a:t>
            </a:r>
          </a:p>
          <a:p>
            <a:pPr>
              <a:spcBef>
                <a:spcPts val="600"/>
              </a:spcBef>
            </a:pPr>
            <a:r>
              <a:rPr lang="en-AU" dirty="0">
                <a:sym typeface="Arial"/>
              </a:rPr>
              <a:t>The Commission will need to be deliberate in how it designs and communicates its employee experience and importantly, how it delivers on its promised experience (i.e. how it embeds it consistently and equitably), in order to attract and retain talent and motivate performance. </a:t>
            </a:r>
            <a:r>
              <a:rPr lang="en-AU" dirty="0" smtClean="0">
                <a:sym typeface="Arial"/>
              </a:rPr>
              <a:t>The Commission should consider </a:t>
            </a:r>
            <a:r>
              <a:rPr lang="en-AU" dirty="0" smtClean="0"/>
              <a:t>embedding </a:t>
            </a:r>
            <a:r>
              <a:rPr lang="en-AU" dirty="0"/>
              <a:t>a one-Commission employee experience with people at the heart, where the workforce experiences are consistent across the employee lifecycle, feeling connected and having the role clarity and organisational acumen, competencies and skills needed to </a:t>
            </a:r>
            <a:r>
              <a:rPr lang="en-AU" dirty="0" smtClean="0"/>
              <a:t>deliver. </a:t>
            </a:r>
            <a:endParaRPr lang="en-AU" dirty="0"/>
          </a:p>
        </p:txBody>
      </p:sp>
      <p:sp>
        <p:nvSpPr>
          <p:cNvPr id="63" name="TextBox 62">
            <a:extLst>
              <a:ext uri="{FF2B5EF4-FFF2-40B4-BE49-F238E27FC236}">
                <a16:creationId xmlns:a16="http://schemas.microsoft.com/office/drawing/2014/main" id="{30F92F18-C4C8-4C54-8545-86CEF5929691}"/>
              </a:ext>
            </a:extLst>
          </p:cNvPr>
          <p:cNvSpPr txBox="1"/>
          <p:nvPr/>
        </p:nvSpPr>
        <p:spPr>
          <a:xfrm>
            <a:off x="9015375" y="2197770"/>
            <a:ext cx="2700000" cy="4280864"/>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ym typeface="Arial"/>
              </a:rPr>
              <a:t>Diversity will be key in bringing different perspectives and ideas together, supporting a compelling employee value proposition and ensuring that the Commission is reflecting the communities that it serves and the partners it works with. The Commission has leaned heavily on the successful attraction and retention of </a:t>
            </a:r>
            <a:r>
              <a:rPr lang="en-US" dirty="0">
                <a:sym typeface="Arial"/>
              </a:rPr>
              <a:t>talent </a:t>
            </a:r>
            <a:r>
              <a:rPr lang="en-US" dirty="0"/>
              <a:t>from across social services, particularly those working in the disability sector including social workers, case workers, clinicians and investigators out of law enforcement. </a:t>
            </a:r>
          </a:p>
          <a:p>
            <a:pPr>
              <a:spcBef>
                <a:spcPts val="600"/>
              </a:spcBef>
            </a:pPr>
            <a:r>
              <a:rPr lang="en-AU" dirty="0">
                <a:sym typeface="Arial"/>
              </a:rPr>
              <a:t>There are opportunities to tap into different segments and sectors of the labour market to increase workforce </a:t>
            </a:r>
            <a:r>
              <a:rPr lang="en-AU" dirty="0" smtClean="0">
                <a:sym typeface="Arial"/>
              </a:rPr>
              <a:t>participation, improved </a:t>
            </a:r>
            <a:r>
              <a:rPr lang="en-AU" dirty="0">
                <a:sym typeface="Arial"/>
              </a:rPr>
              <a:t>diversity, inclusion and a sense of true </a:t>
            </a:r>
            <a:r>
              <a:rPr lang="en-AU" dirty="0" smtClean="0">
                <a:sym typeface="Arial"/>
              </a:rPr>
              <a:t>belonging. The Commission should focus on creating inclusive </a:t>
            </a:r>
            <a:r>
              <a:rPr lang="en-AU" dirty="0">
                <a:sym typeface="Arial"/>
              </a:rPr>
              <a:t>environments for all staff and </a:t>
            </a:r>
            <a:r>
              <a:rPr lang="en-US" dirty="0" smtClean="0"/>
              <a:t>recognise </a:t>
            </a:r>
            <a:r>
              <a:rPr lang="en-US" dirty="0"/>
              <a:t>the </a:t>
            </a:r>
            <a:r>
              <a:rPr lang="en-US" dirty="0" smtClean="0"/>
              <a:t>value of </a:t>
            </a:r>
            <a:r>
              <a:rPr lang="en-US" dirty="0"/>
              <a:t>diverse perspectives</a:t>
            </a:r>
            <a:r>
              <a:rPr lang="en-US" dirty="0" smtClean="0"/>
              <a:t>, varied expertise, and </a:t>
            </a:r>
            <a:r>
              <a:rPr lang="en-US" dirty="0"/>
              <a:t>lived </a:t>
            </a:r>
            <a:r>
              <a:rPr lang="en-US" dirty="0" smtClean="0"/>
              <a:t>experience, in </a:t>
            </a:r>
            <a:r>
              <a:rPr lang="en-US" dirty="0"/>
              <a:t>organisational culture.</a:t>
            </a:r>
            <a:r>
              <a:rPr lang="en-AU" dirty="0">
                <a:sym typeface="Arial"/>
              </a:rPr>
              <a:t> </a:t>
            </a:r>
          </a:p>
          <a:p>
            <a:pPr>
              <a:spcBef>
                <a:spcPts val="600"/>
              </a:spcBef>
            </a:pPr>
            <a:r>
              <a:rPr lang="en-AU" dirty="0">
                <a:sym typeface="Arial"/>
              </a:rPr>
              <a:t>Continuing to foster diversity and inclusion will be key to meeting future demand, as well as improving diversity and inclusion outcomes.</a:t>
            </a:r>
          </a:p>
          <a:p>
            <a:pPr>
              <a:spcBef>
                <a:spcPts val="600"/>
              </a:spcBef>
            </a:pPr>
            <a:r>
              <a:rPr lang="en-US" dirty="0"/>
              <a:t> </a:t>
            </a:r>
          </a:p>
          <a:p>
            <a:endParaRPr lang="en-AU" dirty="0"/>
          </a:p>
          <a:p>
            <a:endParaRPr lang="en-AU" dirty="0"/>
          </a:p>
          <a:p>
            <a:endParaRPr lang="en-AU" dirty="0"/>
          </a:p>
        </p:txBody>
      </p:sp>
      <p:grpSp>
        <p:nvGrpSpPr>
          <p:cNvPr id="6" name="Group 5">
            <a:extLst>
              <a:ext uri="{FF2B5EF4-FFF2-40B4-BE49-F238E27FC236}">
                <a16:creationId xmlns:a16="http://schemas.microsoft.com/office/drawing/2014/main" id="{18CB1431-CF98-482A-A254-7AC2410A98E5}"/>
              </a:ext>
            </a:extLst>
          </p:cNvPr>
          <p:cNvGrpSpPr/>
          <p:nvPr/>
        </p:nvGrpSpPr>
        <p:grpSpPr>
          <a:xfrm>
            <a:off x="6420250" y="1606288"/>
            <a:ext cx="2414625" cy="4880789"/>
            <a:chOff x="6449008" y="1606288"/>
            <a:chExt cx="2700001" cy="4880789"/>
          </a:xfrm>
        </p:grpSpPr>
        <p:sp>
          <p:nvSpPr>
            <p:cNvPr id="41" name="Google Shape;2191;p207">
              <a:extLst>
                <a:ext uri="{FF2B5EF4-FFF2-40B4-BE49-F238E27FC236}">
                  <a16:creationId xmlns:a16="http://schemas.microsoft.com/office/drawing/2014/main" id="{C789DB3B-628C-47EA-A4F5-AD005D564513}"/>
                </a:ext>
              </a:extLst>
            </p:cNvPr>
            <p:cNvSpPr/>
            <p:nvPr/>
          </p:nvSpPr>
          <p:spPr>
            <a:xfrm>
              <a:off x="6449009" y="1606288"/>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wellbeing of the </a:t>
              </a:r>
              <a:r>
                <a:rPr lang="en-AU" sz="1100" b="1" kern="0" dirty="0" smtClean="0">
                  <a:solidFill>
                    <a:srgbClr val="FFFFFF"/>
                  </a:solidFill>
                  <a:cs typeface="Arial"/>
                  <a:sym typeface="Arial"/>
                </a:rPr>
                <a:t>Commission’s </a:t>
              </a:r>
              <a:r>
                <a:rPr lang="en-AU" sz="1100" b="1" kern="0" dirty="0">
                  <a:solidFill>
                    <a:srgbClr val="FFFFFF"/>
                  </a:solidFill>
                  <a:cs typeface="Arial"/>
                  <a:sym typeface="Arial"/>
                </a:rPr>
                <a:t>people </a:t>
              </a:r>
              <a:endParaRPr lang="en-US" sz="1100" b="1" kern="0" dirty="0">
                <a:solidFill>
                  <a:srgbClr val="FFFFFF"/>
                </a:solidFill>
                <a:cs typeface="Arial"/>
              </a:endParaRPr>
            </a:p>
          </p:txBody>
        </p:sp>
        <p:sp>
          <p:nvSpPr>
            <p:cNvPr id="44" name="TextBox 43">
              <a:extLst>
                <a:ext uri="{FF2B5EF4-FFF2-40B4-BE49-F238E27FC236}">
                  <a16:creationId xmlns:a16="http://schemas.microsoft.com/office/drawing/2014/main" id="{A348F9B1-C4F6-4DF5-8480-38CF218A7382}"/>
                </a:ext>
              </a:extLst>
            </p:cNvPr>
            <p:cNvSpPr txBox="1"/>
            <p:nvPr/>
          </p:nvSpPr>
          <p:spPr>
            <a:xfrm>
              <a:off x="6449008" y="2206213"/>
              <a:ext cx="2699999" cy="4280864"/>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ym typeface="Arial"/>
                </a:rPr>
                <a:t>The Commission </a:t>
              </a:r>
              <a:r>
                <a:rPr lang="en-AU" dirty="0"/>
                <a:t>is committed to the health, safety and wellbeing of its people. Throughout consultations, some raised </a:t>
              </a:r>
              <a:r>
                <a:rPr lang="en-AU" dirty="0">
                  <a:sym typeface="Arial"/>
                </a:rPr>
                <a:t>the potential risks around wellbeing associated with the nature of the work the Commission does, the passionate, purpose-driven workforce, coupled with the impacts of the COVID-19 pandemic. </a:t>
              </a:r>
            </a:p>
            <a:p>
              <a:pPr>
                <a:spcBef>
                  <a:spcPts val="600"/>
                </a:spcBef>
              </a:pPr>
              <a:r>
                <a:rPr lang="en-AU" dirty="0">
                  <a:sym typeface="Arial"/>
                </a:rPr>
                <a:t>Further, there is a sense that requirements are added on without stopping or pausing other requirements (e.g., projects, programs of work, strategic </a:t>
              </a:r>
              <a:r>
                <a:rPr lang="en-AU" dirty="0" smtClean="0">
                  <a:sym typeface="Arial"/>
                </a:rPr>
                <a:t>initiatives, </a:t>
              </a:r>
              <a:r>
                <a:rPr lang="en-AU" dirty="0">
                  <a:sym typeface="Arial"/>
                </a:rPr>
                <a:t>business as usual).  </a:t>
              </a:r>
            </a:p>
            <a:p>
              <a:pPr>
                <a:spcBef>
                  <a:spcPts val="600"/>
                </a:spcBef>
              </a:pPr>
              <a:r>
                <a:rPr lang="en-AU" dirty="0">
                  <a:sym typeface="Arial"/>
                </a:rPr>
                <a:t>To continue to foster an environment and culture where the health, safety and wellbeing of the workforce is our priority, the Commission will continue to identify and address health, safety and wellbeing risks and consider and address the potential change impacts as it evolves to its desired future state. </a:t>
              </a:r>
            </a:p>
            <a:p>
              <a:pPr>
                <a:spcBef>
                  <a:spcPts val="600"/>
                </a:spcBef>
              </a:pPr>
              <a:endParaRPr lang="en-AU" dirty="0">
                <a:sym typeface="Arial"/>
              </a:endParaRPr>
            </a:p>
            <a:p>
              <a:endParaRPr lang="en-US" sz="800" kern="0" dirty="0">
                <a:solidFill>
                  <a:srgbClr val="000000"/>
                </a:solidFill>
                <a:ea typeface="Helvetica Neue"/>
                <a:cs typeface="Helvetica Neue"/>
                <a:sym typeface="Helvetica Neue"/>
              </a:endParaRPr>
            </a:p>
            <a:p>
              <a:endParaRPr lang="en-AU" dirty="0"/>
            </a:p>
            <a:p>
              <a:endParaRPr lang="en-AU" dirty="0"/>
            </a:p>
          </p:txBody>
        </p:sp>
      </p:grpSp>
      <p:sp>
        <p:nvSpPr>
          <p:cNvPr id="52" name="Freeform 14">
            <a:extLst>
              <a:ext uri="{FF2B5EF4-FFF2-40B4-BE49-F238E27FC236}">
                <a16:creationId xmlns:a16="http://schemas.microsoft.com/office/drawing/2014/main" id="{ACC433B6-EE74-4AB2-A861-EBC0FF5EF86C}"/>
              </a:ext>
            </a:extLst>
          </p:cNvPr>
          <p:cNvSpPr>
            <a:spLocks noChangeAspect="1" noEditPoints="1"/>
          </p:cNvSpPr>
          <p:nvPr/>
        </p:nvSpPr>
        <p:spPr bwMode="auto">
          <a:xfrm>
            <a:off x="9089711" y="1662050"/>
            <a:ext cx="448416" cy="448006"/>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50" dirty="0"/>
          </a:p>
        </p:txBody>
      </p:sp>
      <p:sp>
        <p:nvSpPr>
          <p:cNvPr id="4" name="Slide Number Placeholder 3">
            <a:extLst>
              <a:ext uri="{FF2B5EF4-FFF2-40B4-BE49-F238E27FC236}">
                <a16:creationId xmlns:a16="http://schemas.microsoft.com/office/drawing/2014/main" id="{F872AE4E-1C14-4C5E-67BA-B7A6DEB9F614}"/>
              </a:ext>
            </a:extLst>
          </p:cNvPr>
          <p:cNvSpPr>
            <a:spLocks noGrp="1"/>
          </p:cNvSpPr>
          <p:nvPr>
            <p:ph type="sldNum" sz="quarter" idx="12"/>
          </p:nvPr>
        </p:nvSpPr>
        <p:spPr/>
        <p:txBody>
          <a:bodyPr/>
          <a:lstStyle/>
          <a:p>
            <a:fld id="{C0F55C17-AF72-40D4-ADBD-B5505DEBF9BA}" type="slidenum">
              <a:rPr lang="en-AU" smtClean="0"/>
              <a:t>24</a:t>
            </a:fld>
            <a:endParaRPr lang="en-US" dirty="0"/>
          </a:p>
        </p:txBody>
      </p:sp>
      <p:sp>
        <p:nvSpPr>
          <p:cNvPr id="23" name="Title 4">
            <a:extLst>
              <a:ext uri="{FF2B5EF4-FFF2-40B4-BE49-F238E27FC236}">
                <a16:creationId xmlns:a16="http://schemas.microsoft.com/office/drawing/2014/main" id="{6F633016-7ADA-41BF-9D72-EE47C3072CCA}"/>
              </a:ext>
            </a:extLst>
          </p:cNvPr>
          <p:cNvSpPr txBox="1">
            <a:spLocks/>
          </p:cNvSpPr>
          <p:nvPr/>
        </p:nvSpPr>
        <p:spPr>
          <a:xfrm>
            <a:off x="503691" y="322216"/>
            <a:ext cx="8586019" cy="992778"/>
          </a:xfrm>
          <a:prstGeom prst="rect">
            <a:avLst/>
          </a:prstGeom>
        </p:spPr>
        <p:txBody>
          <a:bodyPr vert="horz" lIns="0" tIns="0" rIns="0" bIns="0" rtlCol="0" anchor="ctr">
            <a:normAutofit fontScale="97500"/>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300" dirty="0">
                <a:solidFill>
                  <a:schemeClr val="tx2"/>
                </a:solidFill>
              </a:rPr>
              <a:t>Opportunities for investment were identified through consultation and inform the Workforce </a:t>
            </a:r>
            <a:r>
              <a:rPr lang="en-US" sz="2300" dirty="0" smtClean="0">
                <a:solidFill>
                  <a:schemeClr val="tx2"/>
                </a:solidFill>
              </a:rPr>
              <a:t>Plan </a:t>
            </a:r>
            <a:r>
              <a:rPr lang="en-US" sz="1600" dirty="0">
                <a:solidFill>
                  <a:schemeClr val="tx2"/>
                </a:solidFill>
              </a:rPr>
              <a:t>(2/2) </a:t>
            </a:r>
            <a:endParaRPr lang="en-AU" sz="1600" dirty="0">
              <a:solidFill>
                <a:schemeClr val="tx2"/>
              </a:solidFill>
            </a:endParaRPr>
          </a:p>
        </p:txBody>
      </p:sp>
      <p:sp>
        <p:nvSpPr>
          <p:cNvPr id="27" name="Google Shape;162;p4">
            <a:extLst>
              <a:ext uri="{FF2B5EF4-FFF2-40B4-BE49-F238E27FC236}">
                <a16:creationId xmlns:a16="http://schemas.microsoft.com/office/drawing/2014/main" id="{B56EB909-81FE-4DF2-AFD9-900B0385A5D1}"/>
              </a:ext>
            </a:extLst>
          </p:cNvPr>
          <p:cNvSpPr/>
          <p:nvPr/>
        </p:nvSpPr>
        <p:spPr>
          <a:xfrm>
            <a:off x="6503504" y="1691025"/>
            <a:ext cx="501727" cy="448006"/>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87F62BF9-0097-1E55-F6D4-B44418330B9C}"/>
              </a:ext>
            </a:extLst>
          </p:cNvPr>
          <p:cNvSpPr>
            <a:spLocks noGrp="1"/>
          </p:cNvSpPr>
          <p:nvPr>
            <p:ph type="ftr" sz="quarter" idx="11"/>
          </p:nvPr>
        </p:nvSpPr>
        <p:spPr>
          <a:xfrm>
            <a:off x="1172187" y="6546850"/>
            <a:ext cx="6783813" cy="180000"/>
          </a:xfrm>
        </p:spPr>
        <p:txBody>
          <a:bodyPr/>
          <a:lstStyle/>
          <a:p>
            <a:pPr algn="ctr"/>
            <a:r>
              <a:rPr lang="en-AU" smtClean="0"/>
              <a:t>NDIS Commission Workforce Plan 2023-2028</a:t>
            </a:r>
            <a:endParaRPr lang="en-US" dirty="0"/>
          </a:p>
        </p:txBody>
      </p:sp>
      <p:sp>
        <p:nvSpPr>
          <p:cNvPr id="68" name="Speech Bubble: Rectangle 67">
            <a:extLst>
              <a:ext uri="{FF2B5EF4-FFF2-40B4-BE49-F238E27FC236}">
                <a16:creationId xmlns:a16="http://schemas.microsoft.com/office/drawing/2014/main" id="{7B0A8661-1A97-4DFA-A976-0A22E1E78E43}"/>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69" name="Group 68">
            <a:extLst>
              <a:ext uri="{FF2B5EF4-FFF2-40B4-BE49-F238E27FC236}">
                <a16:creationId xmlns:a16="http://schemas.microsoft.com/office/drawing/2014/main" id="{78B345CB-FB84-4074-BA52-8C1525D96F41}"/>
              </a:ext>
            </a:extLst>
          </p:cNvPr>
          <p:cNvGrpSpPr/>
          <p:nvPr/>
        </p:nvGrpSpPr>
        <p:grpSpPr>
          <a:xfrm>
            <a:off x="10609741" y="1048190"/>
            <a:ext cx="396000" cy="376186"/>
            <a:chOff x="627146" y="1619763"/>
            <a:chExt cx="396000" cy="396000"/>
          </a:xfrm>
        </p:grpSpPr>
        <p:sp>
          <p:nvSpPr>
            <p:cNvPr id="70" name="Rectangle 69">
              <a:extLst>
                <a:ext uri="{FF2B5EF4-FFF2-40B4-BE49-F238E27FC236}">
                  <a16:creationId xmlns:a16="http://schemas.microsoft.com/office/drawing/2014/main" id="{E7EF32A6-FD79-4A8F-9B53-A87163C4F7B9}"/>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Freeform 118">
              <a:extLst>
                <a:ext uri="{FF2B5EF4-FFF2-40B4-BE49-F238E27FC236}">
                  <a16:creationId xmlns:a16="http://schemas.microsoft.com/office/drawing/2014/main" id="{4AE85D9D-ED41-4E65-AE6A-5FE40784708C}"/>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2" name="Freeform 119">
              <a:extLst>
                <a:ext uri="{FF2B5EF4-FFF2-40B4-BE49-F238E27FC236}">
                  <a16:creationId xmlns:a16="http://schemas.microsoft.com/office/drawing/2014/main" id="{504F2D90-CD6B-446B-979A-E1EB850D0833}"/>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3" name="Freeform 120">
              <a:extLst>
                <a:ext uri="{FF2B5EF4-FFF2-40B4-BE49-F238E27FC236}">
                  <a16:creationId xmlns:a16="http://schemas.microsoft.com/office/drawing/2014/main" id="{292AF51A-4169-496A-83E3-EE8C16F12771}"/>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4" name="Freeform 121">
              <a:extLst>
                <a:ext uri="{FF2B5EF4-FFF2-40B4-BE49-F238E27FC236}">
                  <a16:creationId xmlns:a16="http://schemas.microsoft.com/office/drawing/2014/main" id="{07E769A1-4EB6-43F9-A949-FC081DAEFAEF}"/>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5" name="Freeform 122">
              <a:extLst>
                <a:ext uri="{FF2B5EF4-FFF2-40B4-BE49-F238E27FC236}">
                  <a16:creationId xmlns:a16="http://schemas.microsoft.com/office/drawing/2014/main" id="{0E064E76-60A0-4264-8A74-016FC3B5F18D}"/>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7" name="Freeform 124">
              <a:extLst>
                <a:ext uri="{FF2B5EF4-FFF2-40B4-BE49-F238E27FC236}">
                  <a16:creationId xmlns:a16="http://schemas.microsoft.com/office/drawing/2014/main" id="{490A357D-A2C6-412E-87E5-F9CB18C72490}"/>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8" name="Freeform 128">
              <a:extLst>
                <a:ext uri="{FF2B5EF4-FFF2-40B4-BE49-F238E27FC236}">
                  <a16:creationId xmlns:a16="http://schemas.microsoft.com/office/drawing/2014/main" id="{047CB247-EC4D-4481-9E05-43491BF9BAAF}"/>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9" name="Freeform 129">
              <a:extLst>
                <a:ext uri="{FF2B5EF4-FFF2-40B4-BE49-F238E27FC236}">
                  <a16:creationId xmlns:a16="http://schemas.microsoft.com/office/drawing/2014/main" id="{58FA9F82-91C3-4F5E-AB4A-F5E71B8B53B7}"/>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0" name="Freeform 130">
              <a:extLst>
                <a:ext uri="{FF2B5EF4-FFF2-40B4-BE49-F238E27FC236}">
                  <a16:creationId xmlns:a16="http://schemas.microsoft.com/office/drawing/2014/main" id="{6FD7DA08-BC86-4FC6-ABD3-68C7CED96E39}"/>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1" name="Freeform 131">
              <a:extLst>
                <a:ext uri="{FF2B5EF4-FFF2-40B4-BE49-F238E27FC236}">
                  <a16:creationId xmlns:a16="http://schemas.microsoft.com/office/drawing/2014/main" id="{BCF73282-3C90-447A-99B5-1D0EB4561FE0}"/>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2" name="Freeform 133">
              <a:extLst>
                <a:ext uri="{FF2B5EF4-FFF2-40B4-BE49-F238E27FC236}">
                  <a16:creationId xmlns:a16="http://schemas.microsoft.com/office/drawing/2014/main" id="{8B14CFA2-C8CC-4248-BC6F-C8E24A97CC3E}"/>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6" name="Freeform 134">
              <a:extLst>
                <a:ext uri="{FF2B5EF4-FFF2-40B4-BE49-F238E27FC236}">
                  <a16:creationId xmlns:a16="http://schemas.microsoft.com/office/drawing/2014/main" id="{483A054B-5FB3-448A-94FC-870EB57298E8}"/>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7" name="Freeform 135">
              <a:extLst>
                <a:ext uri="{FF2B5EF4-FFF2-40B4-BE49-F238E27FC236}">
                  <a16:creationId xmlns:a16="http://schemas.microsoft.com/office/drawing/2014/main" id="{F0EB7E19-415B-4478-B716-5FB50F8682DD}"/>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88" name="Google Shape;162;p4">
            <a:extLst>
              <a:ext uri="{FF2B5EF4-FFF2-40B4-BE49-F238E27FC236}">
                <a16:creationId xmlns:a16="http://schemas.microsoft.com/office/drawing/2014/main" id="{EDC74BE1-2CCE-41E6-A4B9-71940766C0E7}"/>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89" name="Freeform 37">
            <a:extLst>
              <a:ext uri="{FF2B5EF4-FFF2-40B4-BE49-F238E27FC236}">
                <a16:creationId xmlns:a16="http://schemas.microsoft.com/office/drawing/2014/main" id="{43228E38-2D2E-4159-B95B-99244AA92124}"/>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90" name="TextBox 89">
            <a:extLst>
              <a:ext uri="{FF2B5EF4-FFF2-40B4-BE49-F238E27FC236}">
                <a16:creationId xmlns:a16="http://schemas.microsoft.com/office/drawing/2014/main" id="{171D440F-911A-4A1D-9D40-2BA0DEC396FB}"/>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89758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66C0-E928-4EE0-A30F-5C5E1DEF52C0}"/>
              </a:ext>
            </a:extLst>
          </p:cNvPr>
          <p:cNvSpPr>
            <a:spLocks noGrp="1"/>
          </p:cNvSpPr>
          <p:nvPr>
            <p:ph type="title"/>
          </p:nvPr>
        </p:nvSpPr>
        <p:spPr>
          <a:xfrm>
            <a:off x="500150" y="321702"/>
            <a:ext cx="8228214" cy="1376364"/>
          </a:xfrm>
        </p:spPr>
        <p:txBody>
          <a:bodyPr/>
          <a:lstStyle/>
          <a:p>
            <a:r>
              <a:rPr lang="en-US" sz="3200" dirty="0">
                <a:solidFill>
                  <a:schemeClr val="tx2"/>
                </a:solidFill>
              </a:rPr>
              <a:t>Identified quick wins</a:t>
            </a:r>
            <a:endParaRPr lang="en-AU" dirty="0"/>
          </a:p>
        </p:txBody>
      </p:sp>
      <p:sp>
        <p:nvSpPr>
          <p:cNvPr id="37" name="Google Shape;3374;p232">
            <a:extLst>
              <a:ext uri="{FF2B5EF4-FFF2-40B4-BE49-F238E27FC236}">
                <a16:creationId xmlns:a16="http://schemas.microsoft.com/office/drawing/2014/main" id="{1FEBCA95-D7E9-49AE-8494-B23C9D388454}"/>
              </a:ext>
            </a:extLst>
          </p:cNvPr>
          <p:cNvSpPr txBox="1"/>
          <p:nvPr/>
        </p:nvSpPr>
        <p:spPr>
          <a:xfrm>
            <a:off x="431252" y="1422855"/>
            <a:ext cx="11260598" cy="400069"/>
          </a:xfrm>
          <a:prstGeom prst="rect">
            <a:avLst/>
          </a:prstGeom>
          <a:noFill/>
          <a:ln>
            <a:noFill/>
          </a:ln>
        </p:spPr>
        <p:txBody>
          <a:bodyPr spcFirstLastPara="1" wrap="square" lIns="91425" tIns="45700" rIns="91425" bIns="45700" anchor="t" anchorCtr="0">
            <a:spAutoFit/>
          </a:bodyPr>
          <a:lstStyle/>
          <a:p>
            <a:pPr>
              <a:buClr>
                <a:srgbClr val="000000"/>
              </a:buClr>
              <a:defRPr/>
            </a:pPr>
            <a:r>
              <a:rPr kumimoji="0" lang="en-US" sz="1000" b="0" i="0" u="none" strike="noStrike" kern="0" cap="none" spc="0" normalizeH="0" baseline="0" noProof="0" dirty="0">
                <a:ln>
                  <a:noFill/>
                </a:ln>
                <a:solidFill>
                  <a:srgbClr val="000000"/>
                </a:solidFill>
                <a:effectLst/>
                <a:uLnTx/>
                <a:uFillTx/>
                <a:latin typeface="+mj-lt"/>
                <a:ea typeface="Arial"/>
                <a:cs typeface="Arial"/>
                <a:sym typeface="Arial"/>
              </a:rPr>
              <a:t>The following opportunities have been identified as quick wins to support early, iterative progress toward opportunities contained in this </a:t>
            </a:r>
            <a:r>
              <a:rPr kumimoji="0" lang="en-US" sz="1000" b="0" i="0" u="none" strike="noStrike" kern="0" cap="none" spc="0" normalizeH="0" baseline="0" noProof="0" dirty="0" smtClean="0">
                <a:ln>
                  <a:noFill/>
                </a:ln>
                <a:solidFill>
                  <a:srgbClr val="000000"/>
                </a:solidFill>
                <a:effectLst/>
                <a:uLnTx/>
                <a:uFillTx/>
                <a:latin typeface="+mj-lt"/>
                <a:ea typeface="Arial"/>
                <a:cs typeface="Arial"/>
                <a:sym typeface="Arial"/>
              </a:rPr>
              <a:t>Plan. </a:t>
            </a:r>
            <a:r>
              <a:rPr kumimoji="0" lang="en-US" sz="1000" b="0" i="0" u="none" strike="noStrike" kern="0" cap="none" spc="0" normalizeH="0" baseline="0" noProof="0" dirty="0">
                <a:ln>
                  <a:noFill/>
                </a:ln>
                <a:solidFill>
                  <a:srgbClr val="000000"/>
                </a:solidFill>
                <a:effectLst/>
                <a:uLnTx/>
                <a:uFillTx/>
                <a:latin typeface="+mj-lt"/>
                <a:ea typeface="Arial"/>
                <a:cs typeface="Arial"/>
                <a:sym typeface="Arial"/>
              </a:rPr>
              <a:t>Each opportunity is intended to represent </a:t>
            </a:r>
            <a:r>
              <a:rPr lang="en-US" sz="1000" kern="0" dirty="0">
                <a:solidFill>
                  <a:srgbClr val="000000"/>
                </a:solidFill>
                <a:latin typeface="+mj-lt"/>
                <a:ea typeface="Arial"/>
                <a:cs typeface="Arial"/>
                <a:sym typeface="Arial"/>
              </a:rPr>
              <a:t>minimal effort and require minimal investment. </a:t>
            </a:r>
            <a:r>
              <a:rPr lang="en-US" sz="1000" kern="0" dirty="0">
                <a:solidFill>
                  <a:prstClr val="black"/>
                </a:solidFill>
                <a:latin typeface="Calibri" panose="020F0502020204030204"/>
                <a:cs typeface="Arial"/>
              </a:rPr>
              <a:t>Acknowledging work on some opportunities has commenced, preceding this </a:t>
            </a:r>
            <a:r>
              <a:rPr lang="en-US" sz="1000" kern="0" dirty="0" smtClean="0">
                <a:solidFill>
                  <a:prstClr val="black"/>
                </a:solidFill>
                <a:latin typeface="Calibri" panose="020F0502020204030204"/>
                <a:cs typeface="Arial"/>
              </a:rPr>
              <a:t>Plan.</a:t>
            </a:r>
            <a:endParaRPr lang="en-US" sz="1000" kern="0" dirty="0">
              <a:solidFill>
                <a:prstClr val="black"/>
              </a:solidFill>
              <a:latin typeface="Calibri" panose="020F0502020204030204"/>
              <a:cs typeface="Arial"/>
            </a:endParaRPr>
          </a:p>
        </p:txBody>
      </p:sp>
      <p:sp>
        <p:nvSpPr>
          <p:cNvPr id="5" name="Slide Number Placeholder 4">
            <a:extLst>
              <a:ext uri="{FF2B5EF4-FFF2-40B4-BE49-F238E27FC236}">
                <a16:creationId xmlns:a16="http://schemas.microsoft.com/office/drawing/2014/main" id="{9408D8A8-1684-D4A9-1DF9-DB7480B9ABB5}"/>
              </a:ext>
            </a:extLst>
          </p:cNvPr>
          <p:cNvSpPr>
            <a:spLocks noGrp="1"/>
          </p:cNvSpPr>
          <p:nvPr>
            <p:ph type="sldNum" sz="quarter" idx="12"/>
          </p:nvPr>
        </p:nvSpPr>
        <p:spPr/>
        <p:txBody>
          <a:bodyPr/>
          <a:lstStyle/>
          <a:p>
            <a:fld id="{C0F55C17-AF72-40D4-ADBD-B5505DEBF9BA}" type="slidenum">
              <a:rPr lang="en-AU" smtClean="0"/>
              <a:t>25</a:t>
            </a:fld>
            <a:endParaRPr lang="en-US" dirty="0"/>
          </a:p>
        </p:txBody>
      </p:sp>
      <p:sp>
        <p:nvSpPr>
          <p:cNvPr id="3" name="Footer Placeholder 2">
            <a:extLst>
              <a:ext uri="{FF2B5EF4-FFF2-40B4-BE49-F238E27FC236}">
                <a16:creationId xmlns:a16="http://schemas.microsoft.com/office/drawing/2014/main" id="{95182D70-6E82-63B7-68A3-8BC41870DAB1}"/>
              </a:ext>
            </a:extLst>
          </p:cNvPr>
          <p:cNvSpPr>
            <a:spLocks noGrp="1"/>
          </p:cNvSpPr>
          <p:nvPr>
            <p:ph type="ftr" sz="quarter" idx="11"/>
          </p:nvPr>
        </p:nvSpPr>
        <p:spPr>
          <a:xfrm>
            <a:off x="1172187" y="6454320"/>
            <a:ext cx="6783813" cy="180000"/>
          </a:xfrm>
        </p:spPr>
        <p:txBody>
          <a:bodyPr/>
          <a:lstStyle/>
          <a:p>
            <a:pPr algn="ctr"/>
            <a:r>
              <a:rPr lang="en-AU" smtClean="0"/>
              <a:t>NDIS Commission Workforce Plan 2023-2028</a:t>
            </a:r>
            <a:endParaRPr lang="en-US" dirty="0"/>
          </a:p>
        </p:txBody>
      </p:sp>
      <p:sp>
        <p:nvSpPr>
          <p:cNvPr id="27" name="TextBox 26">
            <a:extLst>
              <a:ext uri="{FF2B5EF4-FFF2-40B4-BE49-F238E27FC236}">
                <a16:creationId xmlns:a16="http://schemas.microsoft.com/office/drawing/2014/main" id="{D5329FCD-A874-4478-814E-6AA1993FE8FA}"/>
              </a:ext>
            </a:extLst>
          </p:cNvPr>
          <p:cNvSpPr txBox="1"/>
          <p:nvPr/>
        </p:nvSpPr>
        <p:spPr>
          <a:xfrm>
            <a:off x="500150" y="1919650"/>
            <a:ext cx="5735187" cy="4862870"/>
          </a:xfrm>
          <a:prstGeom prst="rect">
            <a:avLst/>
          </a:prstGeom>
          <a:noFill/>
        </p:spPr>
        <p:txBody>
          <a:bodyPr wrap="square" lIns="91440" tIns="45720" rIns="91440" bIns="45720" rtlCol="0" anchor="t">
            <a:spAutoFit/>
          </a:bodyPr>
          <a:lstStyle/>
          <a:p>
            <a:pPr>
              <a:spcBef>
                <a:spcPts val="600"/>
              </a:spcBef>
              <a:buClr>
                <a:srgbClr val="000000"/>
              </a:buClr>
              <a:defRPr/>
            </a:pPr>
            <a:r>
              <a:rPr lang="en-AU" sz="1000" b="1" dirty="0">
                <a:solidFill>
                  <a:schemeClr val="tx2"/>
                </a:solidFill>
                <a:latin typeface="Calibri" panose="020F0502020204030204"/>
              </a:rPr>
              <a:t>Harness existing best practice and iterate (New!) </a:t>
            </a:r>
          </a:p>
          <a:p>
            <a:pPr marL="171450" indent="-171450">
              <a:spcBef>
                <a:spcPts val="600"/>
              </a:spcBef>
              <a:buClr>
                <a:srgbClr val="000000"/>
              </a:buClr>
              <a:buFont typeface="Arial" panose="020B0604020202020204" pitchFamily="34" charset="0"/>
              <a:buChar char="•"/>
              <a:defRPr/>
            </a:pPr>
            <a:r>
              <a:rPr lang="en-AU" sz="1000" b="1" dirty="0"/>
              <a:t>A ‘working well’ initiative to share and learn from the experiences of teams having success across the Commission in staff attraction, engagement, retention </a:t>
            </a:r>
            <a:r>
              <a:rPr lang="en-AU" sz="1000" dirty="0"/>
              <a:t>– what are they getting right, how are they doing it, what are their teams saying and how can that experience be replicated to incrementally enhance outcomes across the Commission. This could be done through focus groups as well as dedicating a portion of the SLT Forum agenda to interactive ‘speed sharing’ round tables where SLT members can join 1-5 groups discussing different areas of interest and taking some tips and tricks away that they may choose to implement in their own teams .</a:t>
            </a:r>
            <a:endParaRPr lang="en-AU" sz="1000" b="1" dirty="0">
              <a:solidFill>
                <a:schemeClr val="accent4"/>
              </a:solidFill>
              <a:latin typeface="Calibri" panose="020F0502020204030204"/>
            </a:endParaRPr>
          </a:p>
          <a:p>
            <a:pPr>
              <a:spcBef>
                <a:spcPts val="600"/>
              </a:spcBef>
              <a:buClr>
                <a:srgbClr val="000000"/>
              </a:buClr>
              <a:defRPr/>
            </a:pPr>
            <a:r>
              <a:rPr lang="en-AU" sz="1000" b="1" dirty="0">
                <a:solidFill>
                  <a:schemeClr val="accent6"/>
                </a:solidFill>
                <a:latin typeface="Calibri" panose="020F0502020204030204"/>
              </a:rPr>
              <a:t>Continue building diverse talent pipelines (Existing) </a:t>
            </a:r>
            <a:endParaRPr lang="en-AU" sz="1000" dirty="0">
              <a:solidFill>
                <a:schemeClr val="accent6"/>
              </a:solidFill>
            </a:endParaRPr>
          </a:p>
          <a:p>
            <a:pPr marL="171450" indent="-171450">
              <a:spcBef>
                <a:spcPts val="600"/>
              </a:spcBef>
              <a:buClr>
                <a:srgbClr val="000000"/>
              </a:buClr>
              <a:buFont typeface="Arial" panose="020B0604020202020204" pitchFamily="34" charset="0"/>
              <a:buChar char="•"/>
              <a:defRPr/>
            </a:pPr>
            <a:r>
              <a:rPr lang="en-AU" sz="1000" b="1" dirty="0"/>
              <a:t>Attract more university students nearing the end of their degrees </a:t>
            </a:r>
            <a:r>
              <a:rPr lang="en-AU" sz="1000" dirty="0"/>
              <a:t>to help with capacity and build capability and early career pathways through placements (behavioural support), vacation opportunities and internships (compliance, reportable incidents). Pilot a small number of placements by exploring existing professional networks of the Commission’s Senior Leaders, expanding the network beyond the existing arrangement with ANU to other tertiary institutions such as Western Sydney University, Macquarie University. The Commission could identify institutions that are both geographically co-located near offices and/or offering area of study in high demand by the Commission. Areas of study, could include; public relations, allied health, education, social services, consumer engagement and ICT.</a:t>
            </a:r>
          </a:p>
          <a:p>
            <a:pPr marL="171450" indent="-171450">
              <a:spcBef>
                <a:spcPts val="600"/>
              </a:spcBef>
              <a:buClr>
                <a:srgbClr val="000000"/>
              </a:buClr>
              <a:buFont typeface="Arial" panose="020B0604020202020204" pitchFamily="34" charset="0"/>
              <a:buChar char="•"/>
              <a:defRPr/>
            </a:pPr>
            <a:r>
              <a:rPr lang="en-US" sz="1000" b="1" dirty="0"/>
              <a:t>Increase diversity of the candidate pool by introducing increased flexibility and remote work optionality. </a:t>
            </a:r>
            <a:r>
              <a:rPr lang="en-US" sz="1000" dirty="0"/>
              <a:t>This could include</a:t>
            </a:r>
            <a:r>
              <a:rPr lang="en-US" sz="1000" b="1" dirty="0"/>
              <a:t> communicating and advertising roles </a:t>
            </a:r>
            <a:r>
              <a:rPr lang="en-US" sz="1000" dirty="0"/>
              <a:t>with</a:t>
            </a:r>
            <a:r>
              <a:rPr lang="en-US" sz="1000" b="1" dirty="0"/>
              <a:t> flexible work arrangements and </a:t>
            </a:r>
            <a:r>
              <a:rPr lang="en-US" sz="1000" dirty="0"/>
              <a:t>including</a:t>
            </a:r>
            <a:r>
              <a:rPr lang="en-US" sz="1000" b="1" dirty="0"/>
              <a:t> </a:t>
            </a:r>
            <a:r>
              <a:rPr lang="en-US" sz="1000" dirty="0"/>
              <a:t>multiple locations; to support attracting talent from a range of geographical locations. </a:t>
            </a:r>
            <a:endParaRPr lang="en-US" sz="1000" dirty="0">
              <a:cs typeface="Calibri"/>
            </a:endParaRPr>
          </a:p>
          <a:p>
            <a:pPr marL="171450" indent="-171450">
              <a:spcBef>
                <a:spcPts val="600"/>
              </a:spcBef>
              <a:buClr>
                <a:srgbClr val="000000"/>
              </a:buClr>
              <a:buFont typeface="Arial" panose="020B0604020202020204" pitchFamily="34" charset="0"/>
              <a:buChar char="•"/>
              <a:defRPr/>
            </a:pPr>
            <a:r>
              <a:rPr lang="en-US" sz="1000" b="1" dirty="0"/>
              <a:t>Trial LinkedIn Recruiter </a:t>
            </a:r>
            <a:r>
              <a:rPr lang="en-US" sz="1000" dirty="0"/>
              <a:t>to access a wider talent pool and build a candidate pipeline </a:t>
            </a:r>
            <a:endParaRPr lang="en-AU" sz="1000" dirty="0"/>
          </a:p>
          <a:p>
            <a:pPr>
              <a:spcBef>
                <a:spcPts val="600"/>
              </a:spcBef>
              <a:buClr>
                <a:srgbClr val="000000"/>
              </a:buClr>
              <a:defRPr/>
            </a:pPr>
            <a:r>
              <a:rPr lang="en-AU" sz="1000" b="1" dirty="0">
                <a:solidFill>
                  <a:schemeClr val="accent4"/>
                </a:solidFill>
              </a:rPr>
              <a:t>Employee exiting insights and data (New!)</a:t>
            </a:r>
            <a:endParaRPr lang="en-AU" sz="1000" b="1" dirty="0">
              <a:solidFill>
                <a:schemeClr val="accent4"/>
              </a:solidFill>
              <a:cs typeface="Calibri"/>
            </a:endParaRPr>
          </a:p>
          <a:p>
            <a:pPr marL="171450" indent="-171450">
              <a:spcBef>
                <a:spcPts val="600"/>
              </a:spcBef>
              <a:buClr>
                <a:srgbClr val="000000"/>
              </a:buClr>
              <a:buFont typeface="Arial" panose="020B0604020202020204" pitchFamily="34" charset="0"/>
              <a:buChar char="•"/>
              <a:defRPr/>
            </a:pPr>
            <a:r>
              <a:rPr lang="en-AU" sz="1000" b="1" dirty="0"/>
              <a:t>Develop and implement an exit survey including offer of exit interview </a:t>
            </a:r>
            <a:r>
              <a:rPr lang="en-AU" sz="1000" dirty="0"/>
              <a:t>as a first step to enhancing availability of workforce sentiment surrounding staff retention and turnover. The short survey (8-10 questions), would be sent and managed centrally by the People team when notified of resignation.</a:t>
            </a:r>
            <a:endParaRPr lang="en-US" sz="1000" b="1" dirty="0"/>
          </a:p>
          <a:p>
            <a:pPr>
              <a:spcBef>
                <a:spcPts val="600"/>
              </a:spcBef>
              <a:buClr>
                <a:srgbClr val="000000"/>
              </a:buClr>
              <a:defRPr/>
            </a:pPr>
            <a:endParaRPr lang="en-AU" sz="1000" dirty="0"/>
          </a:p>
        </p:txBody>
      </p:sp>
      <p:sp>
        <p:nvSpPr>
          <p:cNvPr id="28" name="TextBox 27">
            <a:extLst>
              <a:ext uri="{FF2B5EF4-FFF2-40B4-BE49-F238E27FC236}">
                <a16:creationId xmlns:a16="http://schemas.microsoft.com/office/drawing/2014/main" id="{C369EDEC-0929-4662-BFD3-5D969179934B}"/>
              </a:ext>
            </a:extLst>
          </p:cNvPr>
          <p:cNvSpPr txBox="1"/>
          <p:nvPr/>
        </p:nvSpPr>
        <p:spPr>
          <a:xfrm>
            <a:off x="6542774" y="1859783"/>
            <a:ext cx="5268876" cy="4862870"/>
          </a:xfrm>
          <a:prstGeom prst="rect">
            <a:avLst/>
          </a:prstGeom>
          <a:noFill/>
        </p:spPr>
        <p:txBody>
          <a:bodyPr wrap="square" lIns="91440" tIns="45720" rIns="91440" bIns="45720" rtlCol="0" anchor="t">
            <a:spAutoFit/>
          </a:bodyPr>
          <a:lstStyle/>
          <a:p>
            <a:pPr>
              <a:spcBef>
                <a:spcPts val="600"/>
              </a:spcBef>
              <a:buClr>
                <a:srgbClr val="000000"/>
              </a:buClr>
              <a:defRPr/>
            </a:pPr>
            <a:r>
              <a:rPr lang="en-AU" sz="1000" b="1" dirty="0">
                <a:solidFill>
                  <a:schemeClr val="tx2"/>
                </a:solidFill>
                <a:latin typeface="Calibri" panose="020F0502020204030204"/>
              </a:rPr>
              <a:t>One Commission new starter induction program (Existing)</a:t>
            </a:r>
            <a:endParaRPr lang="en-AU" sz="1000" b="1" dirty="0">
              <a:solidFill>
                <a:schemeClr val="tx2"/>
              </a:solidFill>
            </a:endParaRPr>
          </a:p>
          <a:p>
            <a:pPr marL="171450" indent="-171450">
              <a:spcBef>
                <a:spcPts val="600"/>
              </a:spcBef>
              <a:buClr>
                <a:srgbClr val="000000"/>
              </a:buClr>
              <a:buFont typeface="Arial" panose="020B0604020202020204" pitchFamily="34" charset="0"/>
              <a:buChar char="•"/>
              <a:defRPr/>
            </a:pPr>
            <a:r>
              <a:rPr lang="en-AU" sz="1000" b="1" dirty="0"/>
              <a:t>Kick off a light version of the induction program </a:t>
            </a:r>
            <a:r>
              <a:rPr lang="en-AU" sz="1000" dirty="0"/>
              <a:t>for all new starters commencing at the Commission to support building consistency of a one commission mindset, organisational purpose, roles and responsibilities of functions, support new connections as well as setting expectations and introducing core professional capabilities around risk, regulation and disability awareness. Pilot condensing the recommended timings for the </a:t>
            </a:r>
            <a:r>
              <a:rPr lang="en-AU" sz="1000" dirty="0" smtClean="0"/>
              <a:t>modules</a:t>
            </a:r>
            <a:r>
              <a:rPr lang="en-AU" sz="1000" b="1" dirty="0" smtClean="0"/>
              <a:t> </a:t>
            </a:r>
            <a:r>
              <a:rPr lang="en-AU" sz="1000" dirty="0"/>
              <a:t>and running the program once monthly for half a day. This induction program can be expanded overtime forming part of an </a:t>
            </a:r>
            <a:r>
              <a:rPr lang="en-AU" sz="1000" dirty="0" smtClean="0"/>
              <a:t>on boarding </a:t>
            </a:r>
            <a:r>
              <a:rPr lang="en-AU" sz="1000" dirty="0"/>
              <a:t>program, by the incorporating additional content, including interactive activities and involving guest speakers presenting different elements of each modules</a:t>
            </a:r>
            <a:endParaRPr lang="en-AU" sz="1000" dirty="0">
              <a:cs typeface="Calibri"/>
            </a:endParaRPr>
          </a:p>
          <a:p>
            <a:pPr>
              <a:spcBef>
                <a:spcPts val="600"/>
              </a:spcBef>
              <a:buClr>
                <a:srgbClr val="000000"/>
              </a:buClr>
              <a:defRPr/>
            </a:pPr>
            <a:r>
              <a:rPr lang="en-AU" sz="1000" b="1" dirty="0">
                <a:solidFill>
                  <a:schemeClr val="bg2">
                    <a:lumMod val="25000"/>
                  </a:schemeClr>
                </a:solidFill>
              </a:rPr>
              <a:t>Employee recognition </a:t>
            </a:r>
            <a:endParaRPr lang="en-AU" sz="1000" b="1" dirty="0">
              <a:solidFill>
                <a:schemeClr val="bg2">
                  <a:lumMod val="25000"/>
                </a:schemeClr>
              </a:solidFill>
              <a:highlight>
                <a:srgbClr val="FFFF00"/>
              </a:highlight>
              <a:cs typeface="Calibri"/>
            </a:endParaRPr>
          </a:p>
          <a:p>
            <a:pPr marL="171450" indent="-171450">
              <a:spcBef>
                <a:spcPts val="600"/>
              </a:spcBef>
              <a:buClr>
                <a:srgbClr val="000000"/>
              </a:buClr>
              <a:buFont typeface="Arial" panose="020B0604020202020204" pitchFamily="34" charset="0"/>
              <a:buChar char="•"/>
              <a:defRPr/>
            </a:pPr>
            <a:r>
              <a:rPr lang="en-AU" sz="1000" dirty="0"/>
              <a:t>Leverage the existing employee reward and recognition program to establish a regular cadence of </a:t>
            </a:r>
            <a:r>
              <a:rPr lang="en-AU" sz="1000" b="1" dirty="0"/>
              <a:t>celebrating and recognising team members</a:t>
            </a:r>
            <a:r>
              <a:rPr lang="en-AU" sz="1000" dirty="0"/>
              <a:t>. This can be done in line with the </a:t>
            </a:r>
            <a:r>
              <a:rPr lang="en-AU" sz="1000" dirty="0" smtClean="0"/>
              <a:t>Commission’s </a:t>
            </a:r>
            <a:r>
              <a:rPr lang="en-AU" sz="1000" dirty="0"/>
              <a:t>five cultural principles; </a:t>
            </a:r>
            <a:r>
              <a:rPr kumimoji="0" lang="en-AU" sz="1000" b="0" i="0" u="none" strike="noStrike" kern="1200" cap="none" spc="-25" normalizeH="0" baseline="0" noProof="0" dirty="0">
                <a:ln>
                  <a:noFill/>
                </a:ln>
                <a:effectLst/>
                <a:uLnTx/>
                <a:uFillTx/>
                <a:ea typeface="+mn-ea"/>
                <a:cs typeface="Arial"/>
              </a:rPr>
              <a:t>Impartial; Committed to service; Accountable; Respectful and Ethical.</a:t>
            </a:r>
            <a:r>
              <a:rPr lang="en-AU" sz="1000" dirty="0"/>
              <a:t> As a first step this can be introduce at team meetings, with leaders giving ‘shout outs’ and recognising the contribution of employees. Opportunities can be opened up to the meeting and anyone else wanting to recognise other team members. </a:t>
            </a:r>
            <a:endParaRPr lang="en-AU" sz="1000" dirty="0">
              <a:cs typeface="Calibri"/>
            </a:endParaRPr>
          </a:p>
          <a:p>
            <a:pPr>
              <a:spcBef>
                <a:spcPts val="600"/>
              </a:spcBef>
              <a:buClr>
                <a:srgbClr val="000000"/>
              </a:buClr>
              <a:defRPr/>
            </a:pPr>
            <a:r>
              <a:rPr lang="en-AU" sz="1000" b="1" dirty="0">
                <a:solidFill>
                  <a:schemeClr val="bg2">
                    <a:lumMod val="25000"/>
                  </a:schemeClr>
                </a:solidFill>
              </a:rPr>
              <a:t>Understanding of roles and responsibilities around the Commission (New!)</a:t>
            </a:r>
            <a:endParaRPr lang="en-AU" sz="1000" b="1" dirty="0">
              <a:solidFill>
                <a:schemeClr val="bg2">
                  <a:lumMod val="25000"/>
                </a:schemeClr>
              </a:solidFill>
              <a:cs typeface="Calibri"/>
            </a:endParaRPr>
          </a:p>
          <a:p>
            <a:pPr marL="171450" indent="-171450">
              <a:spcBef>
                <a:spcPts val="600"/>
              </a:spcBef>
              <a:buClr>
                <a:srgbClr val="000000"/>
              </a:buClr>
              <a:buFont typeface="Arial" panose="020B0604020202020204" pitchFamily="34" charset="0"/>
              <a:buChar char="•"/>
              <a:defRPr/>
            </a:pPr>
            <a:r>
              <a:rPr lang="en-AU" sz="1000" dirty="0">
                <a:latin typeface="Calibri" panose="020F0502020204030204"/>
                <a:cs typeface="Calibri Light"/>
              </a:rPr>
              <a:t>Create a shared understanding </a:t>
            </a:r>
            <a:r>
              <a:rPr lang="en-AU" sz="1000" b="0" dirty="0">
                <a:latin typeface="Calibri" panose="020F0502020204030204"/>
                <a:cs typeface="Calibri Light"/>
              </a:rPr>
              <a:t>of how everyone contributes to our purpose and ambition by </a:t>
            </a:r>
            <a:r>
              <a:rPr lang="en-US" sz="1000" b="1" dirty="0"/>
              <a:t>having each business area develop and publish a slide pack </a:t>
            </a:r>
            <a:r>
              <a:rPr lang="en-US" sz="1000" dirty="0"/>
              <a:t>or short video on who they are and what they do and how their area operates. This can be used as an onboarding resource while a more formalised program is developed.</a:t>
            </a:r>
            <a:endParaRPr lang="en-US" sz="1000" dirty="0">
              <a:cs typeface="Calibri"/>
            </a:endParaRPr>
          </a:p>
          <a:p>
            <a:pPr>
              <a:spcBef>
                <a:spcPts val="600"/>
              </a:spcBef>
              <a:buClr>
                <a:srgbClr val="000000"/>
              </a:buClr>
              <a:defRPr/>
            </a:pPr>
            <a:r>
              <a:rPr lang="en-US" sz="1000" b="1" dirty="0">
                <a:solidFill>
                  <a:schemeClr val="accent3"/>
                </a:solidFill>
              </a:rPr>
              <a:t>Learning and development (New!)</a:t>
            </a:r>
            <a:endParaRPr lang="en-US" sz="1000" b="1" dirty="0">
              <a:solidFill>
                <a:schemeClr val="accent3"/>
              </a:solidFill>
              <a:cs typeface="Calibri"/>
            </a:endParaRPr>
          </a:p>
          <a:p>
            <a:pPr marL="171450" indent="-171450">
              <a:spcBef>
                <a:spcPts val="600"/>
              </a:spcBef>
              <a:buClr>
                <a:srgbClr val="000000"/>
              </a:buClr>
              <a:buFont typeface="Arial" panose="020B0604020202020204" pitchFamily="34" charset="0"/>
              <a:buChar char="•"/>
              <a:defRPr/>
            </a:pPr>
            <a:r>
              <a:rPr lang="en-US" sz="1000" dirty="0"/>
              <a:t>Implement </a:t>
            </a:r>
            <a:r>
              <a:rPr lang="en-US" sz="1000" b="1" dirty="0"/>
              <a:t>protected learning time,</a:t>
            </a:r>
            <a:r>
              <a:rPr lang="en-US" sz="1000" dirty="0"/>
              <a:t> for all employees across the commission</a:t>
            </a:r>
            <a:r>
              <a:rPr lang="en-US" sz="1000" b="1" dirty="0"/>
              <a:t> where calendars are blocked out for x number of hours </a:t>
            </a:r>
            <a:r>
              <a:rPr lang="en-US" sz="1000" dirty="0"/>
              <a:t>periodically, for focus time on learning and development.</a:t>
            </a:r>
            <a:endParaRPr lang="en-US" sz="1000" dirty="0">
              <a:cs typeface="Calibri"/>
            </a:endParaRPr>
          </a:p>
          <a:p>
            <a:pPr>
              <a:spcBef>
                <a:spcPts val="600"/>
              </a:spcBef>
              <a:buClr>
                <a:srgbClr val="000000"/>
              </a:buClr>
              <a:defRPr/>
            </a:pPr>
            <a:endParaRPr lang="en-US" sz="1000" dirty="0"/>
          </a:p>
        </p:txBody>
      </p:sp>
    </p:spTree>
    <p:extLst>
      <p:ext uri="{BB962C8B-B14F-4D97-AF65-F5344CB8AC3E}">
        <p14:creationId xmlns:p14="http://schemas.microsoft.com/office/powerpoint/2010/main" val="411382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6531;p147">
            <a:extLst>
              <a:ext uri="{FF2B5EF4-FFF2-40B4-BE49-F238E27FC236}">
                <a16:creationId xmlns:a16="http://schemas.microsoft.com/office/drawing/2014/main" id="{7A7609B2-6CE0-405F-8CA6-C3776FABB53F}"/>
              </a:ext>
            </a:extLst>
          </p:cNvPr>
          <p:cNvSpPr/>
          <p:nvPr/>
        </p:nvSpPr>
        <p:spPr>
          <a:xfrm>
            <a:off x="1347915" y="2851790"/>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WS1</a:t>
            </a:r>
            <a:endParaRPr lang="en-GB" sz="1000" dirty="0">
              <a:solidFill>
                <a:schemeClr val="bg1"/>
              </a:solidFill>
            </a:endParaRPr>
          </a:p>
        </p:txBody>
      </p:sp>
      <p:sp>
        <p:nvSpPr>
          <p:cNvPr id="61" name="Google Shape;6532;p147">
            <a:extLst>
              <a:ext uri="{FF2B5EF4-FFF2-40B4-BE49-F238E27FC236}">
                <a16:creationId xmlns:a16="http://schemas.microsoft.com/office/drawing/2014/main" id="{6A1666B1-24C9-4512-AB53-F7342EFC3995}"/>
              </a:ext>
            </a:extLst>
          </p:cNvPr>
          <p:cNvSpPr/>
          <p:nvPr/>
        </p:nvSpPr>
        <p:spPr>
          <a:xfrm>
            <a:off x="1292257" y="2393431"/>
            <a:ext cx="771414" cy="855482"/>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rtl="0">
              <a:spcBef>
                <a:spcPts val="0"/>
              </a:spcBef>
              <a:spcAft>
                <a:spcPts val="0"/>
              </a:spcAft>
              <a:buNone/>
            </a:pPr>
            <a:r>
              <a:rPr lang="en-GB" sz="900" dirty="0">
                <a:solidFill>
                  <a:schemeClr val="dk1"/>
                </a:solidFill>
                <a:ea typeface="Arial"/>
                <a:cs typeface="Arial"/>
                <a:sym typeface="Arial"/>
              </a:rPr>
              <a:t>New starter induction and </a:t>
            </a:r>
            <a:r>
              <a:rPr lang="en-GB" sz="900" dirty="0" smtClean="0">
                <a:solidFill>
                  <a:schemeClr val="dk1"/>
                </a:solidFill>
                <a:ea typeface="Arial"/>
                <a:cs typeface="Arial"/>
                <a:sym typeface="Arial"/>
              </a:rPr>
              <a:t>on boarding</a:t>
            </a:r>
            <a:endParaRPr lang="en-GB" sz="900" dirty="0">
              <a:solidFill>
                <a:schemeClr val="dk1"/>
              </a:solidFill>
              <a:ea typeface="Arial"/>
              <a:cs typeface="Arial"/>
              <a:sym typeface="Arial"/>
            </a:endParaRPr>
          </a:p>
        </p:txBody>
      </p:sp>
      <p:cxnSp>
        <p:nvCxnSpPr>
          <p:cNvPr id="78" name="Google Shape;6549;p147">
            <a:extLst>
              <a:ext uri="{FF2B5EF4-FFF2-40B4-BE49-F238E27FC236}">
                <a16:creationId xmlns:a16="http://schemas.microsoft.com/office/drawing/2014/main" id="{5D2E6BB8-4408-4C10-8038-FD293DCACEA4}"/>
              </a:ext>
            </a:extLst>
          </p:cNvPr>
          <p:cNvCxnSpPr>
            <a:cxnSpLocks/>
            <a:stCxn id="88" idx="6"/>
          </p:cNvCxnSpPr>
          <p:nvPr/>
        </p:nvCxnSpPr>
        <p:spPr>
          <a:xfrm flipV="1">
            <a:off x="647164" y="5085983"/>
            <a:ext cx="10238304" cy="34260"/>
          </a:xfrm>
          <a:prstGeom prst="straightConnector1">
            <a:avLst/>
          </a:prstGeom>
          <a:noFill/>
          <a:ln w="38100" cap="flat" cmpd="sng">
            <a:solidFill>
              <a:schemeClr val="dk2"/>
            </a:solidFill>
            <a:prstDash val="solid"/>
            <a:round/>
            <a:headEnd type="none" w="sm" len="sm"/>
            <a:tailEnd type="triangle" w="med" len="med"/>
          </a:ln>
        </p:spPr>
      </p:cxnSp>
      <p:sp>
        <p:nvSpPr>
          <p:cNvPr id="84" name="Google Shape;6553;p147">
            <a:extLst>
              <a:ext uri="{FF2B5EF4-FFF2-40B4-BE49-F238E27FC236}">
                <a16:creationId xmlns:a16="http://schemas.microsoft.com/office/drawing/2014/main" id="{24CF0073-FA82-48FD-90A2-E5A7B92FBA0D}"/>
              </a:ext>
            </a:extLst>
          </p:cNvPr>
          <p:cNvSpPr/>
          <p:nvPr/>
        </p:nvSpPr>
        <p:spPr>
          <a:xfrm>
            <a:off x="2112681" y="2393432"/>
            <a:ext cx="803674" cy="588564"/>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ea typeface="Arial"/>
                <a:cs typeface="Arial"/>
                <a:sym typeface="Arial"/>
              </a:rPr>
              <a:t>Core </a:t>
            </a:r>
            <a:r>
              <a:rPr lang="en-GB" sz="900" dirty="0">
                <a:solidFill>
                  <a:schemeClr val="dk1"/>
                </a:solidFill>
                <a:cs typeface="Arial"/>
                <a:sym typeface="Arial"/>
              </a:rPr>
              <a:t>capability program </a:t>
            </a:r>
          </a:p>
        </p:txBody>
      </p:sp>
      <p:sp>
        <p:nvSpPr>
          <p:cNvPr id="88" name="Google Shape;6551;p147">
            <a:extLst>
              <a:ext uri="{FF2B5EF4-FFF2-40B4-BE49-F238E27FC236}">
                <a16:creationId xmlns:a16="http://schemas.microsoft.com/office/drawing/2014/main" id="{2FCF803E-2E86-4A9C-93DC-A50288565707}"/>
              </a:ext>
            </a:extLst>
          </p:cNvPr>
          <p:cNvSpPr/>
          <p:nvPr/>
        </p:nvSpPr>
        <p:spPr>
          <a:xfrm>
            <a:off x="500150" y="5033610"/>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89" name="Google Shape;6561;p147">
            <a:extLst>
              <a:ext uri="{FF2B5EF4-FFF2-40B4-BE49-F238E27FC236}">
                <a16:creationId xmlns:a16="http://schemas.microsoft.com/office/drawing/2014/main" id="{4715E82C-5533-4E23-B9C7-79FAC71A6239}"/>
              </a:ext>
            </a:extLst>
          </p:cNvPr>
          <p:cNvSpPr/>
          <p:nvPr/>
        </p:nvSpPr>
        <p:spPr>
          <a:xfrm>
            <a:off x="2975346" y="2393431"/>
            <a:ext cx="803674" cy="138737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AU" sz="900" dirty="0">
                <a:solidFill>
                  <a:schemeClr val="dk1"/>
                </a:solidFill>
                <a:ea typeface="Arial"/>
                <a:cs typeface="Arial"/>
                <a:sym typeface="Arial"/>
              </a:rPr>
              <a:t>Performance management framework and planning processes</a:t>
            </a:r>
          </a:p>
        </p:txBody>
      </p:sp>
      <p:sp>
        <p:nvSpPr>
          <p:cNvPr id="93" name="Google Shape;6564;p147">
            <a:extLst>
              <a:ext uri="{FF2B5EF4-FFF2-40B4-BE49-F238E27FC236}">
                <a16:creationId xmlns:a16="http://schemas.microsoft.com/office/drawing/2014/main" id="{441D4FB2-0EC1-4EB6-80E4-CC3A6F141DD7}"/>
              </a:ext>
            </a:extLst>
          </p:cNvPr>
          <p:cNvSpPr/>
          <p:nvPr/>
        </p:nvSpPr>
        <p:spPr>
          <a:xfrm>
            <a:off x="3839912" y="2401050"/>
            <a:ext cx="771415" cy="1416882"/>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Early EVP and Workforce data and insights  initiatives </a:t>
            </a:r>
            <a:endParaRPr lang="en-US" sz="900" dirty="0">
              <a:solidFill>
                <a:schemeClr val="dk1"/>
              </a:solidFill>
              <a:cs typeface="Arial"/>
              <a:sym typeface="Arial"/>
            </a:endParaRPr>
          </a:p>
        </p:txBody>
      </p:sp>
      <p:sp>
        <p:nvSpPr>
          <p:cNvPr id="95" name="Google Shape;6566;p147">
            <a:extLst>
              <a:ext uri="{FF2B5EF4-FFF2-40B4-BE49-F238E27FC236}">
                <a16:creationId xmlns:a16="http://schemas.microsoft.com/office/drawing/2014/main" id="{7FAE99C1-4348-4EFA-9DFA-360AEB58CE0C}"/>
              </a:ext>
            </a:extLst>
          </p:cNvPr>
          <p:cNvSpPr/>
          <p:nvPr/>
        </p:nvSpPr>
        <p:spPr>
          <a:xfrm>
            <a:off x="2924730" y="4989624"/>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116" name="Google Shape;6587;p147">
            <a:extLst>
              <a:ext uri="{FF2B5EF4-FFF2-40B4-BE49-F238E27FC236}">
                <a16:creationId xmlns:a16="http://schemas.microsoft.com/office/drawing/2014/main" id="{AB82704B-60C6-4E6C-B0A1-9D1BC30747B7}"/>
              </a:ext>
            </a:extLst>
          </p:cNvPr>
          <p:cNvSpPr/>
          <p:nvPr/>
        </p:nvSpPr>
        <p:spPr>
          <a:xfrm>
            <a:off x="9308366" y="3406176"/>
            <a:ext cx="744645" cy="600742"/>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rtl="0">
              <a:spcBef>
                <a:spcPts val="0"/>
              </a:spcBef>
              <a:spcAft>
                <a:spcPts val="0"/>
              </a:spcAft>
              <a:buNone/>
            </a:pPr>
            <a:r>
              <a:rPr lang="en-GB" sz="900" dirty="0">
                <a:solidFill>
                  <a:schemeClr val="dk1"/>
                </a:solidFill>
                <a:ea typeface="Arial"/>
                <a:cs typeface="Arial"/>
                <a:sym typeface="Arial"/>
              </a:rPr>
              <a:t>National framework </a:t>
            </a:r>
            <a:endParaRPr lang="en-US" sz="900" dirty="0">
              <a:solidFill>
                <a:schemeClr val="dk1"/>
              </a:solidFill>
              <a:ea typeface="Arial"/>
              <a:cs typeface="Arial"/>
              <a:sym typeface="Arial"/>
            </a:endParaRPr>
          </a:p>
        </p:txBody>
      </p:sp>
      <p:cxnSp>
        <p:nvCxnSpPr>
          <p:cNvPr id="159" name="Google Shape;6629;p147">
            <a:extLst>
              <a:ext uri="{FF2B5EF4-FFF2-40B4-BE49-F238E27FC236}">
                <a16:creationId xmlns:a16="http://schemas.microsoft.com/office/drawing/2014/main" id="{4024C571-817F-41FF-8BE2-7DD694DDF978}"/>
              </a:ext>
            </a:extLst>
          </p:cNvPr>
          <p:cNvCxnSpPr>
            <a:cxnSpLocks/>
          </p:cNvCxnSpPr>
          <p:nvPr/>
        </p:nvCxnSpPr>
        <p:spPr>
          <a:xfrm>
            <a:off x="10094962" y="4128244"/>
            <a:ext cx="0" cy="924503"/>
          </a:xfrm>
          <a:prstGeom prst="straightConnector1">
            <a:avLst/>
          </a:prstGeom>
          <a:noFill/>
          <a:ln w="12700" cap="sq" cmpd="sng">
            <a:solidFill>
              <a:schemeClr val="dk2"/>
            </a:solidFill>
            <a:prstDash val="dash"/>
            <a:round/>
            <a:headEnd type="none" w="sm" len="sm"/>
            <a:tailEnd type="none" w="sm" len="sm"/>
          </a:ln>
        </p:spPr>
      </p:cxnSp>
      <p:sp>
        <p:nvSpPr>
          <p:cNvPr id="163" name="Google Shape;6633;p147">
            <a:extLst>
              <a:ext uri="{FF2B5EF4-FFF2-40B4-BE49-F238E27FC236}">
                <a16:creationId xmlns:a16="http://schemas.microsoft.com/office/drawing/2014/main" id="{56EA2F99-5615-44B3-9E62-AAA7CB447024}"/>
              </a:ext>
            </a:extLst>
          </p:cNvPr>
          <p:cNvSpPr/>
          <p:nvPr/>
        </p:nvSpPr>
        <p:spPr>
          <a:xfrm>
            <a:off x="9292133" y="2406016"/>
            <a:ext cx="750040" cy="927775"/>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L="70582" marR="0" lvl="0" indent="-70582" algn="l" rtl="0">
              <a:spcBef>
                <a:spcPts val="0"/>
              </a:spcBef>
              <a:spcAft>
                <a:spcPts val="0"/>
              </a:spcAft>
              <a:buNone/>
            </a:pPr>
            <a:r>
              <a:rPr lang="en-GB" sz="900" dirty="0">
                <a:solidFill>
                  <a:schemeClr val="dk1"/>
                </a:solidFill>
                <a:ea typeface="Arial"/>
                <a:cs typeface="Arial"/>
                <a:sym typeface="Arial"/>
              </a:rPr>
              <a:t>Recruitment</a:t>
            </a:r>
            <a:endParaRPr lang="en-US" sz="900" dirty="0">
              <a:solidFill>
                <a:schemeClr val="dk1"/>
              </a:solidFill>
              <a:ea typeface="Arial"/>
              <a:cs typeface="Arial"/>
              <a:sym typeface="Arial"/>
            </a:endParaRPr>
          </a:p>
        </p:txBody>
      </p:sp>
      <p:sp>
        <p:nvSpPr>
          <p:cNvPr id="172" name="Google Shape;6642;p147">
            <a:extLst>
              <a:ext uri="{FF2B5EF4-FFF2-40B4-BE49-F238E27FC236}">
                <a16:creationId xmlns:a16="http://schemas.microsoft.com/office/drawing/2014/main" id="{D9CDDF19-42E8-4747-AE57-236F0673F219}"/>
              </a:ext>
            </a:extLst>
          </p:cNvPr>
          <p:cNvSpPr/>
          <p:nvPr/>
        </p:nvSpPr>
        <p:spPr>
          <a:xfrm>
            <a:off x="10112875" y="3535617"/>
            <a:ext cx="728437" cy="477565"/>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L="70582" marR="0" lvl="0" indent="-70582" algn="l" rtl="0">
              <a:spcBef>
                <a:spcPts val="0"/>
              </a:spcBef>
              <a:spcAft>
                <a:spcPts val="0"/>
              </a:spcAft>
              <a:buNone/>
            </a:pPr>
            <a:r>
              <a:rPr lang="en-GB" sz="900" dirty="0">
                <a:solidFill>
                  <a:schemeClr val="dk1"/>
                </a:solidFill>
                <a:ea typeface="Arial"/>
                <a:cs typeface="Arial"/>
                <a:sym typeface="Arial"/>
              </a:rPr>
              <a:t>L&amp;D</a:t>
            </a:r>
            <a:endParaRPr lang="en-US" sz="900" dirty="0">
              <a:solidFill>
                <a:schemeClr val="dk1"/>
              </a:solidFill>
              <a:ea typeface="Arial"/>
              <a:cs typeface="Arial"/>
              <a:sym typeface="Arial"/>
            </a:endParaRPr>
          </a:p>
        </p:txBody>
      </p:sp>
      <p:sp>
        <p:nvSpPr>
          <p:cNvPr id="175" name="Google Shape;6645;p147">
            <a:extLst>
              <a:ext uri="{FF2B5EF4-FFF2-40B4-BE49-F238E27FC236}">
                <a16:creationId xmlns:a16="http://schemas.microsoft.com/office/drawing/2014/main" id="{48C6A1E6-D145-4E98-9269-4D28EBCC673D}"/>
              </a:ext>
            </a:extLst>
          </p:cNvPr>
          <p:cNvSpPr/>
          <p:nvPr/>
        </p:nvSpPr>
        <p:spPr>
          <a:xfrm>
            <a:off x="10033917" y="4990703"/>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grpSp>
        <p:nvGrpSpPr>
          <p:cNvPr id="7" name="Group 6">
            <a:extLst>
              <a:ext uri="{FF2B5EF4-FFF2-40B4-BE49-F238E27FC236}">
                <a16:creationId xmlns:a16="http://schemas.microsoft.com/office/drawing/2014/main" id="{9510DE36-86F5-1AD9-D57A-05D58614400A}"/>
              </a:ext>
            </a:extLst>
          </p:cNvPr>
          <p:cNvGrpSpPr/>
          <p:nvPr/>
        </p:nvGrpSpPr>
        <p:grpSpPr>
          <a:xfrm>
            <a:off x="6811491" y="5719235"/>
            <a:ext cx="4961283" cy="639982"/>
            <a:chOff x="4801464" y="6039502"/>
            <a:chExt cx="4961283" cy="639982"/>
          </a:xfrm>
        </p:grpSpPr>
        <p:sp>
          <p:nvSpPr>
            <p:cNvPr id="201" name="Google Shape;6671;p147">
              <a:extLst>
                <a:ext uri="{FF2B5EF4-FFF2-40B4-BE49-F238E27FC236}">
                  <a16:creationId xmlns:a16="http://schemas.microsoft.com/office/drawing/2014/main" id="{9C4684A9-2D1C-4E0C-B3D4-9EA49BCB944B}"/>
                </a:ext>
              </a:extLst>
            </p:cNvPr>
            <p:cNvSpPr/>
            <p:nvPr/>
          </p:nvSpPr>
          <p:spPr>
            <a:xfrm>
              <a:off x="4801464" y="6039502"/>
              <a:ext cx="4961283" cy="639982"/>
            </a:xfrm>
            <a:prstGeom prst="rect">
              <a:avLst/>
            </a:prstGeom>
            <a:solidFill>
              <a:schemeClr val="bg1"/>
            </a:solidFill>
            <a:ln w="9525" cap="flat" cmpd="sng">
              <a:solidFill>
                <a:schemeClr val="lt2"/>
              </a:solidFill>
              <a:prstDash val="dash"/>
              <a:round/>
              <a:headEnd type="none" w="sm" len="sm"/>
              <a:tailEnd type="none" w="sm" len="sm"/>
            </a:ln>
          </p:spPr>
          <p:txBody>
            <a:bodyPr spcFirstLastPara="1" wrap="square" lIns="46175" tIns="30775" rIns="30775" bIns="30775" anchor="t" anchorCtr="0">
              <a:noAutofit/>
            </a:bodyPr>
            <a:lstStyle/>
            <a:p>
              <a:pPr marL="0" marR="0" lvl="0" indent="0" algn="l" rtl="0">
                <a:spcBef>
                  <a:spcPts val="0"/>
                </a:spcBef>
                <a:spcAft>
                  <a:spcPts val="0"/>
                </a:spcAft>
                <a:buNone/>
              </a:pPr>
              <a:r>
                <a:rPr lang="en-GB" sz="700" b="1" dirty="0">
                  <a:solidFill>
                    <a:schemeClr val="dk1"/>
                  </a:solidFill>
                  <a:latin typeface="Arial"/>
                  <a:ea typeface="Arial"/>
                  <a:cs typeface="Arial"/>
                  <a:sym typeface="Arial"/>
                </a:rPr>
                <a:t>KEY</a:t>
              </a:r>
              <a:endParaRPr dirty="0"/>
            </a:p>
          </p:txBody>
        </p:sp>
        <p:grpSp>
          <p:nvGrpSpPr>
            <p:cNvPr id="183" name="Google Shape;6653;p147">
              <a:extLst>
                <a:ext uri="{FF2B5EF4-FFF2-40B4-BE49-F238E27FC236}">
                  <a16:creationId xmlns:a16="http://schemas.microsoft.com/office/drawing/2014/main" id="{46925733-94D0-45FA-8188-E79DC57029A7}"/>
                </a:ext>
              </a:extLst>
            </p:cNvPr>
            <p:cNvGrpSpPr/>
            <p:nvPr/>
          </p:nvGrpSpPr>
          <p:grpSpPr>
            <a:xfrm>
              <a:off x="8602184" y="6287207"/>
              <a:ext cx="1043471" cy="319992"/>
              <a:chOff x="574207" y="6536034"/>
              <a:chExt cx="704362" cy="216000"/>
            </a:xfrm>
          </p:grpSpPr>
          <p:sp>
            <p:nvSpPr>
              <p:cNvPr id="184" name="Google Shape;6654;p147">
                <a:extLst>
                  <a:ext uri="{FF2B5EF4-FFF2-40B4-BE49-F238E27FC236}">
                    <a16:creationId xmlns:a16="http://schemas.microsoft.com/office/drawing/2014/main" id="{045DA4BA-2583-45F3-B671-4DB56658BFF5}"/>
                  </a:ext>
                </a:extLst>
              </p:cNvPr>
              <p:cNvSpPr/>
              <p:nvPr/>
            </p:nvSpPr>
            <p:spPr>
              <a:xfrm>
                <a:off x="574207" y="6536034"/>
                <a:ext cx="214273" cy="216000"/>
              </a:xfrm>
              <a:prstGeom prst="rect">
                <a:avLst/>
              </a:prstGeom>
              <a:solidFill>
                <a:schemeClr val="accent6"/>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85" name="Google Shape;6655;p147">
                <a:extLst>
                  <a:ext uri="{FF2B5EF4-FFF2-40B4-BE49-F238E27FC236}">
                    <a16:creationId xmlns:a16="http://schemas.microsoft.com/office/drawing/2014/main" id="{00BF5E30-2EE4-4EA2-9945-6F062ED50928}"/>
                  </a:ext>
                </a:extLst>
              </p:cNvPr>
              <p:cNvSpPr/>
              <p:nvPr/>
            </p:nvSpPr>
            <p:spPr>
              <a:xfrm>
                <a:off x="819354" y="6536034"/>
                <a:ext cx="459215"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Diversity, Inclusion and Wellbeing pillar </a:t>
                </a:r>
                <a:endParaRPr dirty="0"/>
              </a:p>
            </p:txBody>
          </p:sp>
        </p:grpSp>
        <p:grpSp>
          <p:nvGrpSpPr>
            <p:cNvPr id="186" name="Google Shape;6656;p147">
              <a:extLst>
                <a:ext uri="{FF2B5EF4-FFF2-40B4-BE49-F238E27FC236}">
                  <a16:creationId xmlns:a16="http://schemas.microsoft.com/office/drawing/2014/main" id="{8C893C45-5D7C-4374-88DD-870CCEF8B0DD}"/>
                </a:ext>
              </a:extLst>
            </p:cNvPr>
            <p:cNvGrpSpPr/>
            <p:nvPr/>
          </p:nvGrpSpPr>
          <p:grpSpPr>
            <a:xfrm>
              <a:off x="7630354" y="6286662"/>
              <a:ext cx="1043471" cy="319992"/>
              <a:chOff x="1506889" y="6536034"/>
              <a:chExt cx="704362" cy="216000"/>
            </a:xfrm>
          </p:grpSpPr>
          <p:sp>
            <p:nvSpPr>
              <p:cNvPr id="187" name="Google Shape;6657;p147">
                <a:extLst>
                  <a:ext uri="{FF2B5EF4-FFF2-40B4-BE49-F238E27FC236}">
                    <a16:creationId xmlns:a16="http://schemas.microsoft.com/office/drawing/2014/main" id="{4770EB76-6AE7-485F-8BF3-1F4FC7BD70CC}"/>
                  </a:ext>
                </a:extLst>
              </p:cNvPr>
              <p:cNvSpPr/>
              <p:nvPr/>
            </p:nvSpPr>
            <p:spPr>
              <a:xfrm>
                <a:off x="1506889" y="6536034"/>
                <a:ext cx="214273" cy="216000"/>
              </a:xfrm>
              <a:prstGeom prst="rect">
                <a:avLst/>
              </a:prstGeom>
              <a:solidFill>
                <a:schemeClr val="tx1">
                  <a:lumMod val="50000"/>
                  <a:lumOff val="50000"/>
                </a:schemeClr>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88" name="Google Shape;6658;p147">
                <a:extLst>
                  <a:ext uri="{FF2B5EF4-FFF2-40B4-BE49-F238E27FC236}">
                    <a16:creationId xmlns:a16="http://schemas.microsoft.com/office/drawing/2014/main" id="{9A98BBD4-5B1F-4478-BCB7-43A062EB8D20}"/>
                  </a:ext>
                </a:extLst>
              </p:cNvPr>
              <p:cNvSpPr/>
              <p:nvPr/>
            </p:nvSpPr>
            <p:spPr>
              <a:xfrm>
                <a:off x="1752036" y="6536034"/>
                <a:ext cx="459215"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Performance pillar </a:t>
                </a:r>
                <a:endParaRPr dirty="0"/>
              </a:p>
            </p:txBody>
          </p:sp>
        </p:grpSp>
        <p:grpSp>
          <p:nvGrpSpPr>
            <p:cNvPr id="189" name="Google Shape;6659;p147">
              <a:extLst>
                <a:ext uri="{FF2B5EF4-FFF2-40B4-BE49-F238E27FC236}">
                  <a16:creationId xmlns:a16="http://schemas.microsoft.com/office/drawing/2014/main" id="{FD552190-9AF4-4AEB-831A-B48FCEFC89FE}"/>
                </a:ext>
              </a:extLst>
            </p:cNvPr>
            <p:cNvGrpSpPr/>
            <p:nvPr/>
          </p:nvGrpSpPr>
          <p:grpSpPr>
            <a:xfrm>
              <a:off x="4862650" y="6277748"/>
              <a:ext cx="985540" cy="319992"/>
              <a:chOff x="2439571" y="6536034"/>
              <a:chExt cx="665257" cy="216000"/>
            </a:xfrm>
          </p:grpSpPr>
          <p:sp>
            <p:nvSpPr>
              <p:cNvPr id="190" name="Google Shape;6660;p147">
                <a:extLst>
                  <a:ext uri="{FF2B5EF4-FFF2-40B4-BE49-F238E27FC236}">
                    <a16:creationId xmlns:a16="http://schemas.microsoft.com/office/drawing/2014/main" id="{93103EDD-3617-4B46-9642-8BD997461F77}"/>
                  </a:ext>
                </a:extLst>
              </p:cNvPr>
              <p:cNvSpPr/>
              <p:nvPr/>
            </p:nvSpPr>
            <p:spPr>
              <a:xfrm>
                <a:off x="2439571" y="6536034"/>
                <a:ext cx="214273" cy="216000"/>
              </a:xfrm>
              <a:prstGeom prst="rect">
                <a:avLst/>
              </a:prstGeom>
              <a:solidFill>
                <a:schemeClr val="accent1"/>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91" name="Google Shape;6661;p147">
                <a:extLst>
                  <a:ext uri="{FF2B5EF4-FFF2-40B4-BE49-F238E27FC236}">
                    <a16:creationId xmlns:a16="http://schemas.microsoft.com/office/drawing/2014/main" id="{41C2437D-9A05-44C4-BFD9-7347D9A56AF8}"/>
                  </a:ext>
                </a:extLst>
              </p:cNvPr>
              <p:cNvSpPr/>
              <p:nvPr/>
            </p:nvSpPr>
            <p:spPr>
              <a:xfrm>
                <a:off x="2684719" y="6536034"/>
                <a:ext cx="420109"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Workforce Sustainability pillar</a:t>
                </a:r>
                <a:endParaRPr dirty="0"/>
              </a:p>
            </p:txBody>
          </p:sp>
        </p:grpSp>
        <p:grpSp>
          <p:nvGrpSpPr>
            <p:cNvPr id="192" name="Google Shape;6662;p147">
              <a:extLst>
                <a:ext uri="{FF2B5EF4-FFF2-40B4-BE49-F238E27FC236}">
                  <a16:creationId xmlns:a16="http://schemas.microsoft.com/office/drawing/2014/main" id="{A30A720B-7435-4D5D-AF56-4C2673358D23}"/>
                </a:ext>
              </a:extLst>
            </p:cNvPr>
            <p:cNvGrpSpPr/>
            <p:nvPr/>
          </p:nvGrpSpPr>
          <p:grpSpPr>
            <a:xfrm>
              <a:off x="6828776" y="6286662"/>
              <a:ext cx="902197" cy="319992"/>
              <a:chOff x="3372253" y="6536034"/>
              <a:chExt cx="608999" cy="216000"/>
            </a:xfrm>
          </p:grpSpPr>
          <p:sp>
            <p:nvSpPr>
              <p:cNvPr id="193" name="Google Shape;6663;p147">
                <a:extLst>
                  <a:ext uri="{FF2B5EF4-FFF2-40B4-BE49-F238E27FC236}">
                    <a16:creationId xmlns:a16="http://schemas.microsoft.com/office/drawing/2014/main" id="{B6E02811-923C-4751-827D-86B0FCCF82F0}"/>
                  </a:ext>
                </a:extLst>
              </p:cNvPr>
              <p:cNvSpPr/>
              <p:nvPr/>
            </p:nvSpPr>
            <p:spPr>
              <a:xfrm>
                <a:off x="3372253" y="6536034"/>
                <a:ext cx="214273" cy="216000"/>
              </a:xfrm>
              <a:prstGeom prst="rect">
                <a:avLst/>
              </a:prstGeom>
              <a:solidFill>
                <a:schemeClr val="accent4"/>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94" name="Google Shape;6664;p147">
                <a:extLst>
                  <a:ext uri="{FF2B5EF4-FFF2-40B4-BE49-F238E27FC236}">
                    <a16:creationId xmlns:a16="http://schemas.microsoft.com/office/drawing/2014/main" id="{042AC1B2-3E99-48BC-8D9E-A28C61A92E8A}"/>
                  </a:ext>
                </a:extLst>
              </p:cNvPr>
              <p:cNvSpPr/>
              <p:nvPr/>
            </p:nvSpPr>
            <p:spPr>
              <a:xfrm>
                <a:off x="3617400" y="6536034"/>
                <a:ext cx="363852"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Growth pillar</a:t>
                </a:r>
                <a:endParaRPr dirty="0"/>
              </a:p>
            </p:txBody>
          </p:sp>
        </p:grpSp>
        <p:grpSp>
          <p:nvGrpSpPr>
            <p:cNvPr id="195" name="Google Shape;6665;p147">
              <a:extLst>
                <a:ext uri="{FF2B5EF4-FFF2-40B4-BE49-F238E27FC236}">
                  <a16:creationId xmlns:a16="http://schemas.microsoft.com/office/drawing/2014/main" id="{66A4E5C4-E53D-45D4-9B6B-5EF6EE0CDBC8}"/>
                </a:ext>
              </a:extLst>
            </p:cNvPr>
            <p:cNvGrpSpPr/>
            <p:nvPr/>
          </p:nvGrpSpPr>
          <p:grpSpPr>
            <a:xfrm>
              <a:off x="5932279" y="6286662"/>
              <a:ext cx="902197" cy="319992"/>
              <a:chOff x="4326047" y="6536034"/>
              <a:chExt cx="608999" cy="216000"/>
            </a:xfrm>
          </p:grpSpPr>
          <p:sp>
            <p:nvSpPr>
              <p:cNvPr id="196" name="Google Shape;6666;p147">
                <a:extLst>
                  <a:ext uri="{FF2B5EF4-FFF2-40B4-BE49-F238E27FC236}">
                    <a16:creationId xmlns:a16="http://schemas.microsoft.com/office/drawing/2014/main" id="{C382E477-FBD2-4CB3-A78C-900D9F1E52AF}"/>
                  </a:ext>
                </a:extLst>
              </p:cNvPr>
              <p:cNvSpPr/>
              <p:nvPr/>
            </p:nvSpPr>
            <p:spPr>
              <a:xfrm>
                <a:off x="4326047" y="6536034"/>
                <a:ext cx="214273" cy="216000"/>
              </a:xfrm>
              <a:prstGeom prst="rect">
                <a:avLst/>
              </a:prstGeom>
              <a:solidFill>
                <a:schemeClr val="accent3"/>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97" name="Google Shape;6667;p147">
                <a:extLst>
                  <a:ext uri="{FF2B5EF4-FFF2-40B4-BE49-F238E27FC236}">
                    <a16:creationId xmlns:a16="http://schemas.microsoft.com/office/drawing/2014/main" id="{7BC19327-DA47-4BE8-857F-024B5BF1411E}"/>
                  </a:ext>
                </a:extLst>
              </p:cNvPr>
              <p:cNvSpPr/>
              <p:nvPr/>
            </p:nvSpPr>
            <p:spPr>
              <a:xfrm>
                <a:off x="4571194" y="6536034"/>
                <a:ext cx="363852"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Capability pillar</a:t>
                </a:r>
                <a:endParaRPr dirty="0"/>
              </a:p>
            </p:txBody>
          </p:sp>
        </p:grpSp>
      </p:grpSp>
      <p:sp>
        <p:nvSpPr>
          <p:cNvPr id="115" name="Google Shape;3374;p232">
            <a:extLst>
              <a:ext uri="{FF2B5EF4-FFF2-40B4-BE49-F238E27FC236}">
                <a16:creationId xmlns:a16="http://schemas.microsoft.com/office/drawing/2014/main" id="{32979215-28F1-4429-9920-5FF52E9C1936}"/>
              </a:ext>
            </a:extLst>
          </p:cNvPr>
          <p:cNvSpPr txBox="1"/>
          <p:nvPr/>
        </p:nvSpPr>
        <p:spPr>
          <a:xfrm>
            <a:off x="431252" y="1478910"/>
            <a:ext cx="10837664" cy="1169511"/>
          </a:xfrm>
          <a:prstGeom prst="rect">
            <a:avLst/>
          </a:prstGeom>
          <a:noFill/>
          <a:ln>
            <a:noFill/>
          </a:ln>
        </p:spPr>
        <p:txBody>
          <a:bodyPr spcFirstLastPara="1" wrap="square" lIns="91425" tIns="45700" rIns="91425" bIns="45700" anchor="t" anchorCtr="0">
            <a:spAutoFit/>
          </a:bodyPr>
          <a:lstStyle/>
          <a:p>
            <a:pPr>
              <a:buClr>
                <a:srgbClr val="000000"/>
              </a:buClr>
              <a:defRPr/>
            </a:pPr>
            <a:r>
              <a:rPr lang="en-US" sz="1000" kern="0" dirty="0">
                <a:solidFill>
                  <a:srgbClr val="000000"/>
                </a:solidFill>
                <a:latin typeface="+mj-lt"/>
                <a:cs typeface="Arial"/>
                <a:sym typeface="Arial"/>
              </a:rPr>
              <a:t>To realise our workforce vision and achieve our strategic priorities, and address our workforce risks and opportunities, </a:t>
            </a:r>
            <a:r>
              <a:rPr lang="en-US" sz="1000" b="1" kern="0" dirty="0">
                <a:solidFill>
                  <a:srgbClr val="000000"/>
                </a:solidFill>
                <a:latin typeface="+mj-lt"/>
                <a:cs typeface="Arial"/>
                <a:sym typeface="Arial"/>
              </a:rPr>
              <a:t>40 data-informed opportunities</a:t>
            </a:r>
            <a:r>
              <a:rPr lang="en-US" sz="1000" kern="0" dirty="0">
                <a:solidFill>
                  <a:srgbClr val="000000"/>
                </a:solidFill>
                <a:latin typeface="+mj-lt"/>
                <a:cs typeface="Arial"/>
                <a:sym typeface="Arial"/>
              </a:rPr>
              <a:t> have been identified to guide how the Commission </a:t>
            </a:r>
            <a:r>
              <a:rPr lang="en-US" sz="1000" kern="0" dirty="0">
                <a:solidFill>
                  <a:srgbClr val="000000"/>
                </a:solidFill>
                <a:latin typeface="+mj-lt"/>
                <a:cs typeface="Arial"/>
              </a:rPr>
              <a:t>attracts, develops and retains a diverse workforce with the right skills and attributes over the coming five years. </a:t>
            </a:r>
            <a:r>
              <a:rPr lang="en-US" sz="1000" kern="0" dirty="0">
                <a:latin typeface="Calibri" panose="020F0502020204030204"/>
                <a:cs typeface="Arial"/>
                <a:sym typeface="Arial"/>
              </a:rPr>
              <a:t>Each initiative has been prioritised </a:t>
            </a:r>
            <a:r>
              <a:rPr lang="en-US" sz="1000" kern="0" dirty="0">
                <a:latin typeface="Calibri" panose="020F0502020204030204"/>
                <a:cs typeface="Arial"/>
              </a:rPr>
              <a:t>into one of three horizons (0 - 6 months</a:t>
            </a:r>
            <a:r>
              <a:rPr lang="en-US" sz="1000" kern="0" dirty="0">
                <a:solidFill>
                  <a:prstClr val="black"/>
                </a:solidFill>
                <a:latin typeface="Calibri" panose="020F0502020204030204"/>
                <a:cs typeface="Arial"/>
              </a:rPr>
              <a:t>, 6 – 18 months, 18 months+). While all opportunities are recognised as important, high-level prioritisation is undertaken to also consider the</a:t>
            </a:r>
            <a:r>
              <a:rPr lang="en-US" sz="1000" b="1" kern="0" dirty="0">
                <a:solidFill>
                  <a:prstClr val="black"/>
                </a:solidFill>
                <a:latin typeface="Calibri" panose="020F0502020204030204"/>
                <a:cs typeface="Arial"/>
              </a:rPr>
              <a:t> value </a:t>
            </a:r>
            <a:r>
              <a:rPr lang="en-US" sz="1000" kern="0" dirty="0">
                <a:solidFill>
                  <a:prstClr val="black"/>
                </a:solidFill>
                <a:latin typeface="Calibri" panose="020F0502020204030204"/>
                <a:cs typeface="Arial"/>
              </a:rPr>
              <a:t>that the opportunity will bring, the </a:t>
            </a:r>
            <a:r>
              <a:rPr lang="en-US" sz="1000" b="1" kern="0" dirty="0">
                <a:solidFill>
                  <a:prstClr val="black"/>
                </a:solidFill>
                <a:latin typeface="Calibri" panose="020F0502020204030204"/>
                <a:cs typeface="Arial"/>
              </a:rPr>
              <a:t>ease</a:t>
            </a:r>
            <a:r>
              <a:rPr lang="en-US" sz="1000" kern="0" dirty="0">
                <a:solidFill>
                  <a:prstClr val="black"/>
                </a:solidFill>
                <a:latin typeface="Calibri" panose="020F0502020204030204"/>
                <a:cs typeface="Arial"/>
              </a:rPr>
              <a:t> at which it can be implemented and associated </a:t>
            </a:r>
            <a:r>
              <a:rPr lang="en-US" sz="1000" b="1" kern="0" dirty="0">
                <a:solidFill>
                  <a:prstClr val="black"/>
                </a:solidFill>
                <a:latin typeface="Calibri" panose="020F0502020204030204"/>
                <a:cs typeface="Arial"/>
              </a:rPr>
              <a:t>interdependencies and sequencing,</a:t>
            </a:r>
            <a:r>
              <a:rPr lang="en-US" sz="1000" kern="0" dirty="0">
                <a:solidFill>
                  <a:prstClr val="black"/>
                </a:solidFill>
                <a:latin typeface="Calibri" panose="020F0502020204030204"/>
                <a:cs typeface="Arial"/>
              </a:rPr>
              <a:t> building the necessary </a:t>
            </a:r>
            <a:r>
              <a:rPr lang="en-US" sz="1000" b="1" kern="0" dirty="0">
                <a:solidFill>
                  <a:prstClr val="black"/>
                </a:solidFill>
                <a:latin typeface="Calibri" panose="020F0502020204030204"/>
                <a:cs typeface="Arial"/>
              </a:rPr>
              <a:t>maturity and sophistication </a:t>
            </a:r>
            <a:r>
              <a:rPr lang="en-US" sz="1000" kern="0" dirty="0">
                <a:solidFill>
                  <a:prstClr val="black"/>
                </a:solidFill>
                <a:latin typeface="Calibri" panose="020F0502020204030204"/>
                <a:cs typeface="Arial"/>
              </a:rPr>
              <a:t>to fully realise the benefits of the opportunity. Acknowledging work on some opportunities has commenced, preceding this </a:t>
            </a:r>
            <a:r>
              <a:rPr lang="en-US" sz="1000" kern="0" dirty="0" smtClean="0">
                <a:solidFill>
                  <a:prstClr val="black"/>
                </a:solidFill>
                <a:latin typeface="Calibri" panose="020F0502020204030204"/>
                <a:cs typeface="Arial"/>
              </a:rPr>
              <a:t>Plan.</a:t>
            </a:r>
            <a:endParaRPr lang="en-US" sz="1000" kern="0" dirty="0">
              <a:solidFill>
                <a:prstClr val="black"/>
              </a:solidFill>
              <a:latin typeface="Calibri" panose="020F0502020204030204"/>
              <a:cs typeface="Arial"/>
            </a:endParaRPr>
          </a:p>
          <a:p>
            <a:pPr>
              <a:buClr>
                <a:srgbClr val="000000"/>
              </a:buClr>
              <a:defRPr/>
            </a:pPr>
            <a:endParaRPr lang="en-US" sz="1000" kern="0" dirty="0">
              <a:solidFill>
                <a:srgbClr val="000000"/>
              </a:solidFill>
              <a:latin typeface="+mj-lt"/>
              <a:cs typeface="Arial"/>
            </a:endParaRPr>
          </a:p>
          <a:p>
            <a:pPr lvl="0">
              <a:buClr>
                <a:srgbClr val="000000"/>
              </a:buClr>
              <a:defRPr/>
            </a:pPr>
            <a:endParaRPr lang="en-AU" sz="1000" kern="0" dirty="0">
              <a:solidFill>
                <a:srgbClr val="000000"/>
              </a:solidFill>
              <a:highlight>
                <a:srgbClr val="FFFF00"/>
              </a:highlight>
              <a:latin typeface="+mj-lt"/>
              <a:cs typeface="Arial"/>
              <a:sym typeface="Arial"/>
            </a:endParaRPr>
          </a:p>
        </p:txBody>
      </p:sp>
      <p:sp>
        <p:nvSpPr>
          <p:cNvPr id="121" name="TextBox 120">
            <a:extLst>
              <a:ext uri="{FF2B5EF4-FFF2-40B4-BE49-F238E27FC236}">
                <a16:creationId xmlns:a16="http://schemas.microsoft.com/office/drawing/2014/main" id="{0DB0BAC9-DB3A-40EC-B9C5-EDD567CFC123}"/>
              </a:ext>
            </a:extLst>
          </p:cNvPr>
          <p:cNvSpPr txBox="1"/>
          <p:nvPr/>
        </p:nvSpPr>
        <p:spPr>
          <a:xfrm>
            <a:off x="1424231" y="5264304"/>
            <a:ext cx="3148012" cy="430887"/>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0 – 6 months</a:t>
            </a:r>
          </a:p>
          <a:p>
            <a:pPr marL="0" marR="0" lvl="0" indent="0" algn="ctr" rtl="0">
              <a:spcBef>
                <a:spcPts val="0"/>
              </a:spcBef>
              <a:spcAft>
                <a:spcPts val="0"/>
              </a:spcAft>
              <a:buNone/>
            </a:pPr>
            <a:r>
              <a:rPr lang="en-GB" sz="1100" dirty="0">
                <a:solidFill>
                  <a:schemeClr val="dk1"/>
                </a:solidFill>
                <a:latin typeface="+mj-lt"/>
                <a:cs typeface="Arial"/>
                <a:sym typeface="Arial"/>
              </a:rPr>
              <a:t>Horizon 1</a:t>
            </a:r>
            <a:endParaRPr lang="en-GB" sz="1100" dirty="0">
              <a:highlight>
                <a:srgbClr val="FFFF00"/>
              </a:highlight>
              <a:latin typeface="+mj-lt"/>
            </a:endParaRPr>
          </a:p>
        </p:txBody>
      </p:sp>
      <p:sp>
        <p:nvSpPr>
          <p:cNvPr id="122" name="TextBox 121">
            <a:extLst>
              <a:ext uri="{FF2B5EF4-FFF2-40B4-BE49-F238E27FC236}">
                <a16:creationId xmlns:a16="http://schemas.microsoft.com/office/drawing/2014/main" id="{4CDE26A1-3BBA-475C-A026-CC56ADD4900A}"/>
              </a:ext>
            </a:extLst>
          </p:cNvPr>
          <p:cNvSpPr txBox="1"/>
          <p:nvPr/>
        </p:nvSpPr>
        <p:spPr>
          <a:xfrm>
            <a:off x="5353895" y="5308790"/>
            <a:ext cx="3148012" cy="430887"/>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6 – 18 months</a:t>
            </a:r>
          </a:p>
          <a:p>
            <a:pPr marL="0" marR="0" lvl="0" indent="0" algn="ctr" rtl="0">
              <a:spcBef>
                <a:spcPts val="0"/>
              </a:spcBef>
              <a:spcAft>
                <a:spcPts val="0"/>
              </a:spcAft>
              <a:buNone/>
            </a:pPr>
            <a:r>
              <a:rPr lang="en-GB" sz="1100" dirty="0">
                <a:solidFill>
                  <a:schemeClr val="dk1"/>
                </a:solidFill>
                <a:latin typeface="+mj-lt"/>
                <a:cs typeface="Arial"/>
                <a:sym typeface="Arial"/>
              </a:rPr>
              <a:t>Horizon 2</a:t>
            </a:r>
            <a:endParaRPr lang="en-GB" sz="1100" dirty="0">
              <a:highlight>
                <a:srgbClr val="FFFF00"/>
              </a:highlight>
              <a:latin typeface="+mj-lt"/>
            </a:endParaRPr>
          </a:p>
        </p:txBody>
      </p:sp>
      <p:sp>
        <p:nvSpPr>
          <p:cNvPr id="125" name="TextBox 124">
            <a:extLst>
              <a:ext uri="{FF2B5EF4-FFF2-40B4-BE49-F238E27FC236}">
                <a16:creationId xmlns:a16="http://schemas.microsoft.com/office/drawing/2014/main" id="{19E06CBA-CF52-46B1-A422-16E475ADAA80}"/>
              </a:ext>
            </a:extLst>
          </p:cNvPr>
          <p:cNvSpPr txBox="1"/>
          <p:nvPr/>
        </p:nvSpPr>
        <p:spPr>
          <a:xfrm>
            <a:off x="8429359" y="5327442"/>
            <a:ext cx="3148012" cy="430887"/>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18 months +</a:t>
            </a:r>
          </a:p>
          <a:p>
            <a:pPr marL="0" marR="0" lvl="0" indent="0" algn="ctr" rtl="0">
              <a:spcBef>
                <a:spcPts val="0"/>
              </a:spcBef>
              <a:spcAft>
                <a:spcPts val="0"/>
              </a:spcAft>
              <a:buNone/>
            </a:pPr>
            <a:r>
              <a:rPr lang="en-GB" sz="1100" dirty="0">
                <a:solidFill>
                  <a:schemeClr val="dk1"/>
                </a:solidFill>
                <a:latin typeface="+mj-lt"/>
                <a:cs typeface="Arial"/>
                <a:sym typeface="Arial"/>
              </a:rPr>
              <a:t>Horizon 3</a:t>
            </a:r>
            <a:endParaRPr lang="en-GB" sz="1100" dirty="0">
              <a:highlight>
                <a:srgbClr val="FFFF00"/>
              </a:highlight>
              <a:latin typeface="+mj-lt"/>
            </a:endParaRPr>
          </a:p>
        </p:txBody>
      </p:sp>
      <p:sp>
        <p:nvSpPr>
          <p:cNvPr id="137" name="Google Shape;6531;p147">
            <a:extLst>
              <a:ext uri="{FF2B5EF4-FFF2-40B4-BE49-F238E27FC236}">
                <a16:creationId xmlns:a16="http://schemas.microsoft.com/office/drawing/2014/main" id="{C9C98513-BBAF-4D19-A731-479817858BE6}"/>
              </a:ext>
            </a:extLst>
          </p:cNvPr>
          <p:cNvSpPr/>
          <p:nvPr/>
        </p:nvSpPr>
        <p:spPr>
          <a:xfrm>
            <a:off x="2159152" y="2737268"/>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C1</a:t>
            </a:r>
            <a:endParaRPr lang="en-GB" sz="1000" dirty="0">
              <a:solidFill>
                <a:schemeClr val="bg1"/>
              </a:solidFill>
            </a:endParaRPr>
          </a:p>
        </p:txBody>
      </p:sp>
      <p:sp>
        <p:nvSpPr>
          <p:cNvPr id="138" name="Slide Number Placeholder 4">
            <a:extLst>
              <a:ext uri="{FF2B5EF4-FFF2-40B4-BE49-F238E27FC236}">
                <a16:creationId xmlns:a16="http://schemas.microsoft.com/office/drawing/2014/main" id="{5F09EB30-5D5F-4DAF-8E98-92D2E9BBA620}"/>
              </a:ext>
            </a:extLst>
          </p:cNvPr>
          <p:cNvSpPr txBox="1">
            <a:spLocks/>
          </p:cNvSpPr>
          <p:nvPr/>
        </p:nvSpPr>
        <p:spPr>
          <a:xfrm>
            <a:off x="11069001"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26</a:t>
            </a:fld>
            <a:endParaRPr lang="en-US" dirty="0"/>
          </a:p>
        </p:txBody>
      </p:sp>
      <p:sp>
        <p:nvSpPr>
          <p:cNvPr id="139" name="Google Shape;6531;p147">
            <a:extLst>
              <a:ext uri="{FF2B5EF4-FFF2-40B4-BE49-F238E27FC236}">
                <a16:creationId xmlns:a16="http://schemas.microsoft.com/office/drawing/2014/main" id="{7779B4A0-8331-4E54-9565-CFE8A887BC52}"/>
              </a:ext>
            </a:extLst>
          </p:cNvPr>
          <p:cNvSpPr/>
          <p:nvPr/>
        </p:nvSpPr>
        <p:spPr>
          <a:xfrm>
            <a:off x="3054154" y="3566538"/>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P3</a:t>
            </a:r>
            <a:endParaRPr lang="en-GB" sz="1000" dirty="0">
              <a:solidFill>
                <a:schemeClr val="bg1"/>
              </a:solidFill>
            </a:endParaRPr>
          </a:p>
        </p:txBody>
      </p:sp>
      <p:sp>
        <p:nvSpPr>
          <p:cNvPr id="140" name="Google Shape;6531;p147">
            <a:extLst>
              <a:ext uri="{FF2B5EF4-FFF2-40B4-BE49-F238E27FC236}">
                <a16:creationId xmlns:a16="http://schemas.microsoft.com/office/drawing/2014/main" id="{942C6F3B-C406-458D-8897-74537EBE3A83}"/>
              </a:ext>
            </a:extLst>
          </p:cNvPr>
          <p:cNvSpPr/>
          <p:nvPr/>
        </p:nvSpPr>
        <p:spPr>
          <a:xfrm>
            <a:off x="3877704" y="3100532"/>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WS2</a:t>
            </a:r>
            <a:endParaRPr lang="en-GB" sz="1000" dirty="0">
              <a:solidFill>
                <a:schemeClr val="bg1"/>
              </a:solidFill>
            </a:endParaRPr>
          </a:p>
        </p:txBody>
      </p:sp>
      <p:sp>
        <p:nvSpPr>
          <p:cNvPr id="141" name="Google Shape;6531;p147">
            <a:extLst>
              <a:ext uri="{FF2B5EF4-FFF2-40B4-BE49-F238E27FC236}">
                <a16:creationId xmlns:a16="http://schemas.microsoft.com/office/drawing/2014/main" id="{A666B2A3-F73B-45C6-9CE8-915CCC1E06A8}"/>
              </a:ext>
            </a:extLst>
          </p:cNvPr>
          <p:cNvSpPr/>
          <p:nvPr/>
        </p:nvSpPr>
        <p:spPr>
          <a:xfrm>
            <a:off x="3881730" y="3317284"/>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P7</a:t>
            </a:r>
            <a:endParaRPr lang="en-GB" sz="1000" dirty="0">
              <a:solidFill>
                <a:schemeClr val="bg1"/>
              </a:solidFill>
            </a:endParaRPr>
          </a:p>
        </p:txBody>
      </p:sp>
      <p:sp>
        <p:nvSpPr>
          <p:cNvPr id="142" name="Google Shape;6531;p147">
            <a:extLst>
              <a:ext uri="{FF2B5EF4-FFF2-40B4-BE49-F238E27FC236}">
                <a16:creationId xmlns:a16="http://schemas.microsoft.com/office/drawing/2014/main" id="{9DFB648A-1A83-4D37-8A4A-C3F8E77EA30A}"/>
              </a:ext>
            </a:extLst>
          </p:cNvPr>
          <p:cNvSpPr/>
          <p:nvPr/>
        </p:nvSpPr>
        <p:spPr>
          <a:xfrm>
            <a:off x="3881730" y="3526084"/>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G8</a:t>
            </a:r>
            <a:endParaRPr lang="en-GB" sz="1000" dirty="0">
              <a:solidFill>
                <a:schemeClr val="bg1"/>
              </a:solidFill>
            </a:endParaRPr>
          </a:p>
        </p:txBody>
      </p:sp>
      <p:cxnSp>
        <p:nvCxnSpPr>
          <p:cNvPr id="143" name="Google Shape;6589;p147">
            <a:extLst>
              <a:ext uri="{FF2B5EF4-FFF2-40B4-BE49-F238E27FC236}">
                <a16:creationId xmlns:a16="http://schemas.microsoft.com/office/drawing/2014/main" id="{4C832327-28ED-4337-8A6D-6F27CDDAF406}"/>
              </a:ext>
            </a:extLst>
          </p:cNvPr>
          <p:cNvCxnSpPr>
            <a:cxnSpLocks/>
          </p:cNvCxnSpPr>
          <p:nvPr/>
        </p:nvCxnSpPr>
        <p:spPr>
          <a:xfrm>
            <a:off x="2998237" y="3916562"/>
            <a:ext cx="2892" cy="1056668"/>
          </a:xfrm>
          <a:prstGeom prst="straightConnector1">
            <a:avLst/>
          </a:prstGeom>
          <a:noFill/>
          <a:ln w="12700" cap="sq" cmpd="sng">
            <a:solidFill>
              <a:schemeClr val="dk2"/>
            </a:solidFill>
            <a:prstDash val="dash"/>
            <a:round/>
            <a:headEnd type="none" w="sm" len="sm"/>
            <a:tailEnd type="none" w="sm" len="sm"/>
          </a:ln>
        </p:spPr>
      </p:cxnSp>
      <p:cxnSp>
        <p:nvCxnSpPr>
          <p:cNvPr id="87" name="Google Shape;6589;p147">
            <a:extLst>
              <a:ext uri="{FF2B5EF4-FFF2-40B4-BE49-F238E27FC236}">
                <a16:creationId xmlns:a16="http://schemas.microsoft.com/office/drawing/2014/main" id="{F5FB7DEC-3D7B-4DF2-A98F-B4802CDE430E}"/>
              </a:ext>
            </a:extLst>
          </p:cNvPr>
          <p:cNvCxnSpPr>
            <a:cxnSpLocks/>
          </p:cNvCxnSpPr>
          <p:nvPr/>
        </p:nvCxnSpPr>
        <p:spPr>
          <a:xfrm flipV="1">
            <a:off x="1210437" y="3886982"/>
            <a:ext cx="3498723" cy="13186"/>
          </a:xfrm>
          <a:prstGeom prst="straightConnector1">
            <a:avLst/>
          </a:prstGeom>
          <a:noFill/>
          <a:ln w="12700" cap="sq" cmpd="sng">
            <a:solidFill>
              <a:schemeClr val="dk2"/>
            </a:solidFill>
            <a:prstDash val="dash"/>
            <a:round/>
            <a:headEnd type="none" w="sm" len="sm"/>
            <a:tailEnd type="none" w="sm" len="sm"/>
          </a:ln>
        </p:spPr>
      </p:cxnSp>
      <p:cxnSp>
        <p:nvCxnSpPr>
          <p:cNvPr id="91" name="Google Shape;6648;p147">
            <a:extLst>
              <a:ext uri="{FF2B5EF4-FFF2-40B4-BE49-F238E27FC236}">
                <a16:creationId xmlns:a16="http://schemas.microsoft.com/office/drawing/2014/main" id="{6E7C5962-756B-4DB1-899E-A5DB13717FFD}"/>
              </a:ext>
            </a:extLst>
          </p:cNvPr>
          <p:cNvCxnSpPr>
            <a:cxnSpLocks/>
          </p:cNvCxnSpPr>
          <p:nvPr/>
        </p:nvCxnSpPr>
        <p:spPr>
          <a:xfrm>
            <a:off x="1177315" y="3750689"/>
            <a:ext cx="0" cy="143089"/>
          </a:xfrm>
          <a:prstGeom prst="straightConnector1">
            <a:avLst/>
          </a:prstGeom>
          <a:noFill/>
          <a:ln w="12700" cap="sq" cmpd="sng">
            <a:solidFill>
              <a:schemeClr val="dk2"/>
            </a:solidFill>
            <a:prstDash val="dash"/>
            <a:round/>
            <a:headEnd type="none" w="sm" len="sm"/>
            <a:tailEnd type="none" w="sm" len="sm"/>
          </a:ln>
        </p:spPr>
      </p:cxnSp>
      <p:cxnSp>
        <p:nvCxnSpPr>
          <p:cNvPr id="94" name="Google Shape;6648;p147">
            <a:extLst>
              <a:ext uri="{FF2B5EF4-FFF2-40B4-BE49-F238E27FC236}">
                <a16:creationId xmlns:a16="http://schemas.microsoft.com/office/drawing/2014/main" id="{8018F083-0E98-4433-96D7-53BE1C1C255D}"/>
              </a:ext>
            </a:extLst>
          </p:cNvPr>
          <p:cNvCxnSpPr>
            <a:cxnSpLocks/>
          </p:cNvCxnSpPr>
          <p:nvPr/>
        </p:nvCxnSpPr>
        <p:spPr>
          <a:xfrm>
            <a:off x="4703794" y="3687160"/>
            <a:ext cx="0" cy="143089"/>
          </a:xfrm>
          <a:prstGeom prst="straightConnector1">
            <a:avLst/>
          </a:prstGeom>
          <a:noFill/>
          <a:ln w="12700" cap="sq" cmpd="sng">
            <a:solidFill>
              <a:schemeClr val="dk2"/>
            </a:solidFill>
            <a:prstDash val="dash"/>
            <a:round/>
            <a:headEnd type="none" w="sm" len="sm"/>
            <a:tailEnd type="none" w="sm" len="sm"/>
          </a:ln>
        </p:spPr>
      </p:cxnSp>
      <p:sp>
        <p:nvSpPr>
          <p:cNvPr id="4" name="Slide Number Placeholder 3">
            <a:extLst>
              <a:ext uri="{FF2B5EF4-FFF2-40B4-BE49-F238E27FC236}">
                <a16:creationId xmlns:a16="http://schemas.microsoft.com/office/drawing/2014/main" id="{519F01E3-FC99-FDE3-97B4-5BFFABACFC65}"/>
              </a:ext>
            </a:extLst>
          </p:cNvPr>
          <p:cNvSpPr>
            <a:spLocks noGrp="1"/>
          </p:cNvSpPr>
          <p:nvPr>
            <p:ph type="sldNum" sz="quarter" idx="12"/>
          </p:nvPr>
        </p:nvSpPr>
        <p:spPr/>
        <p:txBody>
          <a:bodyPr/>
          <a:lstStyle/>
          <a:p>
            <a:fld id="{C0F55C17-AF72-40D4-ADBD-B5505DEBF9BA}" type="slidenum">
              <a:rPr lang="en-AU" b="1" smtClean="0"/>
              <a:t>26</a:t>
            </a:fld>
            <a:endParaRPr lang="en-US" b="1" dirty="0"/>
          </a:p>
        </p:txBody>
      </p:sp>
      <p:sp>
        <p:nvSpPr>
          <p:cNvPr id="2" name="Footer Placeholder 1">
            <a:extLst>
              <a:ext uri="{FF2B5EF4-FFF2-40B4-BE49-F238E27FC236}">
                <a16:creationId xmlns:a16="http://schemas.microsoft.com/office/drawing/2014/main" id="{C347103A-CEBB-9A77-A41A-8826A35BC448}"/>
              </a:ext>
            </a:extLst>
          </p:cNvPr>
          <p:cNvSpPr>
            <a:spLocks noGrp="1"/>
          </p:cNvSpPr>
          <p:nvPr>
            <p:ph type="ftr" sz="quarter" idx="11"/>
          </p:nvPr>
        </p:nvSpPr>
        <p:spPr>
          <a:xfrm>
            <a:off x="1170741" y="6348305"/>
            <a:ext cx="6783813" cy="180000"/>
          </a:xfrm>
        </p:spPr>
        <p:txBody>
          <a:bodyPr/>
          <a:lstStyle/>
          <a:p>
            <a:pPr algn="ctr"/>
            <a:r>
              <a:rPr lang="en-AU" smtClean="0"/>
              <a:t>NDIS Commission Workforce Plan 2023-2028</a:t>
            </a:r>
            <a:endParaRPr lang="en-US" dirty="0"/>
          </a:p>
        </p:txBody>
      </p:sp>
      <p:sp>
        <p:nvSpPr>
          <p:cNvPr id="97" name="Google Shape;6564;p147">
            <a:extLst>
              <a:ext uri="{FF2B5EF4-FFF2-40B4-BE49-F238E27FC236}">
                <a16:creationId xmlns:a16="http://schemas.microsoft.com/office/drawing/2014/main" id="{969426D9-D54B-4445-B2C0-8794BD04E551}"/>
              </a:ext>
            </a:extLst>
          </p:cNvPr>
          <p:cNvSpPr/>
          <p:nvPr/>
        </p:nvSpPr>
        <p:spPr>
          <a:xfrm>
            <a:off x="2116324" y="3031832"/>
            <a:ext cx="798892" cy="724239"/>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Diverse talent pipelines </a:t>
            </a:r>
            <a:endParaRPr lang="en-US" sz="900" dirty="0">
              <a:solidFill>
                <a:schemeClr val="dk1"/>
              </a:solidFill>
              <a:cs typeface="Arial"/>
              <a:sym typeface="Arial"/>
            </a:endParaRPr>
          </a:p>
        </p:txBody>
      </p:sp>
      <p:sp>
        <p:nvSpPr>
          <p:cNvPr id="98" name="Google Shape;6531;p147">
            <a:extLst>
              <a:ext uri="{FF2B5EF4-FFF2-40B4-BE49-F238E27FC236}">
                <a16:creationId xmlns:a16="http://schemas.microsoft.com/office/drawing/2014/main" id="{8C086C9E-418A-4606-A3AD-E52609D66D7E}"/>
              </a:ext>
            </a:extLst>
          </p:cNvPr>
          <p:cNvSpPr/>
          <p:nvPr/>
        </p:nvSpPr>
        <p:spPr>
          <a:xfrm>
            <a:off x="2152424" y="3351187"/>
            <a:ext cx="697380"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DIW3</a:t>
            </a:r>
            <a:endParaRPr lang="en-GB" sz="1000" dirty="0">
              <a:solidFill>
                <a:schemeClr val="bg1"/>
              </a:solidFill>
            </a:endParaRPr>
          </a:p>
        </p:txBody>
      </p:sp>
      <p:sp>
        <p:nvSpPr>
          <p:cNvPr id="99" name="Google Shape;6531;p147">
            <a:extLst>
              <a:ext uri="{FF2B5EF4-FFF2-40B4-BE49-F238E27FC236}">
                <a16:creationId xmlns:a16="http://schemas.microsoft.com/office/drawing/2014/main" id="{F9EE29DB-D94F-42E3-B7BC-C85A67DC7BB8}"/>
              </a:ext>
            </a:extLst>
          </p:cNvPr>
          <p:cNvSpPr/>
          <p:nvPr/>
        </p:nvSpPr>
        <p:spPr>
          <a:xfrm>
            <a:off x="2156450" y="3567939"/>
            <a:ext cx="697380" cy="170921"/>
          </a:xfrm>
          <a:prstGeom prst="rect">
            <a:avLst/>
          </a:prstGeom>
          <a:solidFill>
            <a:schemeClr val="accent4"/>
          </a:solidFill>
          <a:ln>
            <a:noFill/>
          </a:ln>
        </p:spPr>
        <p:txBody>
          <a:bodyPr spcFirstLastPara="1" wrap="square" lIns="30775" tIns="45700" rIns="30775" bIns="45700" anchor="ctr" anchorCtr="0">
            <a:noAutofit/>
          </a:bodyPr>
          <a:lstStyle/>
          <a:p>
            <a:r>
              <a:rPr lang="en-GB" sz="1000" dirty="0">
                <a:solidFill>
                  <a:schemeClr val="bg1"/>
                </a:solidFill>
                <a:cs typeface="Arial"/>
                <a:sym typeface="Arial"/>
              </a:rPr>
              <a:t>G3</a:t>
            </a:r>
            <a:endParaRPr lang="en-GB" sz="1000" dirty="0">
              <a:solidFill>
                <a:schemeClr val="bg1"/>
              </a:solidFill>
              <a:cs typeface="Arial"/>
            </a:endParaRPr>
          </a:p>
        </p:txBody>
      </p:sp>
      <p:sp>
        <p:nvSpPr>
          <p:cNvPr id="100" name="Google Shape;6531;p147">
            <a:extLst>
              <a:ext uri="{FF2B5EF4-FFF2-40B4-BE49-F238E27FC236}">
                <a16:creationId xmlns:a16="http://schemas.microsoft.com/office/drawing/2014/main" id="{1F7D37C6-E92F-4979-ABB6-952138E16C4B}"/>
              </a:ext>
            </a:extLst>
          </p:cNvPr>
          <p:cNvSpPr/>
          <p:nvPr/>
        </p:nvSpPr>
        <p:spPr>
          <a:xfrm>
            <a:off x="9336158" y="2893669"/>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WS3</a:t>
            </a:r>
            <a:endParaRPr lang="en-GB" sz="1000" dirty="0">
              <a:solidFill>
                <a:schemeClr val="bg1"/>
              </a:solidFill>
            </a:endParaRPr>
          </a:p>
        </p:txBody>
      </p:sp>
      <p:sp>
        <p:nvSpPr>
          <p:cNvPr id="102" name="Google Shape;6531;p147">
            <a:extLst>
              <a:ext uri="{FF2B5EF4-FFF2-40B4-BE49-F238E27FC236}">
                <a16:creationId xmlns:a16="http://schemas.microsoft.com/office/drawing/2014/main" id="{DF463F9E-49E1-4BC8-A1B0-90AA5E3919F1}"/>
              </a:ext>
            </a:extLst>
          </p:cNvPr>
          <p:cNvSpPr/>
          <p:nvPr/>
        </p:nvSpPr>
        <p:spPr>
          <a:xfrm>
            <a:off x="5733969" y="2805686"/>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WS4</a:t>
            </a:r>
            <a:endParaRPr lang="en-GB" sz="1000" dirty="0">
              <a:solidFill>
                <a:schemeClr val="bg1"/>
              </a:solidFill>
            </a:endParaRPr>
          </a:p>
        </p:txBody>
      </p:sp>
      <p:sp>
        <p:nvSpPr>
          <p:cNvPr id="103" name="Google Shape;6531;p147">
            <a:extLst>
              <a:ext uri="{FF2B5EF4-FFF2-40B4-BE49-F238E27FC236}">
                <a16:creationId xmlns:a16="http://schemas.microsoft.com/office/drawing/2014/main" id="{3BB9E6E8-3349-47C1-BBA5-8A2FE9F8ADA0}"/>
              </a:ext>
            </a:extLst>
          </p:cNvPr>
          <p:cNvSpPr/>
          <p:nvPr/>
        </p:nvSpPr>
        <p:spPr>
          <a:xfrm>
            <a:off x="5707683" y="4118382"/>
            <a:ext cx="699680" cy="153987"/>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WS5</a:t>
            </a:r>
            <a:endParaRPr lang="en-GB" sz="1000" dirty="0">
              <a:solidFill>
                <a:schemeClr val="bg1"/>
              </a:solidFill>
            </a:endParaRPr>
          </a:p>
        </p:txBody>
      </p:sp>
      <p:sp>
        <p:nvSpPr>
          <p:cNvPr id="106" name="Google Shape;6531;p147">
            <a:extLst>
              <a:ext uri="{FF2B5EF4-FFF2-40B4-BE49-F238E27FC236}">
                <a16:creationId xmlns:a16="http://schemas.microsoft.com/office/drawing/2014/main" id="{4959AB4F-728B-43C8-A42F-34128A1E9049}"/>
              </a:ext>
            </a:extLst>
          </p:cNvPr>
          <p:cNvSpPr/>
          <p:nvPr/>
        </p:nvSpPr>
        <p:spPr>
          <a:xfrm>
            <a:off x="4895735" y="3056184"/>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WS6</a:t>
            </a:r>
            <a:endParaRPr lang="en-GB" sz="1000" dirty="0">
              <a:solidFill>
                <a:schemeClr val="bg1"/>
              </a:solidFill>
            </a:endParaRPr>
          </a:p>
        </p:txBody>
      </p:sp>
      <p:sp>
        <p:nvSpPr>
          <p:cNvPr id="108" name="Google Shape;6531;p147">
            <a:extLst>
              <a:ext uri="{FF2B5EF4-FFF2-40B4-BE49-F238E27FC236}">
                <a16:creationId xmlns:a16="http://schemas.microsoft.com/office/drawing/2014/main" id="{2A531582-7B72-4B19-8CB2-BEC4BAD3AD1B}"/>
              </a:ext>
            </a:extLst>
          </p:cNvPr>
          <p:cNvSpPr/>
          <p:nvPr/>
        </p:nvSpPr>
        <p:spPr>
          <a:xfrm>
            <a:off x="6591204" y="2838288"/>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WS7</a:t>
            </a:r>
            <a:endParaRPr lang="en-GB" sz="1000" dirty="0">
              <a:solidFill>
                <a:schemeClr val="bg1"/>
              </a:solidFill>
            </a:endParaRPr>
          </a:p>
        </p:txBody>
      </p:sp>
      <p:sp>
        <p:nvSpPr>
          <p:cNvPr id="109" name="Google Shape;6531;p147">
            <a:extLst>
              <a:ext uri="{FF2B5EF4-FFF2-40B4-BE49-F238E27FC236}">
                <a16:creationId xmlns:a16="http://schemas.microsoft.com/office/drawing/2014/main" id="{064E34E7-08AB-4A47-8FC8-A3621B8FBD1E}"/>
              </a:ext>
            </a:extLst>
          </p:cNvPr>
          <p:cNvSpPr/>
          <p:nvPr/>
        </p:nvSpPr>
        <p:spPr>
          <a:xfrm>
            <a:off x="10120680" y="2975140"/>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WS8</a:t>
            </a:r>
            <a:endParaRPr lang="en-GB" sz="1000" dirty="0">
              <a:solidFill>
                <a:schemeClr val="bg1"/>
              </a:solidFill>
            </a:endParaRPr>
          </a:p>
        </p:txBody>
      </p:sp>
      <p:sp>
        <p:nvSpPr>
          <p:cNvPr id="110" name="Google Shape;6531;p147">
            <a:extLst>
              <a:ext uri="{FF2B5EF4-FFF2-40B4-BE49-F238E27FC236}">
                <a16:creationId xmlns:a16="http://schemas.microsoft.com/office/drawing/2014/main" id="{2E147D1C-C949-4B55-9D2F-763A07DF32F9}"/>
              </a:ext>
            </a:extLst>
          </p:cNvPr>
          <p:cNvSpPr/>
          <p:nvPr/>
        </p:nvSpPr>
        <p:spPr>
          <a:xfrm>
            <a:off x="8289462" y="3378524"/>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WS9</a:t>
            </a:r>
            <a:endParaRPr lang="en-GB" sz="1000" dirty="0">
              <a:solidFill>
                <a:schemeClr val="bg1"/>
              </a:solidFill>
            </a:endParaRPr>
          </a:p>
        </p:txBody>
      </p:sp>
      <p:sp>
        <p:nvSpPr>
          <p:cNvPr id="111" name="Google Shape;6531;p147">
            <a:extLst>
              <a:ext uri="{FF2B5EF4-FFF2-40B4-BE49-F238E27FC236}">
                <a16:creationId xmlns:a16="http://schemas.microsoft.com/office/drawing/2014/main" id="{315F602D-9C5F-42A3-A04F-C3D83F2DDF78}"/>
              </a:ext>
            </a:extLst>
          </p:cNvPr>
          <p:cNvSpPr/>
          <p:nvPr/>
        </p:nvSpPr>
        <p:spPr>
          <a:xfrm>
            <a:off x="5733969" y="2996420"/>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WS10</a:t>
            </a:r>
            <a:endParaRPr lang="en-GB" sz="1000" dirty="0">
              <a:solidFill>
                <a:schemeClr val="bg1"/>
              </a:solidFill>
            </a:endParaRPr>
          </a:p>
        </p:txBody>
      </p:sp>
      <p:sp>
        <p:nvSpPr>
          <p:cNvPr id="134" name="Google Shape;6531;p147">
            <a:extLst>
              <a:ext uri="{FF2B5EF4-FFF2-40B4-BE49-F238E27FC236}">
                <a16:creationId xmlns:a16="http://schemas.microsoft.com/office/drawing/2014/main" id="{65729C4C-4F61-4E35-94EE-A1C339835B6B}"/>
              </a:ext>
            </a:extLst>
          </p:cNvPr>
          <p:cNvSpPr/>
          <p:nvPr/>
        </p:nvSpPr>
        <p:spPr>
          <a:xfrm>
            <a:off x="4895735" y="3262100"/>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C2</a:t>
            </a:r>
            <a:endParaRPr lang="en-GB" sz="1000" dirty="0">
              <a:solidFill>
                <a:schemeClr val="bg1"/>
              </a:solidFill>
            </a:endParaRPr>
          </a:p>
        </p:txBody>
      </p:sp>
      <p:sp>
        <p:nvSpPr>
          <p:cNvPr id="135" name="Google Shape;6531;p147">
            <a:extLst>
              <a:ext uri="{FF2B5EF4-FFF2-40B4-BE49-F238E27FC236}">
                <a16:creationId xmlns:a16="http://schemas.microsoft.com/office/drawing/2014/main" id="{C5EDCAB3-744E-4026-93E7-58F18D45F52A}"/>
              </a:ext>
            </a:extLst>
          </p:cNvPr>
          <p:cNvSpPr/>
          <p:nvPr/>
        </p:nvSpPr>
        <p:spPr>
          <a:xfrm>
            <a:off x="4895735" y="3462823"/>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C3</a:t>
            </a:r>
            <a:endParaRPr lang="en-GB" sz="1000" dirty="0">
              <a:solidFill>
                <a:schemeClr val="bg1"/>
              </a:solidFill>
            </a:endParaRPr>
          </a:p>
        </p:txBody>
      </p:sp>
      <p:sp>
        <p:nvSpPr>
          <p:cNvPr id="144" name="Google Shape;6531;p147">
            <a:extLst>
              <a:ext uri="{FF2B5EF4-FFF2-40B4-BE49-F238E27FC236}">
                <a16:creationId xmlns:a16="http://schemas.microsoft.com/office/drawing/2014/main" id="{764EED52-004A-4490-B803-C3B10E0ECAB2}"/>
              </a:ext>
            </a:extLst>
          </p:cNvPr>
          <p:cNvSpPr/>
          <p:nvPr/>
        </p:nvSpPr>
        <p:spPr>
          <a:xfrm>
            <a:off x="4895735" y="3666834"/>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C4</a:t>
            </a:r>
            <a:endParaRPr lang="en-GB" sz="1000" dirty="0">
              <a:solidFill>
                <a:schemeClr val="bg1"/>
              </a:solidFill>
            </a:endParaRPr>
          </a:p>
        </p:txBody>
      </p:sp>
      <p:sp>
        <p:nvSpPr>
          <p:cNvPr id="146" name="Google Shape;6531;p147">
            <a:extLst>
              <a:ext uri="{FF2B5EF4-FFF2-40B4-BE49-F238E27FC236}">
                <a16:creationId xmlns:a16="http://schemas.microsoft.com/office/drawing/2014/main" id="{A1278166-573D-4FA6-B28C-BEEBE2AD5BCC}"/>
              </a:ext>
            </a:extLst>
          </p:cNvPr>
          <p:cNvSpPr/>
          <p:nvPr/>
        </p:nvSpPr>
        <p:spPr>
          <a:xfrm>
            <a:off x="8289462" y="3168224"/>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C5</a:t>
            </a:r>
            <a:endParaRPr lang="en-GB" sz="1000" dirty="0">
              <a:solidFill>
                <a:schemeClr val="bg1"/>
              </a:solidFill>
            </a:endParaRPr>
          </a:p>
        </p:txBody>
      </p:sp>
      <p:sp>
        <p:nvSpPr>
          <p:cNvPr id="148" name="Google Shape;6531;p147">
            <a:extLst>
              <a:ext uri="{FF2B5EF4-FFF2-40B4-BE49-F238E27FC236}">
                <a16:creationId xmlns:a16="http://schemas.microsoft.com/office/drawing/2014/main" id="{6BE89930-1C5F-4909-803F-A230D760A445}"/>
              </a:ext>
            </a:extLst>
          </p:cNvPr>
          <p:cNvSpPr/>
          <p:nvPr/>
        </p:nvSpPr>
        <p:spPr>
          <a:xfrm>
            <a:off x="7464721" y="4118383"/>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C6</a:t>
            </a:r>
            <a:endParaRPr lang="en-GB" sz="1000" dirty="0">
              <a:solidFill>
                <a:schemeClr val="bg1"/>
              </a:solidFill>
            </a:endParaRPr>
          </a:p>
        </p:txBody>
      </p:sp>
      <p:sp>
        <p:nvSpPr>
          <p:cNvPr id="151" name="Google Shape;6531;p147">
            <a:extLst>
              <a:ext uri="{FF2B5EF4-FFF2-40B4-BE49-F238E27FC236}">
                <a16:creationId xmlns:a16="http://schemas.microsoft.com/office/drawing/2014/main" id="{ED4EB9F9-AA1F-438A-9FAF-172A803C2BAE}"/>
              </a:ext>
            </a:extLst>
          </p:cNvPr>
          <p:cNvSpPr/>
          <p:nvPr/>
        </p:nvSpPr>
        <p:spPr>
          <a:xfrm>
            <a:off x="9336158" y="3091281"/>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C7</a:t>
            </a:r>
            <a:endParaRPr lang="en-GB" sz="1000" dirty="0">
              <a:solidFill>
                <a:schemeClr val="bg1"/>
              </a:solidFill>
            </a:endParaRPr>
          </a:p>
        </p:txBody>
      </p:sp>
      <p:sp>
        <p:nvSpPr>
          <p:cNvPr id="152" name="Google Shape;6531;p147">
            <a:extLst>
              <a:ext uri="{FF2B5EF4-FFF2-40B4-BE49-F238E27FC236}">
                <a16:creationId xmlns:a16="http://schemas.microsoft.com/office/drawing/2014/main" id="{6434E044-E869-4B35-96B4-D793F89F869D}"/>
              </a:ext>
            </a:extLst>
          </p:cNvPr>
          <p:cNvSpPr/>
          <p:nvPr/>
        </p:nvSpPr>
        <p:spPr>
          <a:xfrm>
            <a:off x="10137734" y="3749943"/>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C8</a:t>
            </a:r>
            <a:endParaRPr lang="en-GB" sz="1000" dirty="0">
              <a:solidFill>
                <a:schemeClr val="bg1"/>
              </a:solidFill>
            </a:endParaRPr>
          </a:p>
        </p:txBody>
      </p:sp>
      <p:sp>
        <p:nvSpPr>
          <p:cNvPr id="156" name="Google Shape;6531;p147">
            <a:extLst>
              <a:ext uri="{FF2B5EF4-FFF2-40B4-BE49-F238E27FC236}">
                <a16:creationId xmlns:a16="http://schemas.microsoft.com/office/drawing/2014/main" id="{4B807E5C-0F84-438F-9660-45CB40624DDD}"/>
              </a:ext>
            </a:extLst>
          </p:cNvPr>
          <p:cNvSpPr/>
          <p:nvPr/>
        </p:nvSpPr>
        <p:spPr>
          <a:xfrm>
            <a:off x="6599769" y="3027409"/>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G2</a:t>
            </a:r>
            <a:endParaRPr lang="en-GB" sz="1000" dirty="0">
              <a:solidFill>
                <a:schemeClr val="bg1"/>
              </a:solidFill>
            </a:endParaRPr>
          </a:p>
        </p:txBody>
      </p:sp>
      <p:sp>
        <p:nvSpPr>
          <p:cNvPr id="157" name="Google Shape;6531;p147">
            <a:extLst>
              <a:ext uri="{FF2B5EF4-FFF2-40B4-BE49-F238E27FC236}">
                <a16:creationId xmlns:a16="http://schemas.microsoft.com/office/drawing/2014/main" id="{27171DCA-63A3-4578-BF2E-D6F17048D900}"/>
              </a:ext>
            </a:extLst>
          </p:cNvPr>
          <p:cNvSpPr/>
          <p:nvPr/>
        </p:nvSpPr>
        <p:spPr>
          <a:xfrm>
            <a:off x="4895735" y="3879315"/>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G1</a:t>
            </a:r>
            <a:endParaRPr lang="en-GB" sz="1000" dirty="0">
              <a:solidFill>
                <a:schemeClr val="bg1"/>
              </a:solidFill>
            </a:endParaRPr>
          </a:p>
        </p:txBody>
      </p:sp>
      <p:sp>
        <p:nvSpPr>
          <p:cNvPr id="161" name="Google Shape;6531;p147">
            <a:extLst>
              <a:ext uri="{FF2B5EF4-FFF2-40B4-BE49-F238E27FC236}">
                <a16:creationId xmlns:a16="http://schemas.microsoft.com/office/drawing/2014/main" id="{85DEC04B-9541-4E25-BBA1-F172DC33C042}"/>
              </a:ext>
            </a:extLst>
          </p:cNvPr>
          <p:cNvSpPr/>
          <p:nvPr/>
        </p:nvSpPr>
        <p:spPr>
          <a:xfrm>
            <a:off x="9354950" y="3756925"/>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G7</a:t>
            </a:r>
            <a:endParaRPr lang="en-GB" sz="1000" dirty="0">
              <a:solidFill>
                <a:schemeClr val="bg1"/>
              </a:solidFill>
            </a:endParaRPr>
          </a:p>
        </p:txBody>
      </p:sp>
      <p:sp>
        <p:nvSpPr>
          <p:cNvPr id="168" name="Google Shape;6531;p147">
            <a:extLst>
              <a:ext uri="{FF2B5EF4-FFF2-40B4-BE49-F238E27FC236}">
                <a16:creationId xmlns:a16="http://schemas.microsoft.com/office/drawing/2014/main" id="{EB5D7A79-B620-4E78-8FF8-B3443F14FCD2}"/>
              </a:ext>
            </a:extLst>
          </p:cNvPr>
          <p:cNvSpPr/>
          <p:nvPr/>
        </p:nvSpPr>
        <p:spPr>
          <a:xfrm>
            <a:off x="4895735" y="4078577"/>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G4</a:t>
            </a:r>
            <a:endParaRPr lang="en-GB" sz="1000" dirty="0">
              <a:solidFill>
                <a:schemeClr val="bg1"/>
              </a:solidFill>
            </a:endParaRPr>
          </a:p>
        </p:txBody>
      </p:sp>
      <p:sp>
        <p:nvSpPr>
          <p:cNvPr id="170" name="Google Shape;6531;p147">
            <a:extLst>
              <a:ext uri="{FF2B5EF4-FFF2-40B4-BE49-F238E27FC236}">
                <a16:creationId xmlns:a16="http://schemas.microsoft.com/office/drawing/2014/main" id="{C1E14B92-7B52-471E-AC64-53A25CC51533}"/>
              </a:ext>
            </a:extLst>
          </p:cNvPr>
          <p:cNvSpPr/>
          <p:nvPr/>
        </p:nvSpPr>
        <p:spPr>
          <a:xfrm>
            <a:off x="5733969" y="3200152"/>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G5</a:t>
            </a:r>
            <a:endParaRPr lang="en-GB" sz="1000" dirty="0">
              <a:solidFill>
                <a:schemeClr val="bg1"/>
              </a:solidFill>
            </a:endParaRPr>
          </a:p>
        </p:txBody>
      </p:sp>
      <p:sp>
        <p:nvSpPr>
          <p:cNvPr id="179" name="Google Shape;6531;p147">
            <a:extLst>
              <a:ext uri="{FF2B5EF4-FFF2-40B4-BE49-F238E27FC236}">
                <a16:creationId xmlns:a16="http://schemas.microsoft.com/office/drawing/2014/main" id="{D323E323-7874-4A83-8CBD-EB3A6744214B}"/>
              </a:ext>
            </a:extLst>
          </p:cNvPr>
          <p:cNvSpPr/>
          <p:nvPr/>
        </p:nvSpPr>
        <p:spPr>
          <a:xfrm>
            <a:off x="8283469" y="4118382"/>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G6</a:t>
            </a:r>
            <a:endParaRPr lang="en-GB" sz="1000" dirty="0">
              <a:solidFill>
                <a:schemeClr val="bg1"/>
              </a:solidFill>
            </a:endParaRPr>
          </a:p>
        </p:txBody>
      </p:sp>
      <p:sp>
        <p:nvSpPr>
          <p:cNvPr id="181" name="Google Shape;6564;p147">
            <a:extLst>
              <a:ext uri="{FF2B5EF4-FFF2-40B4-BE49-F238E27FC236}">
                <a16:creationId xmlns:a16="http://schemas.microsoft.com/office/drawing/2014/main" id="{FB0C0CCF-FBEB-4A84-8B29-FAB4141D3411}"/>
              </a:ext>
            </a:extLst>
          </p:cNvPr>
          <p:cNvSpPr/>
          <p:nvPr/>
        </p:nvSpPr>
        <p:spPr>
          <a:xfrm>
            <a:off x="4845321" y="2402489"/>
            <a:ext cx="771415" cy="1902160"/>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Building capability and cross skilling</a:t>
            </a:r>
            <a:endParaRPr lang="en-US" sz="900" dirty="0">
              <a:solidFill>
                <a:schemeClr val="dk1"/>
              </a:solidFill>
              <a:cs typeface="Arial"/>
              <a:sym typeface="Arial"/>
            </a:endParaRPr>
          </a:p>
        </p:txBody>
      </p:sp>
      <p:sp>
        <p:nvSpPr>
          <p:cNvPr id="182" name="Google Shape;6564;p147">
            <a:extLst>
              <a:ext uri="{FF2B5EF4-FFF2-40B4-BE49-F238E27FC236}">
                <a16:creationId xmlns:a16="http://schemas.microsoft.com/office/drawing/2014/main" id="{AA8EBB44-463D-496B-B9E8-4C8D065BCDC8}"/>
              </a:ext>
            </a:extLst>
          </p:cNvPr>
          <p:cNvSpPr/>
          <p:nvPr/>
        </p:nvSpPr>
        <p:spPr>
          <a:xfrm>
            <a:off x="5686829" y="2405101"/>
            <a:ext cx="771415" cy="1209143"/>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Diverse talent pipelines</a:t>
            </a:r>
            <a:endParaRPr lang="en-US" sz="900" dirty="0">
              <a:solidFill>
                <a:schemeClr val="dk1"/>
              </a:solidFill>
              <a:cs typeface="Arial"/>
              <a:sym typeface="Arial"/>
            </a:endParaRPr>
          </a:p>
        </p:txBody>
      </p:sp>
      <p:sp>
        <p:nvSpPr>
          <p:cNvPr id="202" name="Google Shape;6564;p147">
            <a:extLst>
              <a:ext uri="{FF2B5EF4-FFF2-40B4-BE49-F238E27FC236}">
                <a16:creationId xmlns:a16="http://schemas.microsoft.com/office/drawing/2014/main" id="{B2558D09-7F76-46BC-A0CE-E54E894C739B}"/>
              </a:ext>
            </a:extLst>
          </p:cNvPr>
          <p:cNvSpPr/>
          <p:nvPr/>
        </p:nvSpPr>
        <p:spPr>
          <a:xfrm>
            <a:off x="7404859" y="3607320"/>
            <a:ext cx="780765" cy="718036"/>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Leadership development </a:t>
            </a:r>
            <a:endParaRPr lang="en-US" sz="900" dirty="0">
              <a:solidFill>
                <a:schemeClr val="dk1"/>
              </a:solidFill>
              <a:cs typeface="Arial"/>
              <a:sym typeface="Arial"/>
            </a:endParaRPr>
          </a:p>
        </p:txBody>
      </p:sp>
      <p:sp>
        <p:nvSpPr>
          <p:cNvPr id="204" name="Google Shape;6564;p147">
            <a:extLst>
              <a:ext uri="{FF2B5EF4-FFF2-40B4-BE49-F238E27FC236}">
                <a16:creationId xmlns:a16="http://schemas.microsoft.com/office/drawing/2014/main" id="{98D45952-D921-4B13-B421-E6DFF74B72D4}"/>
              </a:ext>
            </a:extLst>
          </p:cNvPr>
          <p:cNvSpPr/>
          <p:nvPr/>
        </p:nvSpPr>
        <p:spPr>
          <a:xfrm>
            <a:off x="8246367" y="2380667"/>
            <a:ext cx="771415" cy="119755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r>
              <a:rPr lang="en-AU" sz="900" dirty="0"/>
              <a:t>Review of PD, role mapping, Contracts</a:t>
            </a:r>
          </a:p>
        </p:txBody>
      </p:sp>
      <p:sp>
        <p:nvSpPr>
          <p:cNvPr id="206" name="Google Shape;6564;p147">
            <a:extLst>
              <a:ext uri="{FF2B5EF4-FFF2-40B4-BE49-F238E27FC236}">
                <a16:creationId xmlns:a16="http://schemas.microsoft.com/office/drawing/2014/main" id="{F7CF5BFF-E26A-4735-BF71-5ACF87A264C9}"/>
              </a:ext>
            </a:extLst>
          </p:cNvPr>
          <p:cNvSpPr/>
          <p:nvPr/>
        </p:nvSpPr>
        <p:spPr>
          <a:xfrm>
            <a:off x="10071715" y="2399731"/>
            <a:ext cx="771415" cy="1076274"/>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Capability and strategy</a:t>
            </a:r>
            <a:endParaRPr lang="en-US" sz="900" dirty="0">
              <a:solidFill>
                <a:schemeClr val="dk1"/>
              </a:solidFill>
              <a:cs typeface="Arial"/>
              <a:sym typeface="Arial"/>
            </a:endParaRPr>
          </a:p>
        </p:txBody>
      </p:sp>
      <p:sp>
        <p:nvSpPr>
          <p:cNvPr id="207" name="Google Shape;6531;p147">
            <a:extLst>
              <a:ext uri="{FF2B5EF4-FFF2-40B4-BE49-F238E27FC236}">
                <a16:creationId xmlns:a16="http://schemas.microsoft.com/office/drawing/2014/main" id="{DE6C44C1-B305-429C-8D1F-E5DE92776CF0}"/>
              </a:ext>
            </a:extLst>
          </p:cNvPr>
          <p:cNvSpPr/>
          <p:nvPr/>
        </p:nvSpPr>
        <p:spPr>
          <a:xfrm>
            <a:off x="10125546" y="2775433"/>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DIW2</a:t>
            </a:r>
            <a:endParaRPr lang="en-GB" sz="1000" dirty="0">
              <a:solidFill>
                <a:schemeClr val="bg1"/>
              </a:solidFill>
            </a:endParaRPr>
          </a:p>
        </p:txBody>
      </p:sp>
      <p:sp>
        <p:nvSpPr>
          <p:cNvPr id="208" name="Google Shape;6531;p147">
            <a:extLst>
              <a:ext uri="{FF2B5EF4-FFF2-40B4-BE49-F238E27FC236}">
                <a16:creationId xmlns:a16="http://schemas.microsoft.com/office/drawing/2014/main" id="{4BFD75A8-CBDD-4C21-8F01-403E6EB2ED2F}"/>
              </a:ext>
            </a:extLst>
          </p:cNvPr>
          <p:cNvSpPr/>
          <p:nvPr/>
        </p:nvSpPr>
        <p:spPr>
          <a:xfrm>
            <a:off x="10120680" y="3184869"/>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DIW7</a:t>
            </a:r>
            <a:endParaRPr lang="en-GB" sz="1000" dirty="0">
              <a:solidFill>
                <a:schemeClr val="bg1"/>
              </a:solidFill>
            </a:endParaRPr>
          </a:p>
        </p:txBody>
      </p:sp>
      <p:sp>
        <p:nvSpPr>
          <p:cNvPr id="210" name="Google Shape;6531;p147">
            <a:extLst>
              <a:ext uri="{FF2B5EF4-FFF2-40B4-BE49-F238E27FC236}">
                <a16:creationId xmlns:a16="http://schemas.microsoft.com/office/drawing/2014/main" id="{9B1CC18F-EB8D-41B1-849F-F64270204FA9}"/>
              </a:ext>
            </a:extLst>
          </p:cNvPr>
          <p:cNvSpPr/>
          <p:nvPr/>
        </p:nvSpPr>
        <p:spPr>
          <a:xfrm>
            <a:off x="5738608" y="3411840"/>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DIW5</a:t>
            </a:r>
            <a:endParaRPr lang="en-GB" sz="1000" dirty="0">
              <a:solidFill>
                <a:schemeClr val="bg1"/>
              </a:solidFill>
            </a:endParaRPr>
          </a:p>
        </p:txBody>
      </p:sp>
      <p:sp>
        <p:nvSpPr>
          <p:cNvPr id="212" name="Google Shape;6564;p147">
            <a:extLst>
              <a:ext uri="{FF2B5EF4-FFF2-40B4-BE49-F238E27FC236}">
                <a16:creationId xmlns:a16="http://schemas.microsoft.com/office/drawing/2014/main" id="{748DE833-519D-4269-A8A4-CFF2B1B7C255}"/>
              </a:ext>
            </a:extLst>
          </p:cNvPr>
          <p:cNvSpPr/>
          <p:nvPr/>
        </p:nvSpPr>
        <p:spPr>
          <a:xfrm>
            <a:off x="7404859" y="2386173"/>
            <a:ext cx="771415" cy="1203700"/>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Diversity and wellbeing network</a:t>
            </a:r>
          </a:p>
          <a:p>
            <a:pPr marR="0" lvl="0" algn="l" rtl="0">
              <a:spcBef>
                <a:spcPts val="0"/>
              </a:spcBef>
              <a:spcAft>
                <a:spcPts val="0"/>
              </a:spcAft>
              <a:buNone/>
            </a:pPr>
            <a:endParaRPr lang="en-GB" sz="900" dirty="0">
              <a:solidFill>
                <a:schemeClr val="dk1"/>
              </a:solidFill>
              <a:cs typeface="Arial"/>
              <a:sym typeface="Arial"/>
            </a:endParaRPr>
          </a:p>
          <a:p>
            <a:pPr marR="0" lvl="0" algn="l" rtl="0">
              <a:spcBef>
                <a:spcPts val="0"/>
              </a:spcBef>
              <a:spcAft>
                <a:spcPts val="0"/>
              </a:spcAft>
              <a:buNone/>
            </a:pPr>
            <a:endParaRPr lang="en-US" sz="900" dirty="0">
              <a:solidFill>
                <a:schemeClr val="dk1"/>
              </a:solidFill>
              <a:cs typeface="Arial"/>
              <a:sym typeface="Arial"/>
            </a:endParaRPr>
          </a:p>
        </p:txBody>
      </p:sp>
      <p:sp>
        <p:nvSpPr>
          <p:cNvPr id="213" name="Google Shape;6531;p147">
            <a:extLst>
              <a:ext uri="{FF2B5EF4-FFF2-40B4-BE49-F238E27FC236}">
                <a16:creationId xmlns:a16="http://schemas.microsoft.com/office/drawing/2014/main" id="{F02A589B-4620-40EC-85F8-BE012C28A18A}"/>
              </a:ext>
            </a:extLst>
          </p:cNvPr>
          <p:cNvSpPr/>
          <p:nvPr/>
        </p:nvSpPr>
        <p:spPr>
          <a:xfrm>
            <a:off x="1344340" y="3049138"/>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DIW1</a:t>
            </a:r>
          </a:p>
        </p:txBody>
      </p:sp>
      <p:sp>
        <p:nvSpPr>
          <p:cNvPr id="214" name="Google Shape;6531;p147">
            <a:extLst>
              <a:ext uri="{FF2B5EF4-FFF2-40B4-BE49-F238E27FC236}">
                <a16:creationId xmlns:a16="http://schemas.microsoft.com/office/drawing/2014/main" id="{AB8AA4BE-3527-4DC8-83FB-EAACBEC9F0D7}"/>
              </a:ext>
            </a:extLst>
          </p:cNvPr>
          <p:cNvSpPr/>
          <p:nvPr/>
        </p:nvSpPr>
        <p:spPr>
          <a:xfrm>
            <a:off x="7457185" y="3141193"/>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DIW4</a:t>
            </a:r>
          </a:p>
        </p:txBody>
      </p:sp>
      <p:sp>
        <p:nvSpPr>
          <p:cNvPr id="215" name="Google Shape;6531;p147">
            <a:extLst>
              <a:ext uri="{FF2B5EF4-FFF2-40B4-BE49-F238E27FC236}">
                <a16:creationId xmlns:a16="http://schemas.microsoft.com/office/drawing/2014/main" id="{A434B0B7-3109-40A1-BEC9-7561DDD648A5}"/>
              </a:ext>
            </a:extLst>
          </p:cNvPr>
          <p:cNvSpPr/>
          <p:nvPr/>
        </p:nvSpPr>
        <p:spPr>
          <a:xfrm>
            <a:off x="7464584" y="3351513"/>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DIW6</a:t>
            </a:r>
          </a:p>
        </p:txBody>
      </p:sp>
      <p:sp>
        <p:nvSpPr>
          <p:cNvPr id="222" name="Google Shape;6632;p147">
            <a:extLst>
              <a:ext uri="{FF2B5EF4-FFF2-40B4-BE49-F238E27FC236}">
                <a16:creationId xmlns:a16="http://schemas.microsoft.com/office/drawing/2014/main" id="{73673A0C-D55F-4D0F-9B7C-BC48D888DEE3}"/>
              </a:ext>
            </a:extLst>
          </p:cNvPr>
          <p:cNvSpPr/>
          <p:nvPr/>
        </p:nvSpPr>
        <p:spPr>
          <a:xfrm>
            <a:off x="6828776" y="5000827"/>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227" name="Google Shape;6531;p147">
            <a:extLst>
              <a:ext uri="{FF2B5EF4-FFF2-40B4-BE49-F238E27FC236}">
                <a16:creationId xmlns:a16="http://schemas.microsoft.com/office/drawing/2014/main" id="{F87A3211-D925-455A-964C-38AFF351E706}"/>
              </a:ext>
            </a:extLst>
          </p:cNvPr>
          <p:cNvSpPr/>
          <p:nvPr/>
        </p:nvSpPr>
        <p:spPr>
          <a:xfrm>
            <a:off x="8289462" y="2973473"/>
            <a:ext cx="673394" cy="154837"/>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P1</a:t>
            </a:r>
            <a:endParaRPr lang="en-GB" sz="1000" dirty="0">
              <a:solidFill>
                <a:schemeClr val="bg1"/>
              </a:solidFill>
            </a:endParaRPr>
          </a:p>
        </p:txBody>
      </p:sp>
      <p:sp>
        <p:nvSpPr>
          <p:cNvPr id="228" name="Google Shape;6531;p147">
            <a:extLst>
              <a:ext uri="{FF2B5EF4-FFF2-40B4-BE49-F238E27FC236}">
                <a16:creationId xmlns:a16="http://schemas.microsoft.com/office/drawing/2014/main" id="{96104A08-DA00-42A0-B7CA-C7DC2C252C61}"/>
              </a:ext>
            </a:extLst>
          </p:cNvPr>
          <p:cNvSpPr/>
          <p:nvPr/>
        </p:nvSpPr>
        <p:spPr>
          <a:xfrm>
            <a:off x="1341530" y="3588356"/>
            <a:ext cx="673394" cy="154837"/>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P5</a:t>
            </a:r>
            <a:endParaRPr lang="en-GB" sz="1000" dirty="0">
              <a:solidFill>
                <a:schemeClr val="bg1"/>
              </a:solidFill>
            </a:endParaRPr>
          </a:p>
        </p:txBody>
      </p:sp>
      <p:sp>
        <p:nvSpPr>
          <p:cNvPr id="229" name="Google Shape;6564;p147">
            <a:extLst>
              <a:ext uri="{FF2B5EF4-FFF2-40B4-BE49-F238E27FC236}">
                <a16:creationId xmlns:a16="http://schemas.microsoft.com/office/drawing/2014/main" id="{8B4FE1D4-EAD6-4AA2-AB35-1DA7FBB5F595}"/>
              </a:ext>
            </a:extLst>
          </p:cNvPr>
          <p:cNvSpPr/>
          <p:nvPr/>
        </p:nvSpPr>
        <p:spPr>
          <a:xfrm>
            <a:off x="6557022" y="3276932"/>
            <a:ext cx="771415" cy="103756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Performance management </a:t>
            </a:r>
          </a:p>
        </p:txBody>
      </p:sp>
      <p:sp>
        <p:nvSpPr>
          <p:cNvPr id="230" name="Google Shape;6531;p147">
            <a:extLst>
              <a:ext uri="{FF2B5EF4-FFF2-40B4-BE49-F238E27FC236}">
                <a16:creationId xmlns:a16="http://schemas.microsoft.com/office/drawing/2014/main" id="{5BB58D41-1F0B-4DEA-BF0B-35126FB7E0D5}"/>
              </a:ext>
            </a:extLst>
          </p:cNvPr>
          <p:cNvSpPr/>
          <p:nvPr/>
        </p:nvSpPr>
        <p:spPr>
          <a:xfrm>
            <a:off x="6611187" y="3728542"/>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rtl="0">
              <a:spcBef>
                <a:spcPts val="0"/>
              </a:spcBef>
              <a:spcAft>
                <a:spcPts val="0"/>
              </a:spcAft>
              <a:buNone/>
            </a:pPr>
            <a:r>
              <a:rPr lang="en-GB" sz="1000" dirty="0">
                <a:solidFill>
                  <a:schemeClr val="bg1"/>
                </a:solidFill>
                <a:cs typeface="Arial"/>
                <a:sym typeface="Arial"/>
              </a:rPr>
              <a:t>P2</a:t>
            </a:r>
            <a:endParaRPr lang="en-GB" sz="1000" dirty="0">
              <a:solidFill>
                <a:schemeClr val="bg1"/>
              </a:solidFill>
            </a:endParaRPr>
          </a:p>
        </p:txBody>
      </p:sp>
      <p:sp>
        <p:nvSpPr>
          <p:cNvPr id="231" name="Google Shape;6531;p147">
            <a:extLst>
              <a:ext uri="{FF2B5EF4-FFF2-40B4-BE49-F238E27FC236}">
                <a16:creationId xmlns:a16="http://schemas.microsoft.com/office/drawing/2014/main" id="{F001D2A0-D647-4337-8446-CA7C4A3CFE31}"/>
              </a:ext>
            </a:extLst>
          </p:cNvPr>
          <p:cNvSpPr/>
          <p:nvPr/>
        </p:nvSpPr>
        <p:spPr>
          <a:xfrm>
            <a:off x="6620863" y="3928393"/>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rtl="0">
              <a:spcBef>
                <a:spcPts val="0"/>
              </a:spcBef>
              <a:spcAft>
                <a:spcPts val="0"/>
              </a:spcAft>
              <a:buNone/>
            </a:pPr>
            <a:r>
              <a:rPr lang="en-GB" sz="1000" dirty="0">
                <a:solidFill>
                  <a:schemeClr val="bg1"/>
                </a:solidFill>
                <a:cs typeface="Arial"/>
                <a:sym typeface="Arial"/>
              </a:rPr>
              <a:t>P4</a:t>
            </a:r>
            <a:endParaRPr lang="en-GB" sz="1000" dirty="0">
              <a:solidFill>
                <a:schemeClr val="bg1"/>
              </a:solidFill>
            </a:endParaRPr>
          </a:p>
        </p:txBody>
      </p:sp>
      <p:sp>
        <p:nvSpPr>
          <p:cNvPr id="232" name="Google Shape;6531;p147">
            <a:extLst>
              <a:ext uri="{FF2B5EF4-FFF2-40B4-BE49-F238E27FC236}">
                <a16:creationId xmlns:a16="http://schemas.microsoft.com/office/drawing/2014/main" id="{E38A6FE6-22A8-4B60-AB65-049D8E942C96}"/>
              </a:ext>
            </a:extLst>
          </p:cNvPr>
          <p:cNvSpPr/>
          <p:nvPr/>
        </p:nvSpPr>
        <p:spPr>
          <a:xfrm>
            <a:off x="6610526" y="4128244"/>
            <a:ext cx="673394" cy="154837"/>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rtl="0">
              <a:spcBef>
                <a:spcPts val="0"/>
              </a:spcBef>
              <a:spcAft>
                <a:spcPts val="0"/>
              </a:spcAft>
              <a:buNone/>
            </a:pPr>
            <a:r>
              <a:rPr lang="en-GB" sz="1000" dirty="0">
                <a:solidFill>
                  <a:schemeClr val="bg1"/>
                </a:solidFill>
                <a:cs typeface="Arial"/>
                <a:sym typeface="Arial"/>
              </a:rPr>
              <a:t>P6</a:t>
            </a:r>
            <a:endParaRPr lang="en-GB" sz="1000" dirty="0">
              <a:solidFill>
                <a:schemeClr val="bg1"/>
              </a:solidFill>
            </a:endParaRPr>
          </a:p>
        </p:txBody>
      </p:sp>
      <p:sp>
        <p:nvSpPr>
          <p:cNvPr id="234" name="Google Shape;6564;p147">
            <a:extLst>
              <a:ext uri="{FF2B5EF4-FFF2-40B4-BE49-F238E27FC236}">
                <a16:creationId xmlns:a16="http://schemas.microsoft.com/office/drawing/2014/main" id="{CF19692B-2677-469F-A034-7433775F0314}"/>
              </a:ext>
            </a:extLst>
          </p:cNvPr>
          <p:cNvSpPr/>
          <p:nvPr/>
        </p:nvSpPr>
        <p:spPr>
          <a:xfrm>
            <a:off x="1293829" y="3277926"/>
            <a:ext cx="771415" cy="479000"/>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Employee recognition </a:t>
            </a:r>
          </a:p>
        </p:txBody>
      </p:sp>
      <p:sp>
        <p:nvSpPr>
          <p:cNvPr id="235" name="Google Shape;6564;p147">
            <a:extLst>
              <a:ext uri="{FF2B5EF4-FFF2-40B4-BE49-F238E27FC236}">
                <a16:creationId xmlns:a16="http://schemas.microsoft.com/office/drawing/2014/main" id="{8AF05C59-FDBD-458F-8E65-ED5524D53F2B}"/>
              </a:ext>
            </a:extLst>
          </p:cNvPr>
          <p:cNvSpPr/>
          <p:nvPr/>
        </p:nvSpPr>
        <p:spPr>
          <a:xfrm>
            <a:off x="5665571" y="3684548"/>
            <a:ext cx="771415" cy="623334"/>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EVP</a:t>
            </a:r>
            <a:endParaRPr lang="en-US" sz="900" dirty="0">
              <a:solidFill>
                <a:schemeClr val="dk1"/>
              </a:solidFill>
              <a:cs typeface="Arial"/>
              <a:sym typeface="Arial"/>
            </a:endParaRPr>
          </a:p>
        </p:txBody>
      </p:sp>
      <p:sp>
        <p:nvSpPr>
          <p:cNvPr id="236" name="Google Shape;6564;p147">
            <a:extLst>
              <a:ext uri="{FF2B5EF4-FFF2-40B4-BE49-F238E27FC236}">
                <a16:creationId xmlns:a16="http://schemas.microsoft.com/office/drawing/2014/main" id="{DDD35452-32A5-4C15-9A51-7F5C95E61BEA}"/>
              </a:ext>
            </a:extLst>
          </p:cNvPr>
          <p:cNvSpPr/>
          <p:nvPr/>
        </p:nvSpPr>
        <p:spPr>
          <a:xfrm>
            <a:off x="6542194" y="2393297"/>
            <a:ext cx="771415" cy="83380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Collaborative ways of working</a:t>
            </a:r>
            <a:endParaRPr lang="en-US" sz="900" dirty="0">
              <a:solidFill>
                <a:schemeClr val="dk1"/>
              </a:solidFill>
              <a:cs typeface="Arial"/>
              <a:sym typeface="Arial"/>
            </a:endParaRPr>
          </a:p>
        </p:txBody>
      </p:sp>
      <p:sp>
        <p:nvSpPr>
          <p:cNvPr id="237" name="Google Shape;6564;p147">
            <a:extLst>
              <a:ext uri="{FF2B5EF4-FFF2-40B4-BE49-F238E27FC236}">
                <a16:creationId xmlns:a16="http://schemas.microsoft.com/office/drawing/2014/main" id="{19CA87F6-6077-45E4-B64A-26E77D905B35}"/>
              </a:ext>
            </a:extLst>
          </p:cNvPr>
          <p:cNvSpPr/>
          <p:nvPr/>
        </p:nvSpPr>
        <p:spPr>
          <a:xfrm>
            <a:off x="8229712" y="3606203"/>
            <a:ext cx="788070" cy="704439"/>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Resource  prioritisation </a:t>
            </a:r>
            <a:endParaRPr lang="en-US" sz="900" dirty="0">
              <a:solidFill>
                <a:schemeClr val="dk1"/>
              </a:solidFill>
              <a:cs typeface="Arial"/>
              <a:sym typeface="Arial"/>
            </a:endParaRPr>
          </a:p>
        </p:txBody>
      </p:sp>
      <p:sp>
        <p:nvSpPr>
          <p:cNvPr id="216" name="Title 1">
            <a:extLst>
              <a:ext uri="{FF2B5EF4-FFF2-40B4-BE49-F238E27FC236}">
                <a16:creationId xmlns:a16="http://schemas.microsoft.com/office/drawing/2014/main" id="{BB3A1C05-2FD3-415C-AE05-46B37ACB90C0}"/>
              </a:ext>
            </a:extLst>
          </p:cNvPr>
          <p:cNvSpPr txBox="1">
            <a:spLocks/>
          </p:cNvSpPr>
          <p:nvPr/>
        </p:nvSpPr>
        <p:spPr>
          <a:xfrm>
            <a:off x="500150" y="321702"/>
            <a:ext cx="8247924" cy="1376364"/>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US" sz="3200" dirty="0">
                <a:solidFill>
                  <a:schemeClr val="tx2"/>
                </a:solidFill>
              </a:rPr>
              <a:t>Broader opportunity roadmap for consideration</a:t>
            </a:r>
            <a:endParaRPr lang="en-AU" dirty="0"/>
          </a:p>
        </p:txBody>
      </p:sp>
      <p:cxnSp>
        <p:nvCxnSpPr>
          <p:cNvPr id="238" name="Google Shape;6648;p147">
            <a:extLst>
              <a:ext uri="{FF2B5EF4-FFF2-40B4-BE49-F238E27FC236}">
                <a16:creationId xmlns:a16="http://schemas.microsoft.com/office/drawing/2014/main" id="{FC36B454-6588-4CC5-B96C-95DB0B538B1E}"/>
              </a:ext>
            </a:extLst>
          </p:cNvPr>
          <p:cNvCxnSpPr>
            <a:cxnSpLocks/>
            <a:endCxn id="222" idx="0"/>
          </p:cNvCxnSpPr>
          <p:nvPr/>
        </p:nvCxnSpPr>
        <p:spPr>
          <a:xfrm>
            <a:off x="6902283" y="4436690"/>
            <a:ext cx="0" cy="564137"/>
          </a:xfrm>
          <a:prstGeom prst="straightConnector1">
            <a:avLst/>
          </a:prstGeom>
          <a:noFill/>
          <a:ln w="12700" cap="sq" cmpd="sng">
            <a:solidFill>
              <a:schemeClr val="dk2"/>
            </a:solidFill>
            <a:prstDash val="dash"/>
            <a:round/>
            <a:headEnd type="none" w="sm" len="sm"/>
            <a:tailEnd type="none" w="sm" len="sm"/>
          </a:ln>
        </p:spPr>
      </p:cxnSp>
      <p:cxnSp>
        <p:nvCxnSpPr>
          <p:cNvPr id="239" name="Google Shape;6589;p147">
            <a:extLst>
              <a:ext uri="{FF2B5EF4-FFF2-40B4-BE49-F238E27FC236}">
                <a16:creationId xmlns:a16="http://schemas.microsoft.com/office/drawing/2014/main" id="{E13D7C82-1217-4DA6-94BB-55C133ADA126}"/>
              </a:ext>
            </a:extLst>
          </p:cNvPr>
          <p:cNvCxnSpPr>
            <a:cxnSpLocks/>
          </p:cNvCxnSpPr>
          <p:nvPr/>
        </p:nvCxnSpPr>
        <p:spPr>
          <a:xfrm flipV="1">
            <a:off x="4783948" y="4398842"/>
            <a:ext cx="4341937" cy="7546"/>
          </a:xfrm>
          <a:prstGeom prst="straightConnector1">
            <a:avLst/>
          </a:prstGeom>
          <a:noFill/>
          <a:ln w="12700" cap="sq" cmpd="sng">
            <a:solidFill>
              <a:schemeClr val="dk2"/>
            </a:solidFill>
            <a:prstDash val="dash"/>
            <a:round/>
            <a:headEnd type="none" w="sm" len="sm"/>
            <a:tailEnd type="none" w="sm" len="sm"/>
          </a:ln>
        </p:spPr>
      </p:cxnSp>
      <p:cxnSp>
        <p:nvCxnSpPr>
          <p:cNvPr id="240" name="Google Shape;6648;p147">
            <a:extLst>
              <a:ext uri="{FF2B5EF4-FFF2-40B4-BE49-F238E27FC236}">
                <a16:creationId xmlns:a16="http://schemas.microsoft.com/office/drawing/2014/main" id="{2E7A8708-23B8-4C46-8821-262DBF0B90C2}"/>
              </a:ext>
            </a:extLst>
          </p:cNvPr>
          <p:cNvCxnSpPr>
            <a:cxnSpLocks/>
          </p:cNvCxnSpPr>
          <p:nvPr/>
        </p:nvCxnSpPr>
        <p:spPr>
          <a:xfrm>
            <a:off x="4783948" y="4220933"/>
            <a:ext cx="0" cy="143089"/>
          </a:xfrm>
          <a:prstGeom prst="straightConnector1">
            <a:avLst/>
          </a:prstGeom>
          <a:noFill/>
          <a:ln w="12700" cap="sq" cmpd="sng">
            <a:solidFill>
              <a:schemeClr val="dk2"/>
            </a:solidFill>
            <a:prstDash val="dash"/>
            <a:round/>
            <a:headEnd type="none" w="sm" len="sm"/>
            <a:tailEnd type="none" w="sm" len="sm"/>
          </a:ln>
        </p:spPr>
      </p:cxnSp>
      <p:cxnSp>
        <p:nvCxnSpPr>
          <p:cNvPr id="241" name="Google Shape;6648;p147">
            <a:extLst>
              <a:ext uri="{FF2B5EF4-FFF2-40B4-BE49-F238E27FC236}">
                <a16:creationId xmlns:a16="http://schemas.microsoft.com/office/drawing/2014/main" id="{AA3E0A05-6688-4FB4-9734-EC02165A24F4}"/>
              </a:ext>
            </a:extLst>
          </p:cNvPr>
          <p:cNvCxnSpPr>
            <a:cxnSpLocks/>
          </p:cNvCxnSpPr>
          <p:nvPr/>
        </p:nvCxnSpPr>
        <p:spPr>
          <a:xfrm>
            <a:off x="9110771" y="4215938"/>
            <a:ext cx="0" cy="143089"/>
          </a:xfrm>
          <a:prstGeom prst="straightConnector1">
            <a:avLst/>
          </a:prstGeom>
          <a:noFill/>
          <a:ln w="12700" cap="sq" cmpd="sng">
            <a:solidFill>
              <a:schemeClr val="dk2"/>
            </a:solidFill>
            <a:prstDash val="dash"/>
            <a:round/>
            <a:headEnd type="none" w="sm" len="sm"/>
            <a:tailEnd type="none" w="sm" len="sm"/>
          </a:ln>
        </p:spPr>
      </p:cxnSp>
      <p:cxnSp>
        <p:nvCxnSpPr>
          <p:cNvPr id="242" name="Google Shape;6648;p147">
            <a:extLst>
              <a:ext uri="{FF2B5EF4-FFF2-40B4-BE49-F238E27FC236}">
                <a16:creationId xmlns:a16="http://schemas.microsoft.com/office/drawing/2014/main" id="{A14F98EF-2738-480F-BE1E-83F3AD444D85}"/>
              </a:ext>
            </a:extLst>
          </p:cNvPr>
          <p:cNvCxnSpPr>
            <a:cxnSpLocks/>
          </p:cNvCxnSpPr>
          <p:nvPr/>
        </p:nvCxnSpPr>
        <p:spPr>
          <a:xfrm>
            <a:off x="9225386" y="3907147"/>
            <a:ext cx="0" cy="143089"/>
          </a:xfrm>
          <a:prstGeom prst="straightConnector1">
            <a:avLst/>
          </a:prstGeom>
          <a:noFill/>
          <a:ln w="12700" cap="sq" cmpd="sng">
            <a:solidFill>
              <a:schemeClr val="dk2"/>
            </a:solidFill>
            <a:prstDash val="dash"/>
            <a:round/>
            <a:headEnd type="none" w="sm" len="sm"/>
            <a:tailEnd type="none" w="sm" len="sm"/>
          </a:ln>
        </p:spPr>
      </p:cxnSp>
      <p:cxnSp>
        <p:nvCxnSpPr>
          <p:cNvPr id="243" name="Google Shape;6648;p147">
            <a:extLst>
              <a:ext uri="{FF2B5EF4-FFF2-40B4-BE49-F238E27FC236}">
                <a16:creationId xmlns:a16="http://schemas.microsoft.com/office/drawing/2014/main" id="{693A5C04-70C5-42BC-9DEA-4B7DCD60F58E}"/>
              </a:ext>
            </a:extLst>
          </p:cNvPr>
          <p:cNvCxnSpPr>
            <a:cxnSpLocks/>
          </p:cNvCxnSpPr>
          <p:nvPr/>
        </p:nvCxnSpPr>
        <p:spPr>
          <a:xfrm>
            <a:off x="10908139" y="3945510"/>
            <a:ext cx="0" cy="143089"/>
          </a:xfrm>
          <a:prstGeom prst="straightConnector1">
            <a:avLst/>
          </a:prstGeom>
          <a:noFill/>
          <a:ln w="12700" cap="sq" cmpd="sng">
            <a:solidFill>
              <a:schemeClr val="dk2"/>
            </a:solidFill>
            <a:prstDash val="dash"/>
            <a:round/>
            <a:headEnd type="none" w="sm" len="sm"/>
            <a:tailEnd type="none" w="sm" len="sm"/>
          </a:ln>
        </p:spPr>
      </p:cxnSp>
      <p:cxnSp>
        <p:nvCxnSpPr>
          <p:cNvPr id="244" name="Google Shape;6629;p147">
            <a:extLst>
              <a:ext uri="{FF2B5EF4-FFF2-40B4-BE49-F238E27FC236}">
                <a16:creationId xmlns:a16="http://schemas.microsoft.com/office/drawing/2014/main" id="{F088E8FC-0520-4409-B2C1-0F4FC873DDBD}"/>
              </a:ext>
            </a:extLst>
          </p:cNvPr>
          <p:cNvCxnSpPr>
            <a:cxnSpLocks/>
          </p:cNvCxnSpPr>
          <p:nvPr/>
        </p:nvCxnSpPr>
        <p:spPr>
          <a:xfrm>
            <a:off x="9235048" y="4092190"/>
            <a:ext cx="1673091" cy="15667"/>
          </a:xfrm>
          <a:prstGeom prst="straightConnector1">
            <a:avLst/>
          </a:prstGeom>
          <a:noFill/>
          <a:ln w="12700" cap="sq" cmpd="sng">
            <a:solidFill>
              <a:schemeClr val="dk2"/>
            </a:solidFill>
            <a:prstDash val="dash"/>
            <a:round/>
            <a:headEnd type="none" w="sm" len="sm"/>
            <a:tailEnd type="none" w="sm" len="sm"/>
          </a:ln>
        </p:spPr>
      </p:cxnSp>
      <p:sp>
        <p:nvSpPr>
          <p:cNvPr id="112" name="TextBox 111">
            <a:extLst>
              <a:ext uri="{FF2B5EF4-FFF2-40B4-BE49-F238E27FC236}">
                <a16:creationId xmlns:a16="http://schemas.microsoft.com/office/drawing/2014/main" id="{8A5E5A20-2E73-4D51-92E8-E3198D5B3F4E}"/>
              </a:ext>
            </a:extLst>
          </p:cNvPr>
          <p:cNvSpPr txBox="1"/>
          <p:nvPr/>
        </p:nvSpPr>
        <p:spPr>
          <a:xfrm>
            <a:off x="-1002200" y="5297857"/>
            <a:ext cx="3148012" cy="261610"/>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Today</a:t>
            </a:r>
          </a:p>
        </p:txBody>
      </p:sp>
    </p:spTree>
    <p:extLst>
      <p:ext uri="{BB962C8B-B14F-4D97-AF65-F5344CB8AC3E}">
        <p14:creationId xmlns:p14="http://schemas.microsoft.com/office/powerpoint/2010/main" val="362582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3347;p232">
            <a:extLst>
              <a:ext uri="{FF2B5EF4-FFF2-40B4-BE49-F238E27FC236}">
                <a16:creationId xmlns:a16="http://schemas.microsoft.com/office/drawing/2014/main" id="{C92009BB-D500-463D-8EBB-3DC6B8CB90B9}"/>
              </a:ext>
            </a:extLst>
          </p:cNvPr>
          <p:cNvSpPr/>
          <p:nvPr/>
        </p:nvSpPr>
        <p:spPr>
          <a:xfrm>
            <a:off x="494801" y="2417173"/>
            <a:ext cx="9609678" cy="764494"/>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113C66C0-E928-4EE0-A30F-5C5E1DEF52C0}"/>
              </a:ext>
            </a:extLst>
          </p:cNvPr>
          <p:cNvSpPr>
            <a:spLocks noGrp="1"/>
          </p:cNvSpPr>
          <p:nvPr>
            <p:ph type="title"/>
          </p:nvPr>
        </p:nvSpPr>
        <p:spPr>
          <a:xfrm>
            <a:off x="500150" y="321702"/>
            <a:ext cx="7153337" cy="1376364"/>
          </a:xfrm>
        </p:spPr>
        <p:txBody>
          <a:bodyPr/>
          <a:lstStyle/>
          <a:p>
            <a:r>
              <a:rPr lang="en-US" sz="3200" dirty="0">
                <a:solidFill>
                  <a:schemeClr val="tx2"/>
                </a:solidFill>
              </a:rPr>
              <a:t>Opportunities and recommendations</a:t>
            </a:r>
            <a:endParaRPr lang="en-AU" dirty="0"/>
          </a:p>
        </p:txBody>
      </p:sp>
      <p:sp>
        <p:nvSpPr>
          <p:cNvPr id="14" name="Google Shape;3336;p232">
            <a:extLst>
              <a:ext uri="{FF2B5EF4-FFF2-40B4-BE49-F238E27FC236}">
                <a16:creationId xmlns:a16="http://schemas.microsoft.com/office/drawing/2014/main" id="{04E60670-9457-4B9C-BE8D-A906BB5F5A64}"/>
              </a:ext>
            </a:extLst>
          </p:cNvPr>
          <p:cNvSpPr/>
          <p:nvPr/>
        </p:nvSpPr>
        <p:spPr>
          <a:xfrm>
            <a:off x="500150" y="1990055"/>
            <a:ext cx="9602797" cy="383519"/>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defRPr/>
            </a:pPr>
            <a:r>
              <a:rPr kumimoji="0" lang="en-AU" sz="1100" b="1" i="0" u="none" strike="noStrike" kern="0" cap="none" spc="0" normalizeH="0" baseline="0" noProof="0" dirty="0">
                <a:ln>
                  <a:noFill/>
                </a:ln>
                <a:solidFill>
                  <a:srgbClr val="FFFFFF"/>
                </a:solidFill>
                <a:effectLst/>
                <a:uLnTx/>
                <a:uFillTx/>
                <a:latin typeface="Calibri"/>
                <a:ea typeface="Arial"/>
                <a:cs typeface="Arial"/>
                <a:sym typeface="Arial"/>
              </a:rPr>
              <a:t>Foundation priority opportunities</a:t>
            </a:r>
            <a:r>
              <a:rPr lang="en-AU" sz="1200" b="1" kern="0" dirty="0">
                <a:solidFill>
                  <a:srgbClr val="FFFFFF"/>
                </a:solidFill>
                <a:latin typeface="Calibri"/>
                <a:ea typeface="Arial"/>
                <a:cs typeface="Arial"/>
                <a:sym typeface="Arial"/>
              </a:rPr>
              <a:t> </a:t>
            </a:r>
            <a:endParaRPr lang="en-AU" sz="1200" b="1" i="0" u="none" strike="noStrike" kern="0" cap="none" spc="0" normalizeH="0" baseline="0" noProof="0" dirty="0">
              <a:ln>
                <a:noFill/>
              </a:ln>
              <a:solidFill>
                <a:srgbClr val="FFFFFF"/>
              </a:solidFill>
              <a:effectLst/>
              <a:uLnTx/>
              <a:uFillTx/>
              <a:latin typeface="Calibri"/>
              <a:ea typeface="Arial"/>
              <a:cs typeface="Arial"/>
            </a:endParaRPr>
          </a:p>
        </p:txBody>
      </p:sp>
      <p:sp>
        <p:nvSpPr>
          <p:cNvPr id="15" name="Google Shape;3337;p232">
            <a:extLst>
              <a:ext uri="{FF2B5EF4-FFF2-40B4-BE49-F238E27FC236}">
                <a16:creationId xmlns:a16="http://schemas.microsoft.com/office/drawing/2014/main" id="{CB349709-7467-4E83-84AD-484638E62A24}"/>
              </a:ext>
            </a:extLst>
          </p:cNvPr>
          <p:cNvSpPr/>
          <p:nvPr/>
        </p:nvSpPr>
        <p:spPr>
          <a:xfrm>
            <a:off x="10218634" y="1987133"/>
            <a:ext cx="1548000" cy="384731"/>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defRPr/>
            </a:pPr>
            <a:r>
              <a:rPr kumimoji="0" lang="en-AU" sz="1200" b="1" i="0" u="none" strike="noStrike" kern="0" cap="none" spc="0" normalizeH="0" baseline="0" noProof="0" dirty="0">
                <a:ln>
                  <a:noFill/>
                </a:ln>
                <a:solidFill>
                  <a:srgbClr val="FFFFFF"/>
                </a:solidFill>
                <a:effectLst/>
                <a:uLnTx/>
                <a:uFillTx/>
                <a:latin typeface="Calibri"/>
                <a:ea typeface="Arial"/>
                <a:cs typeface="Arial"/>
                <a:sym typeface="Arial"/>
              </a:rPr>
              <a:t>Workforce Pillar</a:t>
            </a:r>
            <a:r>
              <a:rPr lang="en-AU" sz="1200" b="1" kern="0" dirty="0">
                <a:solidFill>
                  <a:srgbClr val="FFFFFF"/>
                </a:solidFill>
                <a:latin typeface="Calibri"/>
                <a:ea typeface="Arial"/>
                <a:cs typeface="Arial"/>
                <a:sym typeface="Arial"/>
              </a:rPr>
              <a:t> </a:t>
            </a:r>
            <a:endParaRPr kumimoji="0" lang="en-AU" sz="1400" b="0" i="0" u="none" strike="noStrike" kern="0" cap="none" spc="0" normalizeH="0" baseline="0" noProof="0" dirty="0">
              <a:ln>
                <a:noFill/>
              </a:ln>
              <a:solidFill>
                <a:srgbClr val="000000"/>
              </a:solidFill>
              <a:effectLst/>
              <a:uLnTx/>
              <a:uFillTx/>
              <a:latin typeface="Calibri"/>
              <a:cs typeface="Arial"/>
              <a:sym typeface="Arial"/>
            </a:endParaRPr>
          </a:p>
        </p:txBody>
      </p:sp>
      <p:sp>
        <p:nvSpPr>
          <p:cNvPr id="19" name="Google Shape;3341;p232">
            <a:extLst>
              <a:ext uri="{FF2B5EF4-FFF2-40B4-BE49-F238E27FC236}">
                <a16:creationId xmlns:a16="http://schemas.microsoft.com/office/drawing/2014/main" id="{A9018DE6-B50D-4514-9C1A-4D58FA68E3CF}"/>
              </a:ext>
            </a:extLst>
          </p:cNvPr>
          <p:cNvSpPr/>
          <p:nvPr/>
        </p:nvSpPr>
        <p:spPr>
          <a:xfrm>
            <a:off x="10203332" y="2411763"/>
            <a:ext cx="1548000" cy="764494"/>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accent1"/>
                </a:solidFill>
                <a:latin typeface="Calibri" panose="020F0502020204030204"/>
              </a:rPr>
              <a:t>WS1, </a:t>
            </a:r>
            <a:r>
              <a:rPr lang="en-AU" sz="900" b="1" dirty="0">
                <a:solidFill>
                  <a:schemeClr val="accent6"/>
                </a:solidFill>
                <a:latin typeface="Calibri" panose="020F0502020204030204"/>
              </a:rPr>
              <a:t>DIW3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4" name="Google Shape;3346;p232">
            <a:extLst>
              <a:ext uri="{FF2B5EF4-FFF2-40B4-BE49-F238E27FC236}">
                <a16:creationId xmlns:a16="http://schemas.microsoft.com/office/drawing/2014/main" id="{B97D09F8-1A0D-47C4-82F7-E2F474FB4382}"/>
              </a:ext>
            </a:extLst>
          </p:cNvPr>
          <p:cNvGrpSpPr/>
          <p:nvPr/>
        </p:nvGrpSpPr>
        <p:grpSpPr>
          <a:xfrm>
            <a:off x="475972" y="3903949"/>
            <a:ext cx="9781496" cy="777095"/>
            <a:chOff x="1196265" y="1713844"/>
            <a:chExt cx="5746690" cy="500601"/>
          </a:xfrm>
        </p:grpSpPr>
        <p:sp>
          <p:nvSpPr>
            <p:cNvPr id="25" name="Google Shape;3347;p232">
              <a:extLst>
                <a:ext uri="{FF2B5EF4-FFF2-40B4-BE49-F238E27FC236}">
                  <a16:creationId xmlns:a16="http://schemas.microsoft.com/office/drawing/2014/main" id="{1FD17E8E-FE45-45AB-9E75-E08CA0244459}"/>
                </a:ext>
              </a:extLst>
            </p:cNvPr>
            <p:cNvSpPr/>
            <p:nvPr/>
          </p:nvSpPr>
          <p:spPr>
            <a:xfrm>
              <a:off x="1212059" y="1742711"/>
              <a:ext cx="5638245" cy="431587"/>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6" name="Google Shape;3348;p232">
              <a:extLst>
                <a:ext uri="{FF2B5EF4-FFF2-40B4-BE49-F238E27FC236}">
                  <a16:creationId xmlns:a16="http://schemas.microsoft.com/office/drawing/2014/main" id="{DADF5408-6C9C-4E43-9863-9A54492B774A}"/>
                </a:ext>
              </a:extLst>
            </p:cNvPr>
            <p:cNvSpPr txBox="1"/>
            <p:nvPr/>
          </p:nvSpPr>
          <p:spPr>
            <a:xfrm>
              <a:off x="1196265" y="1713844"/>
              <a:ext cx="5746690" cy="500601"/>
            </a:xfrm>
            <a:prstGeom prst="rect">
              <a:avLst/>
            </a:prstGeom>
            <a:noFill/>
            <a:ln>
              <a:noFill/>
            </a:ln>
          </p:spPr>
          <p:txBody>
            <a:bodyPr spcFirstLastPara="1" wrap="square" lIns="91425" tIns="45700" rIns="91425" bIns="45700" anchor="t" anchorCtr="0">
              <a:spAutoFit/>
            </a:bodyPr>
            <a:lstStyle/>
            <a:p>
              <a:pPr>
                <a:lnSpc>
                  <a:spcPct val="100000"/>
                </a:lnSpc>
                <a:spcBef>
                  <a:spcPts val="300"/>
                </a:spcBef>
                <a:buClr>
                  <a:schemeClr val="tx1"/>
                </a:buClr>
                <a:tabLst>
                  <a:tab pos="358775" algn="l"/>
                </a:tabLst>
                <a:defRPr/>
              </a:pPr>
              <a:r>
                <a:rPr lang="en-AU" sz="1200" b="1" dirty="0">
                  <a:solidFill>
                    <a:prstClr val="black"/>
                  </a:solidFill>
                  <a:latin typeface="Calibri" panose="020F0502020204030204"/>
                  <a:sym typeface="Arial"/>
                </a:rPr>
                <a:t>Performance Management </a:t>
              </a:r>
              <a:r>
                <a:rPr lang="en-AU" sz="1000" dirty="0"/>
                <a:t>Develop, embed and normalise </a:t>
              </a:r>
              <a:r>
                <a:rPr lang="en-AU" sz="1000" b="1" dirty="0"/>
                <a:t>consistent, repeatable and engaging performance planning processes </a:t>
              </a:r>
              <a:r>
                <a:rPr lang="en-AU" sz="1000" dirty="0"/>
                <a:t>that enables: </a:t>
              </a:r>
              <a:r>
                <a:rPr lang="en-AU" sz="1000" b="1" dirty="0"/>
                <a:t>performance discussions </a:t>
              </a:r>
              <a:r>
                <a:rPr lang="en-AU" sz="1000" dirty="0"/>
                <a:t>between leaders and workers with each worker to have their own </a:t>
              </a:r>
              <a:r>
                <a:rPr lang="en-AU" sz="1000" b="1" dirty="0"/>
                <a:t>Professional Development Plan (</a:t>
              </a:r>
              <a:r>
                <a:rPr lang="en-AU" sz="1000" b="1" dirty="0" smtClean="0"/>
                <a:t>PDP)</a:t>
              </a:r>
              <a:r>
                <a:rPr lang="en-AU" sz="1000" dirty="0" smtClean="0"/>
                <a:t>. Leaders </a:t>
              </a:r>
              <a:r>
                <a:rPr lang="en-AU" sz="1000" dirty="0"/>
                <a:t>to </a:t>
              </a:r>
              <a:r>
                <a:rPr lang="en-AU" sz="1000" b="1" dirty="0"/>
                <a:t>manage performance consistently </a:t>
              </a:r>
              <a:r>
                <a:rPr lang="en-AU" sz="1000" dirty="0"/>
                <a:t>and effectively, the Commission's </a:t>
              </a:r>
              <a:r>
                <a:rPr lang="en-AU" sz="1000" b="1" dirty="0"/>
                <a:t>cultural principles to be embedded in performance discussions,</a:t>
              </a:r>
              <a:r>
                <a:rPr lang="en-AU" sz="1000" dirty="0"/>
                <a:t> describing </a:t>
              </a:r>
              <a:r>
                <a:rPr lang="en-AU" sz="1000" b="1" dirty="0"/>
                <a:t>desired behaviours, attitudes and mindsets</a:t>
              </a:r>
              <a:r>
                <a:rPr lang="en-AU" sz="1000" dirty="0"/>
                <a:t>, our ability to </a:t>
              </a:r>
              <a:r>
                <a:rPr lang="en-AU" sz="1000" b="1" dirty="0"/>
                <a:t>identify and nurture talent including capability development, talent management and succession planning</a:t>
              </a:r>
              <a:r>
                <a:rPr lang="en-AU" sz="1000" dirty="0"/>
                <a:t> and improved </a:t>
              </a:r>
              <a:r>
                <a:rPr lang="en-AU" sz="1000" b="1" dirty="0"/>
                <a:t>collection and reporting on training and development </a:t>
              </a:r>
              <a:r>
                <a:rPr lang="en-AU" sz="1000" dirty="0"/>
                <a:t>to inform future needs. </a:t>
              </a:r>
            </a:p>
          </p:txBody>
        </p:sp>
      </p:grpSp>
      <p:sp>
        <p:nvSpPr>
          <p:cNvPr id="37" name="Google Shape;3374;p232">
            <a:extLst>
              <a:ext uri="{FF2B5EF4-FFF2-40B4-BE49-F238E27FC236}">
                <a16:creationId xmlns:a16="http://schemas.microsoft.com/office/drawing/2014/main" id="{1FEBCA95-D7E9-49AE-8494-B23C9D388454}"/>
              </a:ext>
            </a:extLst>
          </p:cNvPr>
          <p:cNvSpPr txBox="1"/>
          <p:nvPr/>
        </p:nvSpPr>
        <p:spPr>
          <a:xfrm>
            <a:off x="431252" y="1422855"/>
            <a:ext cx="11260598" cy="661679"/>
          </a:xfrm>
          <a:prstGeom prst="rect">
            <a:avLst/>
          </a:prstGeom>
          <a:noFill/>
          <a:ln>
            <a:noFill/>
          </a:ln>
        </p:spPr>
        <p:txBody>
          <a:bodyPr spcFirstLastPara="1" wrap="square" lIns="91425" tIns="45700" rIns="91425" bIns="45700" anchor="t" anchorCtr="0">
            <a:spAutoFit/>
          </a:bodyPr>
          <a:lstStyle/>
          <a:p>
            <a:pPr>
              <a:buClr>
                <a:srgbClr val="000000"/>
              </a:buClr>
              <a:defRPr/>
            </a:pPr>
            <a:r>
              <a:rPr kumimoji="0" lang="en-AU" sz="900" b="0" i="0" u="none" strike="noStrike" kern="0" cap="none" spc="0" normalizeH="0" baseline="0" noProof="0" dirty="0">
                <a:ln>
                  <a:noFill/>
                </a:ln>
                <a:solidFill>
                  <a:srgbClr val="000000"/>
                </a:solidFill>
                <a:effectLst/>
                <a:uLnTx/>
                <a:uFillTx/>
                <a:latin typeface="+mj-lt"/>
                <a:ea typeface="Arial"/>
                <a:cs typeface="Arial"/>
                <a:sym typeface="Arial"/>
              </a:rPr>
              <a:t>To initiate the implementation across the workforce</a:t>
            </a:r>
            <a:r>
              <a:rPr lang="en-AU" sz="900" kern="0" dirty="0">
                <a:solidFill>
                  <a:srgbClr val="000000"/>
                </a:solidFill>
                <a:latin typeface="+mj-lt"/>
                <a:ea typeface="Arial"/>
                <a:cs typeface="Arial"/>
                <a:sym typeface="Arial"/>
              </a:rPr>
              <a:t> pillars, </a:t>
            </a:r>
            <a:r>
              <a:rPr lang="en-AU" sz="900" b="1" kern="0" dirty="0">
                <a:solidFill>
                  <a:prstClr val="black"/>
                </a:solidFill>
                <a:latin typeface="Calibri" panose="020F0502020204030204"/>
                <a:ea typeface="Arial"/>
                <a:cs typeface="Arial"/>
                <a:sym typeface="Arial"/>
              </a:rPr>
              <a:t>5 priority recommendations </a:t>
            </a:r>
            <a:r>
              <a:rPr kumimoji="0" lang="en-AU" sz="900" b="0" i="0" u="none" strike="noStrike" kern="0" cap="none" spc="0" normalizeH="0" baseline="0" noProof="0" dirty="0">
                <a:ln>
                  <a:noFill/>
                </a:ln>
                <a:solidFill>
                  <a:srgbClr val="000000"/>
                </a:solidFill>
                <a:effectLst/>
                <a:uLnTx/>
                <a:uFillTx/>
                <a:latin typeface="+mj-lt"/>
                <a:ea typeface="Arial"/>
                <a:cs typeface="Arial"/>
                <a:sym typeface="Arial"/>
              </a:rPr>
              <a:t>have been identified (below). These recommendations are imperative </a:t>
            </a:r>
            <a:r>
              <a:rPr lang="en-AU" sz="900" kern="0" dirty="0">
                <a:solidFill>
                  <a:srgbClr val="000000"/>
                </a:solidFill>
                <a:latin typeface="+mj-lt"/>
                <a:ea typeface="Arial"/>
                <a:cs typeface="Arial"/>
                <a:sym typeface="Arial"/>
              </a:rPr>
              <a:t>to creating a </a:t>
            </a:r>
            <a:r>
              <a:rPr lang="en-AU" sz="900" i="1" kern="0" dirty="0">
                <a:solidFill>
                  <a:srgbClr val="000000"/>
                </a:solidFill>
                <a:latin typeface="+mj-lt"/>
                <a:ea typeface="Arial"/>
                <a:cs typeface="Arial"/>
                <a:sym typeface="Arial"/>
              </a:rPr>
              <a:t>foundation </a:t>
            </a:r>
            <a:r>
              <a:rPr kumimoji="0" lang="en-AU" sz="900" b="0" i="1" u="none" strike="noStrike" kern="0" cap="none" spc="0" normalizeH="0" baseline="0" noProof="0" dirty="0">
                <a:ln>
                  <a:noFill/>
                </a:ln>
                <a:solidFill>
                  <a:srgbClr val="000000"/>
                </a:solidFill>
                <a:effectLst/>
                <a:uLnTx/>
                <a:uFillTx/>
                <a:latin typeface="+mj-lt"/>
                <a:ea typeface="Arial"/>
                <a:cs typeface="Arial"/>
                <a:sym typeface="Arial"/>
              </a:rPr>
              <a:t>for future opportunities </a:t>
            </a:r>
            <a:r>
              <a:rPr kumimoji="0" lang="en-AU" sz="900" b="0" i="0" u="none" strike="noStrike" kern="0" cap="none" spc="0" normalizeH="0" baseline="0" noProof="0" dirty="0">
                <a:ln>
                  <a:noFill/>
                </a:ln>
                <a:solidFill>
                  <a:srgbClr val="000000"/>
                </a:solidFill>
                <a:effectLst/>
                <a:uLnTx/>
                <a:uFillTx/>
                <a:latin typeface="+mj-lt"/>
                <a:ea typeface="Arial"/>
                <a:cs typeface="Arial"/>
                <a:sym typeface="Arial"/>
              </a:rPr>
              <a:t>the Commission may want to undertake. These recommendations are considered no-regrets investments, </a:t>
            </a:r>
            <a:r>
              <a:rPr kumimoji="0" lang="en-US" sz="900" b="0" i="0" u="none" strike="noStrike" kern="0" cap="none" spc="0" normalizeH="0" baseline="0" noProof="0" dirty="0">
                <a:ln>
                  <a:noFill/>
                </a:ln>
                <a:solidFill>
                  <a:prstClr val="black"/>
                </a:solidFill>
                <a:effectLst/>
                <a:uLnTx/>
                <a:uFillTx/>
                <a:latin typeface="Calibri" panose="020F0502020204030204"/>
                <a:ea typeface="Arial"/>
                <a:cs typeface="Arial"/>
                <a:sym typeface="Arial"/>
              </a:rPr>
              <a:t>that are low risk decisions the Commission can make to respond to immediate priorities. Each recommendation can also be undertaken in incremental steps, initially through a ‘zero investment’ lens – exploring innovative ways to redirection and reprioritise effort. </a:t>
            </a:r>
            <a:r>
              <a:rPr lang="en-US" sz="900" kern="0" dirty="0">
                <a:solidFill>
                  <a:prstClr val="black"/>
                </a:solidFill>
                <a:latin typeface="Calibri" panose="020F0502020204030204"/>
                <a:cs typeface="Arial"/>
              </a:rPr>
              <a:t>Acknowledging work on some opportunities has commenced, preceding this </a:t>
            </a:r>
            <a:r>
              <a:rPr lang="en-US" sz="900" kern="0" dirty="0" smtClean="0">
                <a:solidFill>
                  <a:prstClr val="black"/>
                </a:solidFill>
                <a:latin typeface="Calibri" panose="020F0502020204030204"/>
                <a:cs typeface="Arial"/>
              </a:rPr>
              <a:t>Plan.</a:t>
            </a:r>
            <a:endParaRPr lang="en-US" sz="900" kern="0" dirty="0">
              <a:solidFill>
                <a:srgbClr val="000000"/>
              </a:solidFill>
              <a:latin typeface="+mj-lt"/>
              <a:cs typeface="Arial"/>
            </a:endParaRPr>
          </a:p>
          <a:p>
            <a:pPr lvl="0">
              <a:buClr>
                <a:srgbClr val="000000"/>
              </a:buClr>
              <a:defRPr/>
            </a:pPr>
            <a:endParaRPr kumimoji="0" lang="en-AU" sz="10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38" name="Google Shape;3341;p232">
            <a:extLst>
              <a:ext uri="{FF2B5EF4-FFF2-40B4-BE49-F238E27FC236}">
                <a16:creationId xmlns:a16="http://schemas.microsoft.com/office/drawing/2014/main" id="{719271E7-60AC-4D38-A0C4-287A22EE724D}"/>
              </a:ext>
            </a:extLst>
          </p:cNvPr>
          <p:cNvSpPr/>
          <p:nvPr/>
        </p:nvSpPr>
        <p:spPr>
          <a:xfrm>
            <a:off x="10203332" y="3234277"/>
            <a:ext cx="1548000" cy="667962"/>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accent3"/>
                </a:solidFill>
                <a:latin typeface="Calibri" panose="020F0502020204030204"/>
              </a:rPr>
              <a:t>C1</a:t>
            </a:r>
            <a:endParaRPr kumimoji="0" sz="1400" b="0" i="0" u="none" strike="noStrike" kern="0" cap="none" spc="0" normalizeH="0" baseline="0" noProof="0" dirty="0">
              <a:ln>
                <a:noFill/>
              </a:ln>
              <a:solidFill>
                <a:schemeClr val="accent3"/>
              </a:solidFill>
              <a:effectLst/>
              <a:uLnTx/>
              <a:uFillTx/>
              <a:latin typeface="Arial"/>
              <a:cs typeface="Arial"/>
              <a:sym typeface="Arial"/>
            </a:endParaRPr>
          </a:p>
        </p:txBody>
      </p:sp>
      <p:sp>
        <p:nvSpPr>
          <p:cNvPr id="39" name="Google Shape;3341;p232">
            <a:extLst>
              <a:ext uri="{FF2B5EF4-FFF2-40B4-BE49-F238E27FC236}">
                <a16:creationId xmlns:a16="http://schemas.microsoft.com/office/drawing/2014/main" id="{0688AD08-3B7E-489B-9986-607F29BBEB0F}"/>
              </a:ext>
            </a:extLst>
          </p:cNvPr>
          <p:cNvSpPr/>
          <p:nvPr/>
        </p:nvSpPr>
        <p:spPr>
          <a:xfrm>
            <a:off x="10218634" y="3950762"/>
            <a:ext cx="1548000" cy="667962"/>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bg2">
                    <a:lumMod val="25000"/>
                  </a:schemeClr>
                </a:solidFill>
                <a:latin typeface="Calibri" panose="020F0502020204030204"/>
              </a:rPr>
              <a:t>P3</a:t>
            </a:r>
            <a:endParaRPr kumimoji="0" sz="1400" b="0" i="0" u="none" strike="noStrike" kern="0" cap="none" spc="0" normalizeH="0" baseline="0" noProof="0" dirty="0">
              <a:ln>
                <a:noFill/>
              </a:ln>
              <a:solidFill>
                <a:schemeClr val="bg2">
                  <a:lumMod val="25000"/>
                </a:schemeClr>
              </a:solidFill>
              <a:effectLst/>
              <a:uLnTx/>
              <a:uFillTx/>
              <a:latin typeface="Arial"/>
              <a:cs typeface="Arial"/>
              <a:sym typeface="Arial"/>
            </a:endParaRPr>
          </a:p>
        </p:txBody>
      </p:sp>
      <p:sp>
        <p:nvSpPr>
          <p:cNvPr id="40" name="Google Shape;3341;p232">
            <a:extLst>
              <a:ext uri="{FF2B5EF4-FFF2-40B4-BE49-F238E27FC236}">
                <a16:creationId xmlns:a16="http://schemas.microsoft.com/office/drawing/2014/main" id="{02032AF1-9FDC-46C7-9617-6024BD76643C}"/>
              </a:ext>
            </a:extLst>
          </p:cNvPr>
          <p:cNvSpPr/>
          <p:nvPr/>
        </p:nvSpPr>
        <p:spPr>
          <a:xfrm>
            <a:off x="10218634" y="4685260"/>
            <a:ext cx="1548000" cy="1025563"/>
          </a:xfrm>
          <a:prstGeom prst="rect">
            <a:avLst/>
          </a:prstGeom>
          <a:solidFill>
            <a:srgbClr val="EEEEEE"/>
          </a:solidFill>
          <a:ln>
            <a:noFill/>
          </a:ln>
        </p:spPr>
        <p:txBody>
          <a:bodyPr spcFirstLastPara="1" wrap="square" lIns="91425" tIns="45700" rIns="91425" bIns="45700" anchor="ctr" anchorCtr="0">
            <a:noAutofit/>
          </a:bodyPr>
          <a:lstStyle/>
          <a:p>
            <a:pPr algn="ctr">
              <a:buClr>
                <a:srgbClr val="000000"/>
              </a:buClr>
              <a:defRPr/>
            </a:pPr>
            <a:r>
              <a:rPr lang="en-AU" sz="900" b="1" dirty="0">
                <a:solidFill>
                  <a:schemeClr val="accent1"/>
                </a:solidFill>
                <a:latin typeface="Calibri" panose="020F0502020204030204"/>
              </a:rPr>
              <a:t>WS2, </a:t>
            </a:r>
            <a:r>
              <a:rPr lang="en-AU" sz="900" b="1" dirty="0">
                <a:solidFill>
                  <a:schemeClr val="bg2">
                    <a:lumMod val="25000"/>
                  </a:schemeClr>
                </a:solidFill>
                <a:latin typeface="Calibri" panose="020F0502020204030204"/>
              </a:rPr>
              <a:t>P7, </a:t>
            </a:r>
            <a:r>
              <a:rPr lang="en-AU" sz="900" b="1" dirty="0">
                <a:solidFill>
                  <a:schemeClr val="accent4"/>
                </a:solidFill>
                <a:latin typeface="Calibri" panose="020F0502020204030204"/>
              </a:rPr>
              <a:t>G8</a:t>
            </a:r>
            <a:r>
              <a:rPr lang="en-AU" sz="900" b="1" dirty="0">
                <a:solidFill>
                  <a:schemeClr val="accent1"/>
                </a:solidFill>
                <a:latin typeface="Calibri" panose="020F0502020204030204"/>
              </a:rPr>
              <a:t> </a:t>
            </a:r>
            <a:endParaRPr kumimoji="0" lang="en-AU"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43" name="Google Shape;3346;p232">
            <a:extLst>
              <a:ext uri="{FF2B5EF4-FFF2-40B4-BE49-F238E27FC236}">
                <a16:creationId xmlns:a16="http://schemas.microsoft.com/office/drawing/2014/main" id="{7A6CE108-14F9-46AC-89DF-993E3239DE7D}"/>
              </a:ext>
            </a:extLst>
          </p:cNvPr>
          <p:cNvGrpSpPr/>
          <p:nvPr/>
        </p:nvGrpSpPr>
        <p:grpSpPr>
          <a:xfrm>
            <a:off x="508249" y="3229088"/>
            <a:ext cx="9609678" cy="659750"/>
            <a:chOff x="245989" y="1738541"/>
            <a:chExt cx="5644940" cy="427627"/>
          </a:xfrm>
          <a:solidFill>
            <a:srgbClr val="EEEEEE"/>
          </a:solidFill>
        </p:grpSpPr>
        <p:sp>
          <p:nvSpPr>
            <p:cNvPr id="44" name="Google Shape;3347;p232">
              <a:extLst>
                <a:ext uri="{FF2B5EF4-FFF2-40B4-BE49-F238E27FC236}">
                  <a16:creationId xmlns:a16="http://schemas.microsoft.com/office/drawing/2014/main" id="{BE47CD84-6D4D-4500-97E6-F4C3B4BFD6D9}"/>
                </a:ext>
              </a:extLst>
            </p:cNvPr>
            <p:cNvSpPr/>
            <p:nvPr/>
          </p:nvSpPr>
          <p:spPr>
            <a:xfrm>
              <a:off x="252684" y="1738541"/>
              <a:ext cx="5638245" cy="427627"/>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5" name="Google Shape;3348;p232">
              <a:extLst>
                <a:ext uri="{FF2B5EF4-FFF2-40B4-BE49-F238E27FC236}">
                  <a16:creationId xmlns:a16="http://schemas.microsoft.com/office/drawing/2014/main" id="{9D7C1E5E-CBD8-48A9-88C2-A67CCCC92C71}"/>
                </a:ext>
              </a:extLst>
            </p:cNvPr>
            <p:cNvSpPr txBox="1"/>
            <p:nvPr/>
          </p:nvSpPr>
          <p:spPr>
            <a:xfrm>
              <a:off x="245989" y="1762435"/>
              <a:ext cx="5644040" cy="379005"/>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Core capability program </a:t>
              </a:r>
              <a:r>
                <a:rPr lang="en-AU" sz="1000" b="0" dirty="0">
                  <a:solidFill>
                    <a:prstClr val="black"/>
                  </a:solidFill>
                </a:rPr>
                <a:t>De</a:t>
              </a:r>
              <a:r>
                <a:rPr lang="en-AU" sz="1000" b="0" dirty="0"/>
                <a:t>velop a </a:t>
              </a:r>
              <a:r>
                <a:rPr lang="en-AU" sz="1000" b="1" dirty="0"/>
                <a:t>‘One Commission’ core capabilities program for all staff</a:t>
              </a:r>
              <a:r>
                <a:rPr lang="en-AU" sz="1000" b="0" dirty="0"/>
                <a:t>, leveraging the shared knowledge, capability and resources internally and external across our broader regulatory community and disability sector to support capability development across a core set of foundational competencies. Core capabilities can be anchored in </a:t>
              </a:r>
              <a:r>
                <a:rPr lang="en-AU" sz="1000" b="0" dirty="0" smtClean="0"/>
                <a:t>targeted development and learning, as well as </a:t>
              </a:r>
              <a:r>
                <a:rPr lang="en-AU" sz="1000" b="0" dirty="0"/>
                <a:t>other opportunities </a:t>
              </a:r>
              <a:r>
                <a:rPr lang="en-AU" sz="1000" dirty="0"/>
                <a:t>such as Induction and </a:t>
              </a:r>
              <a:r>
                <a:rPr lang="en-AU" sz="1000" dirty="0" smtClean="0"/>
                <a:t>on boarding.</a:t>
              </a:r>
              <a:r>
                <a:rPr lang="en-AU" sz="1000" b="1" kern="0" dirty="0" smtClean="0">
                  <a:solidFill>
                    <a:schemeClr val="bg1"/>
                  </a:solidFill>
                  <a:highlight>
                    <a:srgbClr val="539250"/>
                  </a:highlight>
                  <a:latin typeface="Arial"/>
                  <a:cs typeface="Arial"/>
                </a:rPr>
                <a:t> </a:t>
              </a:r>
              <a:endParaRPr lang="en-AU" sz="1000" b="1" kern="0" dirty="0">
                <a:solidFill>
                  <a:schemeClr val="bg1"/>
                </a:solidFill>
                <a:highlight>
                  <a:srgbClr val="539250"/>
                </a:highlight>
                <a:latin typeface="Arial"/>
                <a:cs typeface="Arial"/>
              </a:endParaRPr>
            </a:p>
          </p:txBody>
        </p:sp>
      </p:grpSp>
      <p:sp>
        <p:nvSpPr>
          <p:cNvPr id="48" name="Google Shape;3348;p232">
            <a:extLst>
              <a:ext uri="{FF2B5EF4-FFF2-40B4-BE49-F238E27FC236}">
                <a16:creationId xmlns:a16="http://schemas.microsoft.com/office/drawing/2014/main" id="{412C1EB8-2DA3-4972-B912-C42A5891622A}"/>
              </a:ext>
            </a:extLst>
          </p:cNvPr>
          <p:cNvSpPr txBox="1"/>
          <p:nvPr/>
        </p:nvSpPr>
        <p:spPr>
          <a:xfrm>
            <a:off x="491737" y="2389970"/>
            <a:ext cx="9598281" cy="892512"/>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Induction and </a:t>
            </a:r>
            <a:r>
              <a:rPr lang="en-AU" sz="1200" b="1" dirty="0" smtClean="0">
                <a:solidFill>
                  <a:prstClr val="black"/>
                </a:solidFill>
                <a:latin typeface="Calibri" panose="020F0502020204030204"/>
              </a:rPr>
              <a:t>on boarding </a:t>
            </a:r>
            <a:r>
              <a:rPr lang="en-AU" sz="1000" dirty="0">
                <a:solidFill>
                  <a:prstClr val="black"/>
                </a:solidFill>
                <a:latin typeface="Calibri" panose="020F0502020204030204"/>
              </a:rPr>
              <a:t>Equip our workforce with a </a:t>
            </a:r>
            <a:r>
              <a:rPr lang="en-AU" sz="1000" b="1" dirty="0">
                <a:solidFill>
                  <a:prstClr val="black"/>
                </a:solidFill>
                <a:latin typeface="Calibri" panose="020F0502020204030204"/>
              </a:rPr>
              <a:t>‘One Commission</a:t>
            </a:r>
            <a:r>
              <a:rPr lang="en-AU" sz="1000" dirty="0">
                <a:solidFill>
                  <a:prstClr val="black"/>
                </a:solidFill>
                <a:latin typeface="Calibri" panose="020F0502020204030204"/>
              </a:rPr>
              <a:t>’ approach and mindset from day one through design and delivery of a ‘One Commission’ </a:t>
            </a:r>
            <a:r>
              <a:rPr lang="en-AU" sz="1000" b="1" dirty="0">
                <a:solidFill>
                  <a:prstClr val="black"/>
                </a:solidFill>
                <a:latin typeface="Calibri" panose="020F0502020204030204"/>
              </a:rPr>
              <a:t>new starter induction program </a:t>
            </a:r>
            <a:r>
              <a:rPr lang="en-AU" sz="1000" dirty="0">
                <a:solidFill>
                  <a:prstClr val="black"/>
                </a:solidFill>
                <a:latin typeface="Calibri" panose="020F0502020204030204"/>
              </a:rPr>
              <a:t>that educates, connects and confirms expectations of new starters to our operating context, organisational priorities, structures, ways of working and introduces core skills for all roles delivered as part of a staged </a:t>
            </a:r>
            <a:r>
              <a:rPr lang="en-AU" sz="1000" dirty="0" smtClean="0">
                <a:solidFill>
                  <a:prstClr val="black"/>
                </a:solidFill>
                <a:latin typeface="Calibri" panose="020F0502020204030204"/>
              </a:rPr>
              <a:t>on boarding </a:t>
            </a:r>
            <a:r>
              <a:rPr lang="en-AU" sz="1000" dirty="0">
                <a:solidFill>
                  <a:prstClr val="black"/>
                </a:solidFill>
                <a:latin typeface="Calibri" panose="020F0502020204030204"/>
              </a:rPr>
              <a:t>experience. </a:t>
            </a:r>
            <a:r>
              <a:rPr lang="en-US" sz="1000" dirty="0">
                <a:solidFill>
                  <a:prstClr val="black"/>
                </a:solidFill>
              </a:rPr>
              <a:t>Appoint an SES Officer as </a:t>
            </a:r>
            <a:r>
              <a:rPr lang="en-US" sz="1000" b="1" dirty="0"/>
              <a:t>Diversity Champion </a:t>
            </a:r>
            <a:r>
              <a:rPr lang="en-US" sz="1000" dirty="0">
                <a:latin typeface="Calibri" panose="020F0502020204030204"/>
              </a:rPr>
              <a:t>and </a:t>
            </a:r>
            <a:r>
              <a:rPr lang="en-US" sz="1000" b="1" dirty="0"/>
              <a:t>establish a workforce-led Diversity, Inclusion and Wellbeing Officers Network </a:t>
            </a:r>
            <a:r>
              <a:rPr lang="en-US" sz="1000" dirty="0"/>
              <a:t>to sponsor, promote and lead the strategic direction for diversity initiatives. The Commission can leverage diversity champions and the wider network officers to introduce and speak to wellness </a:t>
            </a:r>
            <a:r>
              <a:rPr lang="en-US" sz="1000" dirty="0">
                <a:solidFill>
                  <a:prstClr val="black"/>
                </a:solidFill>
              </a:rPr>
              <a:t>initiatives</a:t>
            </a:r>
            <a:r>
              <a:rPr lang="en-US" sz="1000" dirty="0"/>
              <a:t> during the new starter induction program </a:t>
            </a:r>
            <a:endParaRPr lang="en-AU" sz="1000" dirty="0">
              <a:latin typeface="Calibri" panose="020F0502020204030204"/>
            </a:endParaRPr>
          </a:p>
        </p:txBody>
      </p:sp>
      <p:sp>
        <p:nvSpPr>
          <p:cNvPr id="55" name="Google Shape;3347;p232">
            <a:extLst>
              <a:ext uri="{FF2B5EF4-FFF2-40B4-BE49-F238E27FC236}">
                <a16:creationId xmlns:a16="http://schemas.microsoft.com/office/drawing/2014/main" id="{D08C9C57-FC6D-491F-ACDD-793D4ED893ED}"/>
              </a:ext>
            </a:extLst>
          </p:cNvPr>
          <p:cNvSpPr/>
          <p:nvPr/>
        </p:nvSpPr>
        <p:spPr>
          <a:xfrm>
            <a:off x="500150" y="4679581"/>
            <a:ext cx="9596911" cy="1025564"/>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6" name="Google Shape;3348;p232">
            <a:extLst>
              <a:ext uri="{FF2B5EF4-FFF2-40B4-BE49-F238E27FC236}">
                <a16:creationId xmlns:a16="http://schemas.microsoft.com/office/drawing/2014/main" id="{F635EDA1-565C-4A11-9A44-9A0C569AD3D7}"/>
              </a:ext>
            </a:extLst>
          </p:cNvPr>
          <p:cNvSpPr txBox="1"/>
          <p:nvPr/>
        </p:nvSpPr>
        <p:spPr>
          <a:xfrm>
            <a:off x="500150" y="4723589"/>
            <a:ext cx="9608146" cy="1046400"/>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Workforce Data and insights </a:t>
            </a:r>
            <a:r>
              <a:rPr lang="en-AU" sz="1000" b="0" dirty="0">
                <a:solidFill>
                  <a:prstClr val="black"/>
                </a:solidFill>
              </a:rPr>
              <a:t>Enhance capture and use of workforce data </a:t>
            </a:r>
            <a:r>
              <a:rPr lang="en-US" sz="1000" b="1" dirty="0">
                <a:latin typeface="Calibri" panose="020F0502020204030204"/>
              </a:rPr>
              <a:t>to create transparency of the current and future workforce to inform decisions and action. Continue gathering workforce insights </a:t>
            </a:r>
            <a:r>
              <a:rPr lang="en-US" sz="1000" dirty="0">
                <a:latin typeface="Calibri" panose="020F0502020204030204"/>
              </a:rPr>
              <a:t>across the employee lifecycle. </a:t>
            </a:r>
            <a:r>
              <a:rPr lang="en-US" sz="1000" b="0" dirty="0">
                <a:cs typeface="Arial"/>
                <a:sym typeface="Arial"/>
              </a:rPr>
              <a:t>Continue to </a:t>
            </a:r>
            <a:r>
              <a:rPr lang="en-AU" sz="1000" dirty="0">
                <a:cs typeface="Arial"/>
                <a:sym typeface="Arial"/>
              </a:rPr>
              <a:t>i</a:t>
            </a:r>
            <a:r>
              <a:rPr lang="en-AU" sz="1000" b="0" dirty="0"/>
              <a:t>nvest in </a:t>
            </a:r>
            <a:r>
              <a:rPr lang="en-AU" sz="1000" b="1" dirty="0"/>
              <a:t>visualising workforce data </a:t>
            </a:r>
            <a:r>
              <a:rPr lang="en-AU" sz="1000" dirty="0"/>
              <a:t>as well as establishing job architecture to </a:t>
            </a:r>
            <a:r>
              <a:rPr lang="en-AU" sz="1000" b="0" dirty="0"/>
              <a:t>enable granular job-role analysis to support data driven decision-making and </a:t>
            </a:r>
            <a:r>
              <a:rPr lang="en-AU" sz="1000" b="1" dirty="0"/>
              <a:t>strategic workforce planning. </a:t>
            </a:r>
            <a:r>
              <a:rPr lang="en-GB" sz="1000" dirty="0">
                <a:latin typeface="Calibri" panose="020F0502020204030204"/>
              </a:rPr>
              <a:t>Start with data already available in the Commission and iteratively consider additional data collections to support further analysis </a:t>
            </a:r>
            <a:r>
              <a:rPr lang="en-GB" sz="1000" dirty="0" smtClean="0">
                <a:latin typeface="Calibri" panose="020F0502020204030204"/>
              </a:rPr>
              <a:t>over time</a:t>
            </a:r>
            <a:r>
              <a:rPr lang="en-GB" sz="1000" dirty="0">
                <a:latin typeface="Calibri" panose="020F0502020204030204"/>
              </a:rPr>
              <a:t>. Implement </a:t>
            </a:r>
            <a:r>
              <a:rPr lang="en-AU" sz="1000" b="1" dirty="0"/>
              <a:t>employee entry and exit processes </a:t>
            </a:r>
            <a:r>
              <a:rPr lang="en-AU" sz="1000" dirty="0"/>
              <a:t>centred on collecting and </a:t>
            </a:r>
            <a:r>
              <a:rPr lang="en-AU" sz="1000" dirty="0" smtClean="0"/>
              <a:t>collating </a:t>
            </a:r>
            <a:r>
              <a:rPr lang="en-AU" sz="1000" dirty="0"/>
              <a:t>exit feedback and data, to support continuous improvement on the employee experience and understanding exit reasons.</a:t>
            </a:r>
            <a:r>
              <a:rPr lang="en-US" sz="1000" b="1" dirty="0">
                <a:latin typeface="Calibri" panose="020F0502020204030204"/>
              </a:rPr>
              <a:t> Continue engaging with employees to seek feedback and gather workforce insights </a:t>
            </a:r>
            <a:r>
              <a:rPr lang="en-US" sz="1000" dirty="0">
                <a:latin typeface="Calibri" panose="020F0502020204030204"/>
              </a:rPr>
              <a:t>including design and implementation of </a:t>
            </a:r>
            <a:r>
              <a:rPr lang="en-US" sz="1000" b="1" dirty="0">
                <a:latin typeface="Calibri" panose="020F0502020204030204"/>
              </a:rPr>
              <a:t>short </a:t>
            </a:r>
            <a:r>
              <a:rPr lang="en-AU" sz="1000" b="1" dirty="0">
                <a:latin typeface="Calibri" panose="020F0502020204030204"/>
              </a:rPr>
              <a:t>Employee Value Proposition (</a:t>
            </a:r>
            <a:r>
              <a:rPr lang="en-US" sz="1000" b="1" dirty="0">
                <a:latin typeface="Calibri" panose="020F0502020204030204"/>
              </a:rPr>
              <a:t>EVP) survey </a:t>
            </a:r>
            <a:r>
              <a:rPr lang="en-US" sz="1000" dirty="0">
                <a:latin typeface="Calibri" panose="020F0502020204030204"/>
              </a:rPr>
              <a:t>and </a:t>
            </a:r>
            <a:r>
              <a:rPr lang="en-AU" sz="1000" b="1" dirty="0">
                <a:latin typeface="Calibri" panose="020F0502020204030204"/>
              </a:rPr>
              <a:t>tailored employee engagement quarterly pulse surveys.</a:t>
            </a:r>
            <a:endParaRPr lang="en-AU" sz="800" dirty="0"/>
          </a:p>
        </p:txBody>
      </p:sp>
      <p:sp>
        <p:nvSpPr>
          <p:cNvPr id="57" name="Google Shape;3347;p232">
            <a:extLst>
              <a:ext uri="{FF2B5EF4-FFF2-40B4-BE49-F238E27FC236}">
                <a16:creationId xmlns:a16="http://schemas.microsoft.com/office/drawing/2014/main" id="{2217D51C-875C-4FBD-A5C4-9C65CF669D2F}"/>
              </a:ext>
            </a:extLst>
          </p:cNvPr>
          <p:cNvSpPr/>
          <p:nvPr/>
        </p:nvSpPr>
        <p:spPr>
          <a:xfrm>
            <a:off x="508249" y="5767815"/>
            <a:ext cx="9596230" cy="65975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8" name="Google Shape;3348;p232">
            <a:extLst>
              <a:ext uri="{FF2B5EF4-FFF2-40B4-BE49-F238E27FC236}">
                <a16:creationId xmlns:a16="http://schemas.microsoft.com/office/drawing/2014/main" id="{649972F9-8AFA-4CE7-973C-8C4953A8C7AA}"/>
              </a:ext>
            </a:extLst>
          </p:cNvPr>
          <p:cNvSpPr txBox="1"/>
          <p:nvPr/>
        </p:nvSpPr>
        <p:spPr>
          <a:xfrm>
            <a:off x="508249" y="5820711"/>
            <a:ext cx="9400102" cy="584735"/>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Diverse talent pipelines </a:t>
            </a:r>
            <a:r>
              <a:rPr lang="en-AU" sz="1000" b="1" dirty="0"/>
              <a:t>Continue building diverse talent pipelines </a:t>
            </a:r>
            <a:r>
              <a:rPr lang="en-AU" sz="1000" dirty="0">
                <a:latin typeface="Calibri" panose="020F0502020204030204"/>
              </a:rPr>
              <a:t>by leveraging existing, external programs, partnerships and resources to customise and enhance the recruitment, selection and </a:t>
            </a:r>
            <a:r>
              <a:rPr lang="en-AU" sz="1000" dirty="0" smtClean="0">
                <a:latin typeface="Calibri" panose="020F0502020204030204"/>
              </a:rPr>
              <a:t>on boarding </a:t>
            </a:r>
            <a:r>
              <a:rPr lang="en-AU" sz="1000" dirty="0">
                <a:latin typeface="Calibri" panose="020F0502020204030204"/>
              </a:rPr>
              <a:t>processes for our identified diversity groups </a:t>
            </a:r>
            <a:r>
              <a:rPr lang="en-US" sz="1000" dirty="0">
                <a:latin typeface="Calibri" panose="020F0502020204030204"/>
              </a:rPr>
              <a:t>as well as </a:t>
            </a:r>
            <a:r>
              <a:rPr lang="en-AU" sz="1000" dirty="0">
                <a:solidFill>
                  <a:prstClr val="black"/>
                </a:solidFill>
                <a:latin typeface="Calibri" panose="020F0502020204030204"/>
              </a:rPr>
              <a:t>r</a:t>
            </a:r>
            <a:r>
              <a:rPr lang="en-AU" sz="1000" b="0" dirty="0">
                <a:solidFill>
                  <a:prstClr val="black"/>
                </a:solidFill>
              </a:rPr>
              <a:t>eviewing and refining current </a:t>
            </a:r>
            <a:r>
              <a:rPr lang="en-AU" sz="1000" b="1" dirty="0"/>
              <a:t>recruitment approaches ensuring a diverse talent pool </a:t>
            </a:r>
            <a:r>
              <a:rPr lang="en-AU" sz="1000" b="0" dirty="0">
                <a:solidFill>
                  <a:prstClr val="black"/>
                </a:solidFill>
              </a:rPr>
              <a:t>by appealing to and targeting different segments of the labour market including showcasing the </a:t>
            </a:r>
            <a:r>
              <a:rPr lang="en-AU" sz="1000" b="0" dirty="0" smtClean="0">
                <a:solidFill>
                  <a:prstClr val="black"/>
                </a:solidFill>
              </a:rPr>
              <a:t>possible career </a:t>
            </a:r>
            <a:r>
              <a:rPr lang="en-AU" sz="1000" b="0" dirty="0">
                <a:solidFill>
                  <a:prstClr val="black"/>
                </a:solidFill>
              </a:rPr>
              <a:t>paths and roles across the Commission.</a:t>
            </a:r>
          </a:p>
        </p:txBody>
      </p:sp>
      <p:sp>
        <p:nvSpPr>
          <p:cNvPr id="59" name="Google Shape;3341;p232">
            <a:extLst>
              <a:ext uri="{FF2B5EF4-FFF2-40B4-BE49-F238E27FC236}">
                <a16:creationId xmlns:a16="http://schemas.microsoft.com/office/drawing/2014/main" id="{F8C87D97-C3D9-4D31-93BD-C36D46D15633}"/>
              </a:ext>
            </a:extLst>
          </p:cNvPr>
          <p:cNvSpPr/>
          <p:nvPr/>
        </p:nvSpPr>
        <p:spPr>
          <a:xfrm>
            <a:off x="10218634" y="5767814"/>
            <a:ext cx="1548000" cy="65975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accent6"/>
                </a:solidFill>
                <a:latin typeface="Calibri" panose="020F0502020204030204"/>
              </a:rPr>
              <a:t>DIW3, </a:t>
            </a:r>
            <a:r>
              <a:rPr lang="en-AU" sz="900" b="1" dirty="0">
                <a:solidFill>
                  <a:schemeClr val="accent4"/>
                </a:solidFill>
                <a:latin typeface="Calibri" panose="020F0502020204030204"/>
              </a:rPr>
              <a:t>G3</a:t>
            </a:r>
            <a:endParaRPr kumimoji="0" lang="en-AU" sz="1400" b="0" i="0" u="none" strike="noStrike" kern="0" cap="none" spc="0" normalizeH="0" baseline="0" noProof="0" dirty="0">
              <a:ln>
                <a:noFill/>
              </a:ln>
              <a:solidFill>
                <a:schemeClr val="accent4"/>
              </a:solidFill>
              <a:effectLst/>
              <a:uLnTx/>
              <a:uFillTx/>
              <a:latin typeface="Arial"/>
              <a:cs typeface="Arial"/>
              <a:sym typeface="Arial"/>
            </a:endParaRPr>
          </a:p>
        </p:txBody>
      </p:sp>
      <p:sp>
        <p:nvSpPr>
          <p:cNvPr id="5" name="Slide Number Placeholder 4">
            <a:extLst>
              <a:ext uri="{FF2B5EF4-FFF2-40B4-BE49-F238E27FC236}">
                <a16:creationId xmlns:a16="http://schemas.microsoft.com/office/drawing/2014/main" id="{9408D8A8-1684-D4A9-1DF9-DB7480B9ABB5}"/>
              </a:ext>
            </a:extLst>
          </p:cNvPr>
          <p:cNvSpPr>
            <a:spLocks noGrp="1"/>
          </p:cNvSpPr>
          <p:nvPr>
            <p:ph type="sldNum" sz="quarter" idx="12"/>
          </p:nvPr>
        </p:nvSpPr>
        <p:spPr>
          <a:xfrm>
            <a:off x="11069001" y="6401615"/>
            <a:ext cx="362274" cy="180000"/>
          </a:xfrm>
        </p:spPr>
        <p:txBody>
          <a:bodyPr/>
          <a:lstStyle/>
          <a:p>
            <a:fld id="{C0F55C17-AF72-40D4-ADBD-B5505DEBF9BA}" type="slidenum">
              <a:rPr lang="en-AU" smtClean="0"/>
              <a:t>27</a:t>
            </a:fld>
            <a:endParaRPr lang="en-US" dirty="0"/>
          </a:p>
        </p:txBody>
      </p:sp>
      <p:sp>
        <p:nvSpPr>
          <p:cNvPr id="3" name="Footer Placeholder 2">
            <a:extLst>
              <a:ext uri="{FF2B5EF4-FFF2-40B4-BE49-F238E27FC236}">
                <a16:creationId xmlns:a16="http://schemas.microsoft.com/office/drawing/2014/main" id="{95182D70-6E82-63B7-68A3-8BC41870DAB1}"/>
              </a:ext>
            </a:extLst>
          </p:cNvPr>
          <p:cNvSpPr>
            <a:spLocks noGrp="1"/>
          </p:cNvSpPr>
          <p:nvPr>
            <p:ph type="ftr" sz="quarter" idx="11"/>
          </p:nvPr>
        </p:nvSpPr>
        <p:spPr>
          <a:xfrm>
            <a:off x="1172187" y="6420277"/>
            <a:ext cx="6783813" cy="180000"/>
          </a:xfrm>
        </p:spPr>
        <p:txBody>
          <a:bodyPr/>
          <a:lstStyle/>
          <a:p>
            <a:pPr algn="ctr"/>
            <a:r>
              <a:rPr lang="en-AU" smtClean="0"/>
              <a:t>NDIS Commission Workforce Plan 2023-2028</a:t>
            </a:r>
            <a:endParaRPr lang="en-US" dirty="0"/>
          </a:p>
        </p:txBody>
      </p:sp>
      <p:sp>
        <p:nvSpPr>
          <p:cNvPr id="27" name="Speech Bubble: Rectangle 26">
            <a:extLst>
              <a:ext uri="{FF2B5EF4-FFF2-40B4-BE49-F238E27FC236}">
                <a16:creationId xmlns:a16="http://schemas.microsoft.com/office/drawing/2014/main" id="{FA37A8EC-BBC7-4E2C-B93E-9DBE007885D9}"/>
              </a:ext>
            </a:extLst>
          </p:cNvPr>
          <p:cNvSpPr/>
          <p:nvPr/>
        </p:nvSpPr>
        <p:spPr>
          <a:xfrm>
            <a:off x="10554382" y="868273"/>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28" name="Group 27">
            <a:extLst>
              <a:ext uri="{FF2B5EF4-FFF2-40B4-BE49-F238E27FC236}">
                <a16:creationId xmlns:a16="http://schemas.microsoft.com/office/drawing/2014/main" id="{79A6EA8E-6A62-4D69-A311-EF1B6CB3553F}"/>
              </a:ext>
            </a:extLst>
          </p:cNvPr>
          <p:cNvGrpSpPr/>
          <p:nvPr/>
        </p:nvGrpSpPr>
        <p:grpSpPr>
          <a:xfrm>
            <a:off x="10673001" y="951252"/>
            <a:ext cx="396000" cy="376186"/>
            <a:chOff x="627146" y="1619763"/>
            <a:chExt cx="396000" cy="396000"/>
          </a:xfrm>
        </p:grpSpPr>
        <p:sp>
          <p:nvSpPr>
            <p:cNvPr id="29" name="Rectangle 28">
              <a:extLst>
                <a:ext uri="{FF2B5EF4-FFF2-40B4-BE49-F238E27FC236}">
                  <a16:creationId xmlns:a16="http://schemas.microsoft.com/office/drawing/2014/main" id="{21924BA1-A30C-4EA2-B2F1-A2FB0B19C82F}"/>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Freeform 118">
              <a:extLst>
                <a:ext uri="{FF2B5EF4-FFF2-40B4-BE49-F238E27FC236}">
                  <a16:creationId xmlns:a16="http://schemas.microsoft.com/office/drawing/2014/main" id="{57B305B7-B3E8-48DB-8225-9862D3DD257D}"/>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1" name="Freeform 119">
              <a:extLst>
                <a:ext uri="{FF2B5EF4-FFF2-40B4-BE49-F238E27FC236}">
                  <a16:creationId xmlns:a16="http://schemas.microsoft.com/office/drawing/2014/main" id="{E0DC48E9-C42D-4F07-88E3-597659884C0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2" name="Freeform 120">
              <a:extLst>
                <a:ext uri="{FF2B5EF4-FFF2-40B4-BE49-F238E27FC236}">
                  <a16:creationId xmlns:a16="http://schemas.microsoft.com/office/drawing/2014/main" id="{C41B3A02-638E-4BDC-9ED1-7137CA73A8AB}"/>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3" name="Freeform 121">
              <a:extLst>
                <a:ext uri="{FF2B5EF4-FFF2-40B4-BE49-F238E27FC236}">
                  <a16:creationId xmlns:a16="http://schemas.microsoft.com/office/drawing/2014/main" id="{900737A0-3112-4B94-A23D-290AB5DB32DC}"/>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22">
              <a:extLst>
                <a:ext uri="{FF2B5EF4-FFF2-40B4-BE49-F238E27FC236}">
                  <a16:creationId xmlns:a16="http://schemas.microsoft.com/office/drawing/2014/main" id="{20034B0D-3DFB-430B-9B43-1C98E97AB10C}"/>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24">
              <a:extLst>
                <a:ext uri="{FF2B5EF4-FFF2-40B4-BE49-F238E27FC236}">
                  <a16:creationId xmlns:a16="http://schemas.microsoft.com/office/drawing/2014/main" id="{AC3A1289-5071-4126-8FF6-F835A0F0176F}"/>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6" name="Freeform 128">
              <a:extLst>
                <a:ext uri="{FF2B5EF4-FFF2-40B4-BE49-F238E27FC236}">
                  <a16:creationId xmlns:a16="http://schemas.microsoft.com/office/drawing/2014/main" id="{8B0158A8-5045-4D84-8092-0AE5E1478A19}"/>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29">
              <a:extLst>
                <a:ext uri="{FF2B5EF4-FFF2-40B4-BE49-F238E27FC236}">
                  <a16:creationId xmlns:a16="http://schemas.microsoft.com/office/drawing/2014/main" id="{0CD94B7D-75B0-40AF-9DC2-2155096D1D32}"/>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2" name="Freeform 130">
              <a:extLst>
                <a:ext uri="{FF2B5EF4-FFF2-40B4-BE49-F238E27FC236}">
                  <a16:creationId xmlns:a16="http://schemas.microsoft.com/office/drawing/2014/main" id="{180A2AEA-AE2A-4982-BBE4-D051F245DD77}"/>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6" name="Freeform 131">
              <a:extLst>
                <a:ext uri="{FF2B5EF4-FFF2-40B4-BE49-F238E27FC236}">
                  <a16:creationId xmlns:a16="http://schemas.microsoft.com/office/drawing/2014/main" id="{EBBBDFD5-2680-4EEA-BA09-B374AAD3B8FB}"/>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7" name="Freeform 133">
              <a:extLst>
                <a:ext uri="{FF2B5EF4-FFF2-40B4-BE49-F238E27FC236}">
                  <a16:creationId xmlns:a16="http://schemas.microsoft.com/office/drawing/2014/main" id="{7D8C5435-E1CE-4558-ABBA-77D6B47B5479}"/>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9" name="Freeform 134">
              <a:extLst>
                <a:ext uri="{FF2B5EF4-FFF2-40B4-BE49-F238E27FC236}">
                  <a16:creationId xmlns:a16="http://schemas.microsoft.com/office/drawing/2014/main" id="{992E1689-EDA0-41AD-82C4-BF7125FD0E84}"/>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0" name="Freeform 135">
              <a:extLst>
                <a:ext uri="{FF2B5EF4-FFF2-40B4-BE49-F238E27FC236}">
                  <a16:creationId xmlns:a16="http://schemas.microsoft.com/office/drawing/2014/main" id="{6F723ADC-22F2-4DC2-8B4B-290761C4CCFC}"/>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51" name="Google Shape;162;p4">
            <a:extLst>
              <a:ext uri="{FF2B5EF4-FFF2-40B4-BE49-F238E27FC236}">
                <a16:creationId xmlns:a16="http://schemas.microsoft.com/office/drawing/2014/main" id="{CD7F12D9-2DF3-43E2-BA3B-0C9D200F7FD8}"/>
              </a:ext>
            </a:extLst>
          </p:cNvPr>
          <p:cNvSpPr/>
          <p:nvPr/>
        </p:nvSpPr>
        <p:spPr>
          <a:xfrm>
            <a:off x="11101553" y="951252"/>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52" name="Freeform 37">
            <a:extLst>
              <a:ext uri="{FF2B5EF4-FFF2-40B4-BE49-F238E27FC236}">
                <a16:creationId xmlns:a16="http://schemas.microsoft.com/office/drawing/2014/main" id="{05EB53A7-A2E1-414A-A58A-8D35F80C8620}"/>
              </a:ext>
            </a:extLst>
          </p:cNvPr>
          <p:cNvSpPr>
            <a:spLocks noEditPoints="1"/>
          </p:cNvSpPr>
          <p:nvPr/>
        </p:nvSpPr>
        <p:spPr bwMode="auto">
          <a:xfrm>
            <a:off x="11545070" y="941232"/>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54" name="TextBox 53">
            <a:extLst>
              <a:ext uri="{FF2B5EF4-FFF2-40B4-BE49-F238E27FC236}">
                <a16:creationId xmlns:a16="http://schemas.microsoft.com/office/drawing/2014/main" id="{9A87A641-BD92-4085-9A87-497E02EFF827}"/>
              </a:ext>
            </a:extLst>
          </p:cNvPr>
          <p:cNvSpPr txBox="1"/>
          <p:nvPr/>
        </p:nvSpPr>
        <p:spPr>
          <a:xfrm>
            <a:off x="10675820" y="1354571"/>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1869269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tx2"/>
                </a:solidFill>
              </a:rPr>
              <a:t>Pillar: Workforce Sustainability </a:t>
            </a:r>
            <a:endParaRPr lang="en-AU" dirty="0">
              <a:solidFill>
                <a:schemeClr val="tx2"/>
              </a:solidFill>
            </a:endParaRPr>
          </a:p>
        </p:txBody>
      </p:sp>
      <p:pic>
        <p:nvPicPr>
          <p:cNvPr id="59" name="Picture 58">
            <a:extLst>
              <a:ext uri="{FF2B5EF4-FFF2-40B4-BE49-F238E27FC236}">
                <a16:creationId xmlns:a16="http://schemas.microsoft.com/office/drawing/2014/main" id="{69703F0F-C16C-4EC0-8A13-2DBCB764C701}"/>
              </a:ext>
            </a:extLst>
          </p:cNvPr>
          <p:cNvPicPr>
            <a:picLocks noChangeAspect="1"/>
          </p:cNvPicPr>
          <p:nvPr/>
        </p:nvPicPr>
        <p:blipFill>
          <a:blip r:embed="rId3"/>
          <a:stretch>
            <a:fillRect/>
          </a:stretch>
        </p:blipFill>
        <p:spPr>
          <a:xfrm>
            <a:off x="410705" y="469424"/>
            <a:ext cx="935881" cy="813276"/>
          </a:xfrm>
          <a:prstGeom prst="rect">
            <a:avLst/>
          </a:prstGeom>
        </p:spPr>
      </p:pic>
      <p:sp>
        <p:nvSpPr>
          <p:cNvPr id="20" name="Google Shape;2328;p209">
            <a:extLst>
              <a:ext uri="{FF2B5EF4-FFF2-40B4-BE49-F238E27FC236}">
                <a16:creationId xmlns:a16="http://schemas.microsoft.com/office/drawing/2014/main" id="{386CBFFC-43E6-42A4-B688-A539214FA3DA}"/>
              </a:ext>
            </a:extLst>
          </p:cNvPr>
          <p:cNvSpPr/>
          <p:nvPr/>
        </p:nvSpPr>
        <p:spPr>
          <a:xfrm>
            <a:off x="483556" y="1776817"/>
            <a:ext cx="8398375" cy="4778954"/>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marL="447675" indent="-447675">
              <a:spcBef>
                <a:spcPts val="300"/>
              </a:spcBef>
              <a:buClr>
                <a:schemeClr val="tx1"/>
              </a:buClr>
              <a:tabLst>
                <a:tab pos="449263" algn="l"/>
              </a:tabLst>
              <a:defRPr/>
            </a:pPr>
            <a:r>
              <a:rPr lang="en-AU" sz="1050" b="1" dirty="0">
                <a:solidFill>
                  <a:schemeClr val="accent1"/>
                </a:solidFill>
                <a:latin typeface="Calibri" panose="020F0502020204030204"/>
              </a:rPr>
              <a:t>WS1</a:t>
            </a:r>
            <a:r>
              <a:rPr lang="en-AU" sz="1050" b="0" dirty="0">
                <a:latin typeface="Calibri" panose="020F0502020204030204"/>
              </a:rPr>
              <a:t>	Equip our workforce with a ‘One Commission’ approach and mindset, creating a shared understanding of our purpose, and the roles of other people and teams </a:t>
            </a:r>
            <a:r>
              <a:rPr lang="en-AU" sz="1050" b="0" dirty="0" smtClean="0">
                <a:latin typeface="Calibri" panose="020F0502020204030204"/>
              </a:rPr>
              <a:t>throughout </a:t>
            </a:r>
            <a:r>
              <a:rPr lang="en-AU" sz="1050" b="0" dirty="0">
                <a:latin typeface="Calibri" panose="020F0502020204030204"/>
              </a:rPr>
              <a:t>the </a:t>
            </a:r>
            <a:r>
              <a:rPr lang="en-AU" sz="1050" dirty="0">
                <a:latin typeface="Calibri" panose="020F0502020204030204"/>
              </a:rPr>
              <a:t>Commission</a:t>
            </a:r>
            <a:r>
              <a:rPr lang="en-AU" sz="1050" b="0" dirty="0">
                <a:latin typeface="Calibri" panose="020F0502020204030204"/>
              </a:rPr>
              <a:t>.</a:t>
            </a:r>
            <a:r>
              <a:rPr lang="en-AU" sz="1050" dirty="0">
                <a:latin typeface="Calibri" panose="020F0502020204030204"/>
              </a:rPr>
              <a:t> </a:t>
            </a:r>
            <a:r>
              <a:rPr lang="en-AU" sz="1050" b="0" dirty="0">
                <a:latin typeface="Calibri" panose="020F0502020204030204"/>
              </a:rPr>
              <a:t> Leverage </a:t>
            </a:r>
            <a:r>
              <a:rPr lang="en-AU" sz="1050" b="0" dirty="0" smtClean="0">
                <a:latin typeface="Calibri" panose="020F0502020204030204"/>
              </a:rPr>
              <a:t>on boarding </a:t>
            </a:r>
            <a:r>
              <a:rPr lang="en-AU" sz="1050" b="0" dirty="0">
                <a:latin typeface="Calibri" panose="020F0502020204030204"/>
              </a:rPr>
              <a:t>from day one through design and delivery of a </a:t>
            </a:r>
            <a:r>
              <a:rPr lang="en-AU" sz="1050" b="1" dirty="0">
                <a:solidFill>
                  <a:schemeClr val="tx2"/>
                </a:solidFill>
                <a:latin typeface="Calibri" panose="020F0502020204030204"/>
              </a:rPr>
              <a:t>‘One Commission’ new starter induction program </a:t>
            </a:r>
            <a:r>
              <a:rPr lang="en-AU" sz="1050" b="0" dirty="0">
                <a:latin typeface="Calibri" panose="020F0502020204030204"/>
              </a:rPr>
              <a:t>that educates, connects and confirms expectations of new starters to our operating context, organisational priorities, structures, ways of working and introduces core skills for all roles delivered as part of a staged </a:t>
            </a:r>
            <a:r>
              <a:rPr lang="en-AU" sz="1050" b="0" dirty="0" smtClean="0">
                <a:latin typeface="Calibri" panose="020F0502020204030204"/>
              </a:rPr>
              <a:t>on boarding </a:t>
            </a:r>
            <a:r>
              <a:rPr lang="en-AU" sz="1050" b="0" dirty="0">
                <a:latin typeface="Calibri" panose="020F0502020204030204"/>
              </a:rPr>
              <a:t>experience</a:t>
            </a:r>
            <a:r>
              <a:rPr lang="en-AU" sz="1050" dirty="0">
                <a:latin typeface="Calibri" panose="020F0502020204030204"/>
              </a:rPr>
              <a:t> </a:t>
            </a:r>
            <a:endParaRPr lang="en-AU" sz="1050" b="0" dirty="0">
              <a:latin typeface="Calibri" panose="020F0502020204030204"/>
              <a:cs typeface="Calibri"/>
            </a:endParaRPr>
          </a:p>
          <a:p>
            <a:pPr marL="447675" indent="-447675">
              <a:spcBef>
                <a:spcPts val="300"/>
              </a:spcBef>
              <a:buClr>
                <a:schemeClr val="tx1"/>
              </a:buClr>
              <a:tabLst>
                <a:tab pos="449263" algn="l"/>
              </a:tabLst>
              <a:defRPr/>
            </a:pP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WS2</a:t>
            </a:r>
            <a:r>
              <a:rPr kumimoji="0" lang="en-AU" sz="1050" i="0" u="none" strike="noStrike" kern="1200" cap="none" spc="0" normalizeH="0" baseline="0" noProof="0" dirty="0">
                <a:ln>
                  <a:noFill/>
                </a:ln>
                <a:effectLst/>
                <a:uLnTx/>
                <a:uFillTx/>
                <a:latin typeface="Calibri" panose="020F0502020204030204"/>
                <a:ea typeface="+mn-ea"/>
                <a:cs typeface="+mn-cs"/>
              </a:rPr>
              <a:t>	</a:t>
            </a:r>
            <a:r>
              <a:rPr lang="en-US" sz="1050" b="1" dirty="0">
                <a:solidFill>
                  <a:schemeClr val="tx2"/>
                </a:solidFill>
                <a:latin typeface="Calibri" panose="020F0502020204030204"/>
              </a:rPr>
              <a:t>Continue engaging with employees to seek feedback and gather workforce insights </a:t>
            </a:r>
            <a:r>
              <a:rPr lang="en-US" sz="1050" dirty="0">
                <a:latin typeface="Calibri" panose="020F0502020204030204"/>
              </a:rPr>
              <a:t>across the employee lifecycle to inform key employee experience decisions and </a:t>
            </a:r>
            <a:r>
              <a:rPr lang="en-US" sz="1050" dirty="0" smtClean="0">
                <a:latin typeface="Calibri" panose="020F0502020204030204"/>
              </a:rPr>
              <a:t>the translation and communication to </a:t>
            </a:r>
            <a:r>
              <a:rPr lang="en-US" sz="1050" dirty="0">
                <a:latin typeface="Calibri" panose="020F0502020204030204"/>
              </a:rPr>
              <a:t>the candidate </a:t>
            </a:r>
            <a:r>
              <a:rPr lang="en-US" sz="1050" dirty="0" smtClean="0">
                <a:latin typeface="Calibri" panose="020F0502020204030204"/>
              </a:rPr>
              <a:t>market. Iteratively embed materials </a:t>
            </a:r>
            <a:r>
              <a:rPr lang="en-US" sz="1050" dirty="0">
                <a:latin typeface="Calibri" panose="020F0502020204030204"/>
              </a:rPr>
              <a:t>into workforce initiatives, including design and implementation of </a:t>
            </a:r>
            <a:r>
              <a:rPr lang="en-US" sz="1050" b="1" dirty="0">
                <a:solidFill>
                  <a:schemeClr val="tx2"/>
                </a:solidFill>
                <a:latin typeface="Calibri" panose="020F0502020204030204"/>
              </a:rPr>
              <a:t>short </a:t>
            </a:r>
            <a:r>
              <a:rPr lang="en-AU" sz="1050" b="1" dirty="0">
                <a:solidFill>
                  <a:schemeClr val="tx2"/>
                </a:solidFill>
                <a:latin typeface="Calibri" panose="020F0502020204030204"/>
              </a:rPr>
              <a:t>Employee Value Proposition (</a:t>
            </a:r>
            <a:r>
              <a:rPr lang="en-US" sz="1050" b="1" dirty="0">
                <a:solidFill>
                  <a:schemeClr val="tx2"/>
                </a:solidFill>
                <a:latin typeface="Calibri" panose="020F0502020204030204"/>
              </a:rPr>
              <a:t>EVP) survey </a:t>
            </a:r>
            <a:r>
              <a:rPr lang="en-US" sz="1050" dirty="0">
                <a:latin typeface="Calibri" panose="020F0502020204030204"/>
              </a:rPr>
              <a:t>and </a:t>
            </a:r>
            <a:r>
              <a:rPr lang="en-AU" sz="1050" b="1" dirty="0">
                <a:solidFill>
                  <a:schemeClr val="tx2"/>
                </a:solidFill>
                <a:latin typeface="Calibri" panose="020F0502020204030204"/>
              </a:rPr>
              <a:t>tailored employee engagement quarterly pulse surveys</a:t>
            </a:r>
            <a:r>
              <a:rPr lang="en-AU" sz="1050" dirty="0">
                <a:latin typeface="Calibri" panose="020F0502020204030204"/>
              </a:rPr>
              <a:t> </a:t>
            </a:r>
            <a:r>
              <a:rPr lang="en-AU" sz="1050" b="0" dirty="0">
                <a:latin typeface="Calibri" panose="020F0502020204030204"/>
              </a:rPr>
              <a:t>to complement the annual APS Census and enhance understand workforce engagement and sentiment</a:t>
            </a:r>
            <a:r>
              <a:rPr lang="en-AU" sz="1050" dirty="0">
                <a:latin typeface="Calibri" panose="020F0502020204030204"/>
              </a:rPr>
              <a:t> </a:t>
            </a:r>
            <a:endParaRPr lang="en-AU" sz="1050" b="0" dirty="0">
              <a:latin typeface="Calibri" panose="020F0502020204030204"/>
              <a:cs typeface="Calibri"/>
            </a:endParaRPr>
          </a:p>
          <a:p>
            <a:pPr marL="447675" indent="-447675">
              <a:spcBef>
                <a:spcPts val="300"/>
              </a:spcBef>
              <a:buClr>
                <a:schemeClr val="tx1"/>
              </a:buClr>
              <a:tabLst>
                <a:tab pos="449263" algn="l"/>
              </a:tabLst>
              <a:defRPr/>
            </a:pP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WS3</a:t>
            </a:r>
            <a:r>
              <a:rPr kumimoji="0" lang="en-AU" sz="1050" i="0" u="none" strike="noStrike" kern="1200" cap="none" spc="0" normalizeH="0" baseline="0" noProof="0" dirty="0">
                <a:ln>
                  <a:noFill/>
                </a:ln>
                <a:effectLst/>
                <a:uLnTx/>
                <a:uFillTx/>
                <a:latin typeface="Calibri" panose="020F0502020204030204"/>
                <a:ea typeface="+mn-ea"/>
                <a:cs typeface="+mn-cs"/>
              </a:rPr>
              <a:t>	</a:t>
            </a: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Broaden </a:t>
            </a:r>
            <a:r>
              <a:rPr lang="en-AU" sz="1050" b="1" dirty="0">
                <a:solidFill>
                  <a:schemeClr val="accent1"/>
                </a:solidFill>
                <a:latin typeface="Calibri" panose="020F0502020204030204"/>
              </a:rPr>
              <a:t>target market for recruitment </a:t>
            </a:r>
            <a:r>
              <a:rPr lang="en-AU" sz="1050" dirty="0">
                <a:latin typeface="Calibri" panose="020F0502020204030204"/>
              </a:rPr>
              <a:t>by </a:t>
            </a:r>
            <a:r>
              <a:rPr lang="en-AU" sz="1050" b="1" dirty="0">
                <a:solidFill>
                  <a:schemeClr val="tx2"/>
                </a:solidFill>
                <a:latin typeface="Calibri" panose="020F0502020204030204"/>
              </a:rPr>
              <a:t>exploring new and different approaches to attract and grow new talent pipelines 	</a:t>
            </a:r>
            <a:r>
              <a:rPr lang="en-AU" sz="1050" dirty="0">
                <a:latin typeface="Calibri" panose="020F0502020204030204"/>
              </a:rPr>
              <a:t>to</a:t>
            </a:r>
            <a:r>
              <a:rPr lang="en-AU" sz="1050" b="0" dirty="0">
                <a:latin typeface="Calibri" panose="020F0502020204030204"/>
              </a:rPr>
              <a:t> assist with future demand, surge capacity and workload using flexible contingent workforces in areas of high demand, such as the contact centre. For example </a:t>
            </a:r>
            <a:r>
              <a:rPr lang="en-AU" sz="1050" b="1" dirty="0">
                <a:solidFill>
                  <a:schemeClr val="tx2"/>
                </a:solidFill>
                <a:latin typeface="Calibri" panose="020F0502020204030204"/>
              </a:rPr>
              <a:t>an</a:t>
            </a:r>
            <a:r>
              <a:rPr lang="en-AU" sz="1050" b="1" dirty="0">
                <a:latin typeface="Calibri" panose="020F0502020204030204"/>
              </a:rPr>
              <a:t> </a:t>
            </a:r>
            <a:r>
              <a:rPr lang="en-AU" sz="1050" b="1" dirty="0">
                <a:solidFill>
                  <a:schemeClr val="tx2"/>
                </a:solidFill>
                <a:latin typeface="Calibri" panose="020F0502020204030204"/>
              </a:rPr>
              <a:t>early career program in the form of internships, cadetships, school pathway program, mentor programs or casual hub </a:t>
            </a:r>
            <a:r>
              <a:rPr lang="en-AU" sz="1050" b="0" dirty="0">
                <a:latin typeface="Calibri" panose="020F0502020204030204"/>
              </a:rPr>
              <a:t>in partnership with universities/vocational institutions</a:t>
            </a:r>
            <a:endParaRPr lang="en-AU" sz="1050" b="1" dirty="0">
              <a:latin typeface="Calibri" panose="020F0502020204030204"/>
              <a:cs typeface="Calibri"/>
            </a:endParaRPr>
          </a:p>
          <a:p>
            <a:pPr marL="447675" indent="-447675">
              <a:spcBef>
                <a:spcPts val="300"/>
              </a:spcBef>
              <a:buClr>
                <a:schemeClr val="tx1"/>
              </a:buClr>
              <a:tabLst>
                <a:tab pos="449263" algn="l"/>
              </a:tabLst>
              <a:defRPr/>
            </a:pPr>
            <a:r>
              <a:rPr lang="en-AU" sz="1050" b="1" dirty="0">
                <a:solidFill>
                  <a:schemeClr val="tx2"/>
                </a:solidFill>
                <a:latin typeface="Calibri" panose="020F0502020204030204"/>
                <a:sym typeface="Public Sans"/>
              </a:rPr>
              <a:t>WS4	</a:t>
            </a:r>
            <a:r>
              <a:rPr lang="en-US" sz="1050" b="1" dirty="0">
                <a:solidFill>
                  <a:schemeClr val="accent1"/>
                </a:solidFill>
                <a:latin typeface="Calibri" panose="020F0502020204030204"/>
                <a:sym typeface="Public Sans"/>
              </a:rPr>
              <a:t>Leverage partnerships with other regulators, authorities and agencies </a:t>
            </a:r>
            <a:r>
              <a:rPr lang="en-US" sz="1050" dirty="0">
                <a:latin typeface="Calibri" panose="020F0502020204030204"/>
                <a:sym typeface="Public Sans"/>
              </a:rPr>
              <a:t>to facilitate mobility, secondment and/or exchange program to access a broader workforce, lift capability and grow career experience, </a:t>
            </a:r>
            <a:r>
              <a:rPr lang="en-US" sz="1050" dirty="0">
                <a:latin typeface="Calibri" panose="020F0502020204030204"/>
              </a:rPr>
              <a:t>leveraging work in progress and learnings from </a:t>
            </a:r>
            <a:r>
              <a:rPr lang="en-US" sz="1050" dirty="0" smtClean="0">
                <a:latin typeface="Calibri" panose="020F0502020204030204"/>
              </a:rPr>
              <a:t>mentoring </a:t>
            </a:r>
            <a:r>
              <a:rPr lang="en-US" sz="1050" dirty="0">
                <a:latin typeface="Calibri" panose="020F0502020204030204"/>
              </a:rPr>
              <a:t>programs </a:t>
            </a:r>
            <a:r>
              <a:rPr lang="en-US" sz="1050" dirty="0" smtClean="0">
                <a:latin typeface="Calibri" panose="020F0502020204030204"/>
              </a:rPr>
              <a:t>currently in development, led by </a:t>
            </a:r>
            <a:r>
              <a:rPr lang="en-US" sz="1050" dirty="0">
                <a:latin typeface="Calibri" panose="020F0502020204030204"/>
              </a:rPr>
              <a:t>the APS Working Group</a:t>
            </a:r>
            <a:endParaRPr lang="en-AU" sz="1050" b="1" dirty="0">
              <a:latin typeface="Calibri" panose="020F0502020204030204"/>
              <a:cs typeface="Calibri"/>
            </a:endParaRPr>
          </a:p>
          <a:p>
            <a:pPr marL="447675" indent="-447675">
              <a:spcBef>
                <a:spcPts val="300"/>
              </a:spcBef>
              <a:buClr>
                <a:schemeClr val="tx1"/>
              </a:buClr>
              <a:tabLst>
                <a:tab pos="449263" algn="l"/>
              </a:tabLst>
              <a:defRPr/>
            </a:pPr>
            <a:r>
              <a:rPr lang="en-AU" sz="1050" b="1" dirty="0">
                <a:solidFill>
                  <a:schemeClr val="tx2"/>
                </a:solidFill>
                <a:latin typeface="Calibri" panose="020F0502020204030204"/>
              </a:rPr>
              <a:t>WS5</a:t>
            </a:r>
            <a:r>
              <a:rPr lang="en-AU" sz="1050" dirty="0">
                <a:latin typeface="Calibri" panose="020F0502020204030204"/>
              </a:rPr>
              <a:t>	</a:t>
            </a: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Develop and activate a contemporary </a:t>
            </a:r>
            <a:r>
              <a:rPr lang="en-AU" sz="1050" b="1" dirty="0">
                <a:solidFill>
                  <a:schemeClr val="tx2"/>
                </a:solidFill>
                <a:latin typeface="Calibri" panose="020F0502020204030204"/>
              </a:rPr>
              <a:t>EVP </a:t>
            </a:r>
            <a:r>
              <a:rPr lang="en-AU" sz="1050" b="0" dirty="0">
                <a:latin typeface="Calibri" panose="020F0502020204030204"/>
              </a:rPr>
              <a:t>bringing to life the practical experiences and value of working in the Commission, what	this means and looks like -- articulating the Commission’s tangible and intangible value propositions, competitive advantage and 	differentiating factors. In turn, informing targeted recruitment, talent planning and reward and recognition activities</a:t>
            </a:r>
            <a:r>
              <a:rPr lang="en-AU" sz="1050" dirty="0">
                <a:latin typeface="Calibri" panose="020F0502020204030204"/>
              </a:rPr>
              <a:t> </a:t>
            </a:r>
            <a:endParaRPr lang="en-AU" sz="1050" dirty="0">
              <a:latin typeface="Calibri" panose="020F0502020204030204"/>
              <a:cs typeface="Calibri"/>
            </a:endParaRPr>
          </a:p>
          <a:p>
            <a:pPr marL="447675" indent="-447675">
              <a:spcBef>
                <a:spcPts val="300"/>
              </a:spcBef>
              <a:buClr>
                <a:schemeClr val="tx1"/>
              </a:buClr>
              <a:tabLst>
                <a:tab pos="449263" algn="l"/>
              </a:tabLst>
              <a:defRPr/>
            </a:pPr>
            <a:r>
              <a:rPr lang="en-US" sz="1050" b="1" dirty="0">
                <a:solidFill>
                  <a:schemeClr val="tx2"/>
                </a:solidFill>
                <a:latin typeface="Calibri" panose="020F0502020204030204"/>
              </a:rPr>
              <a:t>WS6</a:t>
            </a:r>
            <a:r>
              <a:rPr lang="en-US" sz="1050" dirty="0">
                <a:latin typeface="Calibri" panose="020F0502020204030204"/>
              </a:rPr>
              <a:t>	Establish an </a:t>
            </a:r>
            <a:r>
              <a:rPr lang="en-US" sz="1050" b="1" dirty="0">
                <a:solidFill>
                  <a:schemeClr val="tx2"/>
                </a:solidFill>
                <a:latin typeface="Calibri" panose="020F0502020204030204"/>
              </a:rPr>
              <a:t>informal mentoring program </a:t>
            </a:r>
            <a:r>
              <a:rPr lang="en-US" sz="1050" dirty="0">
                <a:latin typeface="Calibri" panose="020F0502020204030204"/>
              </a:rPr>
              <a:t>across service lines to enhance collaboration, knowledge sharing and mobility, leveraging work in progress and learnings from the existing mentoring programs in development across the APS Working Group</a:t>
            </a:r>
            <a:endParaRPr lang="en-US" sz="1050" dirty="0">
              <a:latin typeface="Calibri" panose="020F0502020204030204"/>
              <a:cs typeface="Calibri"/>
            </a:endParaRPr>
          </a:p>
          <a:p>
            <a:pPr marL="447675" indent="-447675">
              <a:spcBef>
                <a:spcPts val="300"/>
              </a:spcBef>
              <a:buClr>
                <a:schemeClr val="tx1"/>
              </a:buClr>
              <a:tabLst>
                <a:tab pos="449263" algn="l"/>
              </a:tabLst>
              <a:defRPr/>
            </a:pPr>
            <a:r>
              <a:rPr lang="en-US" sz="1050" b="1" dirty="0">
                <a:solidFill>
                  <a:schemeClr val="tx2"/>
                </a:solidFill>
                <a:latin typeface="Calibri" panose="020F0502020204030204"/>
              </a:rPr>
              <a:t>WS7</a:t>
            </a:r>
            <a:r>
              <a:rPr lang="en-US" sz="1050" b="1" dirty="0">
                <a:latin typeface="Calibri" panose="020F0502020204030204"/>
              </a:rPr>
              <a:t>	</a:t>
            </a:r>
            <a:r>
              <a:rPr lang="en-AU" sz="1050" b="1" dirty="0">
                <a:solidFill>
                  <a:schemeClr val="accent1"/>
                </a:solidFill>
                <a:latin typeface="Calibri" panose="020F0502020204030204"/>
              </a:rPr>
              <a:t>Enhance technology enabled distributed ways of working </a:t>
            </a:r>
            <a:r>
              <a:rPr lang="en-AU" sz="1050" dirty="0">
                <a:latin typeface="Calibri" panose="020F0502020204030204"/>
              </a:rPr>
              <a:t>supported by digital tools providing an opportunity for workers to connect, learn and collaborate across distributed workplaces and spaces, enabling greater collaboration and asynchronous ways of working</a:t>
            </a:r>
            <a:endParaRPr lang="en-AU" sz="1050" dirty="0">
              <a:latin typeface="Calibri" panose="020F0502020204030204"/>
              <a:cs typeface="Calibri"/>
            </a:endParaRPr>
          </a:p>
          <a:p>
            <a:pPr marL="447675" indent="-447675">
              <a:spcBef>
                <a:spcPts val="300"/>
              </a:spcBef>
              <a:buClr>
                <a:schemeClr val="tx1"/>
              </a:buClr>
              <a:tabLst>
                <a:tab pos="449263" algn="l"/>
              </a:tabLst>
              <a:defRPr/>
            </a:pPr>
            <a:r>
              <a:rPr lang="en-AU" sz="1050" b="1" dirty="0">
                <a:solidFill>
                  <a:schemeClr val="tx2"/>
                </a:solidFill>
                <a:latin typeface="Calibri" panose="020F0502020204030204"/>
              </a:rPr>
              <a:t>WS8</a:t>
            </a:r>
            <a:r>
              <a:rPr lang="en-AU" sz="1050" dirty="0">
                <a:latin typeface="Calibri" panose="020F0502020204030204"/>
              </a:rPr>
              <a:t>	</a:t>
            </a:r>
            <a:r>
              <a:rPr lang="en-GB" sz="1050" dirty="0">
                <a:latin typeface="Calibri" panose="020F0502020204030204"/>
              </a:rPr>
              <a:t>Develop </a:t>
            </a:r>
            <a:r>
              <a:rPr lang="en-GB" sz="1050" b="1" dirty="0">
                <a:solidFill>
                  <a:schemeClr val="tx2"/>
                </a:solidFill>
                <a:latin typeface="Calibri" panose="020F0502020204030204"/>
                <a:sym typeface="Helvetica Neue"/>
              </a:rPr>
              <a:t>strategic workforce </a:t>
            </a:r>
            <a:r>
              <a:rPr lang="en-GB" sz="1050" b="1" dirty="0">
                <a:solidFill>
                  <a:schemeClr val="tx2"/>
                </a:solidFill>
                <a:latin typeface="Calibri" panose="020F0502020204030204"/>
              </a:rPr>
              <a:t>capability</a:t>
            </a:r>
            <a:r>
              <a:rPr lang="en-GB" sz="1050" b="1" dirty="0">
                <a:latin typeface="Calibri" panose="020F0502020204030204"/>
              </a:rPr>
              <a:t>, </a:t>
            </a:r>
            <a:r>
              <a:rPr lang="en-GB" sz="1050" dirty="0">
                <a:latin typeface="Calibri" panose="020F0502020204030204"/>
              </a:rPr>
              <a:t>informed by deeper workforce analytics including workforce demand/supply modelling across workforce segments and critical roles to determine specific capacity and capability risks and mitigations. Start with data already available in the Commission and iteratively consider additional data collections to support further analysis overtime, including drawing on output of P7, C5</a:t>
            </a:r>
            <a:endParaRPr lang="en-GB" sz="1050" dirty="0">
              <a:latin typeface="Calibri" panose="020F0502020204030204"/>
              <a:cs typeface="Calibri"/>
            </a:endParaRPr>
          </a:p>
          <a:p>
            <a:pPr marL="447675" indent="-447675">
              <a:spcBef>
                <a:spcPts val="300"/>
              </a:spcBef>
              <a:buClr>
                <a:schemeClr val="tx1"/>
              </a:buClr>
              <a:tabLst>
                <a:tab pos="449263" algn="l"/>
              </a:tabLst>
              <a:defRPr/>
            </a:pPr>
            <a:r>
              <a:rPr lang="en-GB" sz="1050" b="1" dirty="0">
                <a:solidFill>
                  <a:schemeClr val="tx2"/>
                </a:solidFill>
                <a:latin typeface="Calibri" panose="020F0502020204030204"/>
                <a:sym typeface="Public Sans"/>
              </a:rPr>
              <a:t>WS9</a:t>
            </a:r>
            <a:r>
              <a:rPr lang="en-GB" sz="1050" dirty="0">
                <a:latin typeface="Calibri" panose="020F0502020204030204"/>
                <a:sym typeface="Public Sans"/>
              </a:rPr>
              <a:t>	</a:t>
            </a:r>
            <a:r>
              <a:rPr lang="en-US" sz="1050" b="1" dirty="0">
                <a:solidFill>
                  <a:schemeClr val="tx2"/>
                </a:solidFill>
                <a:latin typeface="Calibri" panose="020F0502020204030204"/>
                <a:sym typeface="Public Sans"/>
              </a:rPr>
              <a:t>Review external workforce contracts, </a:t>
            </a:r>
            <a:r>
              <a:rPr lang="en-US" sz="1050" dirty="0">
                <a:latin typeface="Calibri" panose="020F0502020204030204"/>
                <a:sym typeface="Public Sans"/>
              </a:rPr>
              <a:t>assess future needs and stagger end dates where possible, prioritising critical roles</a:t>
            </a:r>
            <a:endParaRPr lang="en-US" sz="1050" b="1" dirty="0">
              <a:solidFill>
                <a:schemeClr val="tx2"/>
              </a:solidFill>
              <a:latin typeface="Calibri" panose="020F0502020204030204"/>
              <a:cs typeface="Calibri"/>
            </a:endParaRPr>
          </a:p>
          <a:p>
            <a:pPr marL="447675" indent="-447675">
              <a:spcBef>
                <a:spcPts val="300"/>
              </a:spcBef>
              <a:buClr>
                <a:schemeClr val="tx1"/>
              </a:buClr>
              <a:tabLst>
                <a:tab pos="449263" algn="l"/>
              </a:tabLst>
              <a:defRPr/>
            </a:pPr>
            <a:r>
              <a:rPr lang="en-US" sz="1050" b="1" dirty="0">
                <a:solidFill>
                  <a:schemeClr val="tx2"/>
                </a:solidFill>
                <a:latin typeface="Calibri" panose="020F0502020204030204"/>
                <a:sym typeface="Public Sans"/>
              </a:rPr>
              <a:t>WS10	Undertake succession planning and talent mapping </a:t>
            </a:r>
            <a:r>
              <a:rPr lang="en-US" sz="1050" dirty="0">
                <a:latin typeface="Calibri" panose="020F0502020204030204"/>
                <a:sym typeface="Public Sans"/>
              </a:rPr>
              <a:t>at the branch or divisional level and above to ensure a future pipeline of talent.  </a:t>
            </a:r>
            <a:endParaRPr lang="en-AU" sz="1050" b="1" dirty="0">
              <a:solidFill>
                <a:schemeClr val="tx2"/>
              </a:solidFill>
              <a:latin typeface="Calibri" panose="020F0502020204030204"/>
              <a:cs typeface="Calibri"/>
            </a:endParaRPr>
          </a:p>
          <a:p>
            <a:pPr marL="180975" indent="-180975">
              <a:spcBef>
                <a:spcPts val="300"/>
              </a:spcBef>
              <a:buClr>
                <a:schemeClr val="tx1"/>
              </a:buClr>
              <a:buFont typeface="Arial" panose="020B0604020202020204" pitchFamily="34" charset="0"/>
              <a:buChar char="•"/>
              <a:tabLst>
                <a:tab pos="449263" algn="l"/>
              </a:tabLst>
              <a:defRPr/>
            </a:pPr>
            <a:endParaRPr lang="en-AU" sz="1050" b="1" dirty="0">
              <a:highlight>
                <a:srgbClr val="FFFF00"/>
              </a:highlight>
              <a:latin typeface="Calibri" panose="020F0502020204030204"/>
              <a:cs typeface="Calibri"/>
            </a:endParaRPr>
          </a:p>
        </p:txBody>
      </p:sp>
      <p:sp>
        <p:nvSpPr>
          <p:cNvPr id="12" name="Content Placeholder 5">
            <a:extLst>
              <a:ext uri="{FF2B5EF4-FFF2-40B4-BE49-F238E27FC236}">
                <a16:creationId xmlns:a16="http://schemas.microsoft.com/office/drawing/2014/main" id="{18EC1947-17F2-4493-B362-4A96C09F0673}"/>
              </a:ext>
            </a:extLst>
          </p:cNvPr>
          <p:cNvSpPr txBox="1">
            <a:spLocks/>
          </p:cNvSpPr>
          <p:nvPr/>
        </p:nvSpPr>
        <p:spPr>
          <a:xfrm>
            <a:off x="483556" y="1483891"/>
            <a:ext cx="8398375"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4" name="Content Placeholder 5">
            <a:extLst>
              <a:ext uri="{FF2B5EF4-FFF2-40B4-BE49-F238E27FC236}">
                <a16:creationId xmlns:a16="http://schemas.microsoft.com/office/drawing/2014/main" id="{476F6408-E7B9-4341-B926-F922D0E13AEA}"/>
              </a:ext>
            </a:extLst>
          </p:cNvPr>
          <p:cNvSpPr txBox="1">
            <a:spLocks/>
          </p:cNvSpPr>
          <p:nvPr/>
        </p:nvSpPr>
        <p:spPr>
          <a:xfrm>
            <a:off x="8958132" y="1483891"/>
            <a:ext cx="801591"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5" name="Content Placeholder 5">
            <a:extLst>
              <a:ext uri="{FF2B5EF4-FFF2-40B4-BE49-F238E27FC236}">
                <a16:creationId xmlns:a16="http://schemas.microsoft.com/office/drawing/2014/main" id="{F90D2420-6DF6-4ADB-AA8A-E14F72F5CAB1}"/>
              </a:ext>
            </a:extLst>
          </p:cNvPr>
          <p:cNvSpPr txBox="1">
            <a:spLocks/>
          </p:cNvSpPr>
          <p:nvPr/>
        </p:nvSpPr>
        <p:spPr>
          <a:xfrm>
            <a:off x="9898283" y="1483891"/>
            <a:ext cx="803702"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16" name="Content Placeholder 5">
            <a:extLst>
              <a:ext uri="{FF2B5EF4-FFF2-40B4-BE49-F238E27FC236}">
                <a16:creationId xmlns:a16="http://schemas.microsoft.com/office/drawing/2014/main" id="{DA8FE764-95E7-4557-970E-8E2D86CA5A4C}"/>
              </a:ext>
            </a:extLst>
          </p:cNvPr>
          <p:cNvSpPr txBox="1">
            <a:spLocks/>
          </p:cNvSpPr>
          <p:nvPr/>
        </p:nvSpPr>
        <p:spPr>
          <a:xfrm>
            <a:off x="10840545" y="1483891"/>
            <a:ext cx="803702"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17" name="Content Placeholder 5">
            <a:extLst>
              <a:ext uri="{FF2B5EF4-FFF2-40B4-BE49-F238E27FC236}">
                <a16:creationId xmlns:a16="http://schemas.microsoft.com/office/drawing/2014/main" id="{11C8C3C4-2AEF-45FC-B4B3-D1026224A8D6}"/>
              </a:ext>
            </a:extLst>
          </p:cNvPr>
          <p:cNvSpPr txBox="1">
            <a:spLocks/>
          </p:cNvSpPr>
          <p:nvPr/>
        </p:nvSpPr>
        <p:spPr>
          <a:xfrm>
            <a:off x="8958132" y="1845841"/>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18" name="Content Placeholder 5">
            <a:extLst>
              <a:ext uri="{FF2B5EF4-FFF2-40B4-BE49-F238E27FC236}">
                <a16:creationId xmlns:a16="http://schemas.microsoft.com/office/drawing/2014/main" id="{35349E5E-8BA6-409E-AC09-08F88803F737}"/>
              </a:ext>
            </a:extLst>
          </p:cNvPr>
          <p:cNvSpPr txBox="1">
            <a:spLocks/>
          </p:cNvSpPr>
          <p:nvPr/>
        </p:nvSpPr>
        <p:spPr>
          <a:xfrm>
            <a:off x="9898283" y="1845841"/>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19" name="Content Placeholder 5">
            <a:extLst>
              <a:ext uri="{FF2B5EF4-FFF2-40B4-BE49-F238E27FC236}">
                <a16:creationId xmlns:a16="http://schemas.microsoft.com/office/drawing/2014/main" id="{03CC3BA6-CD44-4052-9DC8-E9396A0592A3}"/>
              </a:ext>
            </a:extLst>
          </p:cNvPr>
          <p:cNvSpPr txBox="1">
            <a:spLocks/>
          </p:cNvSpPr>
          <p:nvPr/>
        </p:nvSpPr>
        <p:spPr>
          <a:xfrm>
            <a:off x="10840545" y="1845841"/>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p>
        </p:txBody>
      </p:sp>
      <p:sp>
        <p:nvSpPr>
          <p:cNvPr id="21" name="Content Placeholder 5">
            <a:extLst>
              <a:ext uri="{FF2B5EF4-FFF2-40B4-BE49-F238E27FC236}">
                <a16:creationId xmlns:a16="http://schemas.microsoft.com/office/drawing/2014/main" id="{C8F8A0E6-5457-4E6E-B4C3-DA370624EA96}"/>
              </a:ext>
            </a:extLst>
          </p:cNvPr>
          <p:cNvSpPr txBox="1">
            <a:spLocks/>
          </p:cNvSpPr>
          <p:nvPr/>
        </p:nvSpPr>
        <p:spPr>
          <a:xfrm>
            <a:off x="8958132" y="2563584"/>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23" name="Content Placeholder 5">
            <a:extLst>
              <a:ext uri="{FF2B5EF4-FFF2-40B4-BE49-F238E27FC236}">
                <a16:creationId xmlns:a16="http://schemas.microsoft.com/office/drawing/2014/main" id="{AFA0E8BB-398D-4493-9A62-810D88279A77}"/>
              </a:ext>
            </a:extLst>
          </p:cNvPr>
          <p:cNvSpPr txBox="1">
            <a:spLocks/>
          </p:cNvSpPr>
          <p:nvPr/>
        </p:nvSpPr>
        <p:spPr>
          <a:xfrm>
            <a:off x="9898283" y="2563584"/>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24" name="Content Placeholder 5">
            <a:extLst>
              <a:ext uri="{FF2B5EF4-FFF2-40B4-BE49-F238E27FC236}">
                <a16:creationId xmlns:a16="http://schemas.microsoft.com/office/drawing/2014/main" id="{94FCC7AB-2201-4C6A-AC60-3FAE7AC6CA97}"/>
              </a:ext>
            </a:extLst>
          </p:cNvPr>
          <p:cNvSpPr txBox="1">
            <a:spLocks/>
          </p:cNvSpPr>
          <p:nvPr/>
        </p:nvSpPr>
        <p:spPr>
          <a:xfrm>
            <a:off x="10840545" y="2563584"/>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endParaRPr lang="en-AU" sz="1050" b="0" dirty="0">
              <a:solidFill>
                <a:schemeClr val="tx1"/>
              </a:solidFill>
              <a:cs typeface="Calibri"/>
            </a:endParaRPr>
          </a:p>
        </p:txBody>
      </p:sp>
      <p:sp>
        <p:nvSpPr>
          <p:cNvPr id="29" name="Content Placeholder 5">
            <a:extLst>
              <a:ext uri="{FF2B5EF4-FFF2-40B4-BE49-F238E27FC236}">
                <a16:creationId xmlns:a16="http://schemas.microsoft.com/office/drawing/2014/main" id="{013459CC-4A87-41EB-81FE-9E19F55E5CF4}"/>
              </a:ext>
            </a:extLst>
          </p:cNvPr>
          <p:cNvSpPr txBox="1">
            <a:spLocks/>
          </p:cNvSpPr>
          <p:nvPr/>
        </p:nvSpPr>
        <p:spPr>
          <a:xfrm>
            <a:off x="8958132" y="3247865"/>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30" name="Content Placeholder 5">
            <a:extLst>
              <a:ext uri="{FF2B5EF4-FFF2-40B4-BE49-F238E27FC236}">
                <a16:creationId xmlns:a16="http://schemas.microsoft.com/office/drawing/2014/main" id="{84066496-2892-449D-905D-E37BA52BD053}"/>
              </a:ext>
            </a:extLst>
          </p:cNvPr>
          <p:cNvSpPr txBox="1">
            <a:spLocks/>
          </p:cNvSpPr>
          <p:nvPr/>
        </p:nvSpPr>
        <p:spPr>
          <a:xfrm>
            <a:off x="9898283" y="3247865"/>
            <a:ext cx="803702" cy="292926"/>
          </a:xfrm>
          <a:prstGeom prst="rect">
            <a:avLst/>
          </a:prstGeom>
          <a:solidFill>
            <a:srgbClr val="F1CEED"/>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1" name="Content Placeholder 5">
            <a:extLst>
              <a:ext uri="{FF2B5EF4-FFF2-40B4-BE49-F238E27FC236}">
                <a16:creationId xmlns:a16="http://schemas.microsoft.com/office/drawing/2014/main" id="{89DF7715-A526-47AA-92FD-A7B18D656515}"/>
              </a:ext>
            </a:extLst>
          </p:cNvPr>
          <p:cNvSpPr txBox="1">
            <a:spLocks/>
          </p:cNvSpPr>
          <p:nvPr/>
        </p:nvSpPr>
        <p:spPr>
          <a:xfrm>
            <a:off x="10840545" y="324786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3</a:t>
            </a:r>
          </a:p>
        </p:txBody>
      </p:sp>
      <p:sp>
        <p:nvSpPr>
          <p:cNvPr id="32" name="Content Placeholder 5">
            <a:extLst>
              <a:ext uri="{FF2B5EF4-FFF2-40B4-BE49-F238E27FC236}">
                <a16:creationId xmlns:a16="http://schemas.microsoft.com/office/drawing/2014/main" id="{F16ADA33-ECA3-49D8-9AF8-9DBEDD926AE6}"/>
              </a:ext>
            </a:extLst>
          </p:cNvPr>
          <p:cNvSpPr txBox="1">
            <a:spLocks/>
          </p:cNvSpPr>
          <p:nvPr/>
        </p:nvSpPr>
        <p:spPr>
          <a:xfrm>
            <a:off x="8958132" y="3908438"/>
            <a:ext cx="801591"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3" name="Content Placeholder 5">
            <a:extLst>
              <a:ext uri="{FF2B5EF4-FFF2-40B4-BE49-F238E27FC236}">
                <a16:creationId xmlns:a16="http://schemas.microsoft.com/office/drawing/2014/main" id="{FE7ED63B-386B-46D8-BD5F-C0B0A67BE64A}"/>
              </a:ext>
            </a:extLst>
          </p:cNvPr>
          <p:cNvSpPr txBox="1">
            <a:spLocks/>
          </p:cNvSpPr>
          <p:nvPr/>
        </p:nvSpPr>
        <p:spPr>
          <a:xfrm>
            <a:off x="9898283" y="3908438"/>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4" name="Content Placeholder 5">
            <a:extLst>
              <a:ext uri="{FF2B5EF4-FFF2-40B4-BE49-F238E27FC236}">
                <a16:creationId xmlns:a16="http://schemas.microsoft.com/office/drawing/2014/main" id="{F09A48AB-FBA0-43EF-AA98-B98BD3233D97}"/>
              </a:ext>
            </a:extLst>
          </p:cNvPr>
          <p:cNvSpPr txBox="1">
            <a:spLocks/>
          </p:cNvSpPr>
          <p:nvPr/>
        </p:nvSpPr>
        <p:spPr>
          <a:xfrm>
            <a:off x="10840545" y="3908438"/>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36" name="Content Placeholder 5">
            <a:extLst>
              <a:ext uri="{FF2B5EF4-FFF2-40B4-BE49-F238E27FC236}">
                <a16:creationId xmlns:a16="http://schemas.microsoft.com/office/drawing/2014/main" id="{3FFFBCD3-F9D3-40D3-812C-4CF624765756}"/>
              </a:ext>
            </a:extLst>
          </p:cNvPr>
          <p:cNvSpPr txBox="1">
            <a:spLocks/>
          </p:cNvSpPr>
          <p:nvPr/>
        </p:nvSpPr>
        <p:spPr>
          <a:xfrm>
            <a:off x="8958132" y="4407552"/>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37" name="Content Placeholder 5">
            <a:extLst>
              <a:ext uri="{FF2B5EF4-FFF2-40B4-BE49-F238E27FC236}">
                <a16:creationId xmlns:a16="http://schemas.microsoft.com/office/drawing/2014/main" id="{E4E62D05-B2B0-450E-9438-28F0FC1CCF07}"/>
              </a:ext>
            </a:extLst>
          </p:cNvPr>
          <p:cNvSpPr txBox="1">
            <a:spLocks/>
          </p:cNvSpPr>
          <p:nvPr/>
        </p:nvSpPr>
        <p:spPr>
          <a:xfrm>
            <a:off x="9898283" y="4407552"/>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8" name="Content Placeholder 5">
            <a:extLst>
              <a:ext uri="{FF2B5EF4-FFF2-40B4-BE49-F238E27FC236}">
                <a16:creationId xmlns:a16="http://schemas.microsoft.com/office/drawing/2014/main" id="{2939938E-57FD-4CB9-AF6D-2E08B6F8644C}"/>
              </a:ext>
            </a:extLst>
          </p:cNvPr>
          <p:cNvSpPr txBox="1">
            <a:spLocks/>
          </p:cNvSpPr>
          <p:nvPr/>
        </p:nvSpPr>
        <p:spPr>
          <a:xfrm>
            <a:off x="10840545" y="4407552"/>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39" name="Content Placeholder 5">
            <a:extLst>
              <a:ext uri="{FF2B5EF4-FFF2-40B4-BE49-F238E27FC236}">
                <a16:creationId xmlns:a16="http://schemas.microsoft.com/office/drawing/2014/main" id="{E1548810-E5E5-479B-ACB9-FFDB7CA88B51}"/>
              </a:ext>
            </a:extLst>
          </p:cNvPr>
          <p:cNvSpPr txBox="1">
            <a:spLocks/>
          </p:cNvSpPr>
          <p:nvPr/>
        </p:nvSpPr>
        <p:spPr>
          <a:xfrm>
            <a:off x="8958132" y="5164826"/>
            <a:ext cx="801591"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40" name="Content Placeholder 5">
            <a:extLst>
              <a:ext uri="{FF2B5EF4-FFF2-40B4-BE49-F238E27FC236}">
                <a16:creationId xmlns:a16="http://schemas.microsoft.com/office/drawing/2014/main" id="{3EE2DB1F-D70C-4988-99FB-EEAADA46CC43}"/>
              </a:ext>
            </a:extLst>
          </p:cNvPr>
          <p:cNvSpPr txBox="1">
            <a:spLocks/>
          </p:cNvSpPr>
          <p:nvPr/>
        </p:nvSpPr>
        <p:spPr>
          <a:xfrm>
            <a:off x="9898283" y="5164826"/>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41" name="Content Placeholder 5">
            <a:extLst>
              <a:ext uri="{FF2B5EF4-FFF2-40B4-BE49-F238E27FC236}">
                <a16:creationId xmlns:a16="http://schemas.microsoft.com/office/drawing/2014/main" id="{824F56CD-3443-4F96-8731-CD261931367F}"/>
              </a:ext>
            </a:extLst>
          </p:cNvPr>
          <p:cNvSpPr txBox="1">
            <a:spLocks/>
          </p:cNvSpPr>
          <p:nvPr/>
        </p:nvSpPr>
        <p:spPr>
          <a:xfrm>
            <a:off x="10840545" y="516482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42" name="Content Placeholder 5">
            <a:extLst>
              <a:ext uri="{FF2B5EF4-FFF2-40B4-BE49-F238E27FC236}">
                <a16:creationId xmlns:a16="http://schemas.microsoft.com/office/drawing/2014/main" id="{EFE81292-1AC0-4EBA-9403-A281367819B2}"/>
              </a:ext>
            </a:extLst>
          </p:cNvPr>
          <p:cNvSpPr txBox="1">
            <a:spLocks/>
          </p:cNvSpPr>
          <p:nvPr/>
        </p:nvSpPr>
        <p:spPr>
          <a:xfrm>
            <a:off x="8958132" y="5518595"/>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43" name="Content Placeholder 5">
            <a:extLst>
              <a:ext uri="{FF2B5EF4-FFF2-40B4-BE49-F238E27FC236}">
                <a16:creationId xmlns:a16="http://schemas.microsoft.com/office/drawing/2014/main" id="{2F2A9EDD-95C0-4B50-8EC5-AF2F54F7D631}"/>
              </a:ext>
            </a:extLst>
          </p:cNvPr>
          <p:cNvSpPr txBox="1">
            <a:spLocks/>
          </p:cNvSpPr>
          <p:nvPr/>
        </p:nvSpPr>
        <p:spPr>
          <a:xfrm>
            <a:off x="9898283" y="5518595"/>
            <a:ext cx="803702" cy="292926"/>
          </a:xfrm>
          <a:prstGeom prst="rect">
            <a:avLst/>
          </a:prstGeom>
          <a:solidFill>
            <a:schemeClr val="bg2">
              <a:lumMod val="9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Low</a:t>
            </a:r>
          </a:p>
        </p:txBody>
      </p:sp>
      <p:sp>
        <p:nvSpPr>
          <p:cNvPr id="44" name="Content Placeholder 5">
            <a:extLst>
              <a:ext uri="{FF2B5EF4-FFF2-40B4-BE49-F238E27FC236}">
                <a16:creationId xmlns:a16="http://schemas.microsoft.com/office/drawing/2014/main" id="{F4E71F76-C628-4FBA-89E9-E099F2533DC5}"/>
              </a:ext>
            </a:extLst>
          </p:cNvPr>
          <p:cNvSpPr txBox="1">
            <a:spLocks/>
          </p:cNvSpPr>
          <p:nvPr/>
        </p:nvSpPr>
        <p:spPr>
          <a:xfrm>
            <a:off x="10840545" y="551859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3</a:t>
            </a:r>
          </a:p>
        </p:txBody>
      </p:sp>
      <p:sp>
        <p:nvSpPr>
          <p:cNvPr id="47" name="Content Placeholder 5">
            <a:extLst>
              <a:ext uri="{FF2B5EF4-FFF2-40B4-BE49-F238E27FC236}">
                <a16:creationId xmlns:a16="http://schemas.microsoft.com/office/drawing/2014/main" id="{877D8E9E-BC52-45EE-AAD8-C95EA5D154B4}"/>
              </a:ext>
            </a:extLst>
          </p:cNvPr>
          <p:cNvSpPr txBox="1">
            <a:spLocks/>
          </p:cNvSpPr>
          <p:nvPr/>
        </p:nvSpPr>
        <p:spPr>
          <a:xfrm>
            <a:off x="8958132" y="5885196"/>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48" name="Content Placeholder 5">
            <a:extLst>
              <a:ext uri="{FF2B5EF4-FFF2-40B4-BE49-F238E27FC236}">
                <a16:creationId xmlns:a16="http://schemas.microsoft.com/office/drawing/2014/main" id="{3CB6F510-5595-4D74-AF3E-97DBEB5BD491}"/>
              </a:ext>
            </a:extLst>
          </p:cNvPr>
          <p:cNvSpPr txBox="1">
            <a:spLocks/>
          </p:cNvSpPr>
          <p:nvPr/>
        </p:nvSpPr>
        <p:spPr>
          <a:xfrm>
            <a:off x="9898283" y="5885196"/>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49" name="Content Placeholder 5">
            <a:extLst>
              <a:ext uri="{FF2B5EF4-FFF2-40B4-BE49-F238E27FC236}">
                <a16:creationId xmlns:a16="http://schemas.microsoft.com/office/drawing/2014/main" id="{FA5F372E-8014-4F6B-B4C8-A338458F2205}"/>
              </a:ext>
            </a:extLst>
          </p:cNvPr>
          <p:cNvSpPr txBox="1">
            <a:spLocks/>
          </p:cNvSpPr>
          <p:nvPr/>
        </p:nvSpPr>
        <p:spPr>
          <a:xfrm>
            <a:off x="10840545" y="588519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50" name="Content Placeholder 5">
            <a:extLst>
              <a:ext uri="{FF2B5EF4-FFF2-40B4-BE49-F238E27FC236}">
                <a16:creationId xmlns:a16="http://schemas.microsoft.com/office/drawing/2014/main" id="{ED13283C-0976-4DC2-BA75-2DDFE3A5513E}"/>
              </a:ext>
            </a:extLst>
          </p:cNvPr>
          <p:cNvSpPr txBox="1">
            <a:spLocks/>
          </p:cNvSpPr>
          <p:nvPr/>
        </p:nvSpPr>
        <p:spPr>
          <a:xfrm>
            <a:off x="8958132" y="6196170"/>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1" name="Content Placeholder 5">
            <a:extLst>
              <a:ext uri="{FF2B5EF4-FFF2-40B4-BE49-F238E27FC236}">
                <a16:creationId xmlns:a16="http://schemas.microsoft.com/office/drawing/2014/main" id="{731E766A-C5C9-4DA5-B27D-3311CD162059}"/>
              </a:ext>
            </a:extLst>
          </p:cNvPr>
          <p:cNvSpPr txBox="1">
            <a:spLocks/>
          </p:cNvSpPr>
          <p:nvPr/>
        </p:nvSpPr>
        <p:spPr>
          <a:xfrm>
            <a:off x="9898283" y="6196170"/>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2" name="Content Placeholder 5">
            <a:extLst>
              <a:ext uri="{FF2B5EF4-FFF2-40B4-BE49-F238E27FC236}">
                <a16:creationId xmlns:a16="http://schemas.microsoft.com/office/drawing/2014/main" id="{E768365F-0CE7-46B6-92A5-DD235AC5B810}"/>
              </a:ext>
            </a:extLst>
          </p:cNvPr>
          <p:cNvSpPr txBox="1">
            <a:spLocks/>
          </p:cNvSpPr>
          <p:nvPr/>
        </p:nvSpPr>
        <p:spPr>
          <a:xfrm>
            <a:off x="10840545" y="626284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p>
        </p:txBody>
      </p:sp>
      <p:sp>
        <p:nvSpPr>
          <p:cNvPr id="53" name="TextBox 52">
            <a:extLst>
              <a:ext uri="{FF2B5EF4-FFF2-40B4-BE49-F238E27FC236}">
                <a16:creationId xmlns:a16="http://schemas.microsoft.com/office/drawing/2014/main" id="{C23E9887-1603-4632-AA28-BD1AB7B94D31}"/>
              </a:ext>
            </a:extLst>
          </p:cNvPr>
          <p:cNvSpPr txBox="1"/>
          <p:nvPr/>
        </p:nvSpPr>
        <p:spPr>
          <a:xfrm>
            <a:off x="483556" y="6531127"/>
            <a:ext cx="11070269" cy="230832"/>
          </a:xfrm>
          <a:prstGeom prst="rect">
            <a:avLst/>
          </a:prstGeom>
          <a:no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
        <p:nvSpPr>
          <p:cNvPr id="4" name="Slide Number Placeholder 3">
            <a:extLst>
              <a:ext uri="{FF2B5EF4-FFF2-40B4-BE49-F238E27FC236}">
                <a16:creationId xmlns:a16="http://schemas.microsoft.com/office/drawing/2014/main" id="{123B2433-9A38-5D17-E072-AD505A8C60A9}"/>
              </a:ext>
            </a:extLst>
          </p:cNvPr>
          <p:cNvSpPr>
            <a:spLocks noGrp="1"/>
          </p:cNvSpPr>
          <p:nvPr>
            <p:ph type="sldNum" sz="quarter" idx="12"/>
          </p:nvPr>
        </p:nvSpPr>
        <p:spPr/>
        <p:txBody>
          <a:bodyPr/>
          <a:lstStyle/>
          <a:p>
            <a:fld id="{C0F55C17-AF72-40D4-ADBD-B5505DEBF9BA}" type="slidenum">
              <a:rPr lang="en-AU" smtClean="0"/>
              <a:t>28</a:t>
            </a:fld>
            <a:endParaRPr lang="en-US" dirty="0"/>
          </a:p>
        </p:txBody>
      </p:sp>
      <p:sp>
        <p:nvSpPr>
          <p:cNvPr id="55" name="Content Placeholder 5">
            <a:extLst>
              <a:ext uri="{FF2B5EF4-FFF2-40B4-BE49-F238E27FC236}">
                <a16:creationId xmlns:a16="http://schemas.microsoft.com/office/drawing/2014/main" id="{22274F6F-80CE-471D-A780-E27852DEE0F8}"/>
              </a:ext>
            </a:extLst>
          </p:cNvPr>
          <p:cNvSpPr txBox="1">
            <a:spLocks/>
          </p:cNvSpPr>
          <p:nvPr/>
        </p:nvSpPr>
        <p:spPr>
          <a:xfrm>
            <a:off x="8958132" y="4814175"/>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6" name="Content Placeholder 5">
            <a:extLst>
              <a:ext uri="{FF2B5EF4-FFF2-40B4-BE49-F238E27FC236}">
                <a16:creationId xmlns:a16="http://schemas.microsoft.com/office/drawing/2014/main" id="{A92A8E33-5C76-4C66-9F52-0CE626C771E8}"/>
              </a:ext>
            </a:extLst>
          </p:cNvPr>
          <p:cNvSpPr txBox="1">
            <a:spLocks/>
          </p:cNvSpPr>
          <p:nvPr/>
        </p:nvSpPr>
        <p:spPr>
          <a:xfrm>
            <a:off x="9898283" y="4814175"/>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7" name="Content Placeholder 5">
            <a:extLst>
              <a:ext uri="{FF2B5EF4-FFF2-40B4-BE49-F238E27FC236}">
                <a16:creationId xmlns:a16="http://schemas.microsoft.com/office/drawing/2014/main" id="{D507ED54-CFA5-4175-BF1C-586AEC1828EC}"/>
              </a:ext>
            </a:extLst>
          </p:cNvPr>
          <p:cNvSpPr txBox="1">
            <a:spLocks/>
          </p:cNvSpPr>
          <p:nvPr/>
        </p:nvSpPr>
        <p:spPr>
          <a:xfrm>
            <a:off x="10840545" y="481417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2" name="Footer Placeholder 1">
            <a:extLst>
              <a:ext uri="{FF2B5EF4-FFF2-40B4-BE49-F238E27FC236}">
                <a16:creationId xmlns:a16="http://schemas.microsoft.com/office/drawing/2014/main" id="{15A8EF18-A151-2A75-FECA-8939E9385CB8}"/>
              </a:ext>
            </a:extLst>
          </p:cNvPr>
          <p:cNvSpPr>
            <a:spLocks noGrp="1"/>
          </p:cNvSpPr>
          <p:nvPr>
            <p:ph type="ftr" sz="quarter" idx="11"/>
          </p:nvPr>
        </p:nvSpPr>
        <p:spPr>
          <a:xfrm>
            <a:off x="1104668" y="6665008"/>
            <a:ext cx="6783813" cy="180000"/>
          </a:xfrm>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82428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5">
            <a:extLst>
              <a:ext uri="{FF2B5EF4-FFF2-40B4-BE49-F238E27FC236}">
                <a16:creationId xmlns:a16="http://schemas.microsoft.com/office/drawing/2014/main" id="{08EDB83A-0BF8-4A02-AE97-73B6CF18A1A4}"/>
              </a:ext>
            </a:extLst>
          </p:cNvPr>
          <p:cNvSpPr txBox="1">
            <a:spLocks/>
          </p:cNvSpPr>
          <p:nvPr/>
        </p:nvSpPr>
        <p:spPr>
          <a:xfrm>
            <a:off x="8954591" y="1495149"/>
            <a:ext cx="801591"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25" name="Content Placeholder 5">
            <a:extLst>
              <a:ext uri="{FF2B5EF4-FFF2-40B4-BE49-F238E27FC236}">
                <a16:creationId xmlns:a16="http://schemas.microsoft.com/office/drawing/2014/main" id="{9F81A817-69AB-4348-9DDE-069D51300B4A}"/>
              </a:ext>
            </a:extLst>
          </p:cNvPr>
          <p:cNvSpPr txBox="1">
            <a:spLocks/>
          </p:cNvSpPr>
          <p:nvPr/>
        </p:nvSpPr>
        <p:spPr>
          <a:xfrm>
            <a:off x="9889961" y="1495149"/>
            <a:ext cx="803702"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26" name="Content Placeholder 5">
            <a:extLst>
              <a:ext uri="{FF2B5EF4-FFF2-40B4-BE49-F238E27FC236}">
                <a16:creationId xmlns:a16="http://schemas.microsoft.com/office/drawing/2014/main" id="{6A4F61DB-7BF7-4B32-ABC5-5A0221E755C1}"/>
              </a:ext>
            </a:extLst>
          </p:cNvPr>
          <p:cNvSpPr txBox="1">
            <a:spLocks/>
          </p:cNvSpPr>
          <p:nvPr/>
        </p:nvSpPr>
        <p:spPr>
          <a:xfrm>
            <a:off x="10840541" y="1495149"/>
            <a:ext cx="803702"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27" name="Content Placeholder 5">
            <a:extLst>
              <a:ext uri="{FF2B5EF4-FFF2-40B4-BE49-F238E27FC236}">
                <a16:creationId xmlns:a16="http://schemas.microsoft.com/office/drawing/2014/main" id="{F35493B2-8470-4242-8463-F4AC387ECF7B}"/>
              </a:ext>
            </a:extLst>
          </p:cNvPr>
          <p:cNvSpPr txBox="1">
            <a:spLocks/>
          </p:cNvSpPr>
          <p:nvPr/>
        </p:nvSpPr>
        <p:spPr>
          <a:xfrm>
            <a:off x="8954591" y="1889162"/>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8" name="Content Placeholder 5">
            <a:extLst>
              <a:ext uri="{FF2B5EF4-FFF2-40B4-BE49-F238E27FC236}">
                <a16:creationId xmlns:a16="http://schemas.microsoft.com/office/drawing/2014/main" id="{B3254106-C051-4F89-845D-21E4F81832CA}"/>
              </a:ext>
            </a:extLst>
          </p:cNvPr>
          <p:cNvSpPr txBox="1">
            <a:spLocks/>
          </p:cNvSpPr>
          <p:nvPr/>
        </p:nvSpPr>
        <p:spPr>
          <a:xfrm>
            <a:off x="9889961" y="1889162"/>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29" name="Content Placeholder 5">
            <a:extLst>
              <a:ext uri="{FF2B5EF4-FFF2-40B4-BE49-F238E27FC236}">
                <a16:creationId xmlns:a16="http://schemas.microsoft.com/office/drawing/2014/main" id="{4C3535A6-DBAC-4ED3-8269-4F840D002BD0}"/>
              </a:ext>
            </a:extLst>
          </p:cNvPr>
          <p:cNvSpPr txBox="1">
            <a:spLocks/>
          </p:cNvSpPr>
          <p:nvPr/>
        </p:nvSpPr>
        <p:spPr>
          <a:xfrm>
            <a:off x="10840541" y="1889162"/>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5" name="Content Placeholder 5">
            <a:extLst>
              <a:ext uri="{FF2B5EF4-FFF2-40B4-BE49-F238E27FC236}">
                <a16:creationId xmlns:a16="http://schemas.microsoft.com/office/drawing/2014/main" id="{98E3461A-B728-4CA1-B76B-4A0B011D75F2}"/>
              </a:ext>
            </a:extLst>
          </p:cNvPr>
          <p:cNvSpPr txBox="1">
            <a:spLocks/>
          </p:cNvSpPr>
          <p:nvPr/>
        </p:nvSpPr>
        <p:spPr>
          <a:xfrm>
            <a:off x="500380" y="1506386"/>
            <a:ext cx="8350743"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8" name="Google Shape;2325;p209">
            <a:extLst>
              <a:ext uri="{FF2B5EF4-FFF2-40B4-BE49-F238E27FC236}">
                <a16:creationId xmlns:a16="http://schemas.microsoft.com/office/drawing/2014/main" id="{C57C786F-C48E-458F-9B4F-8E4AD14D8201}"/>
              </a:ext>
            </a:extLst>
          </p:cNvPr>
          <p:cNvSpPr/>
          <p:nvPr/>
        </p:nvSpPr>
        <p:spPr>
          <a:xfrm>
            <a:off x="4567181" y="2043944"/>
            <a:ext cx="121112" cy="445099"/>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endParaRPr kumimoji="0" sz="9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19" name="Google Shape;2328;p209">
            <a:extLst>
              <a:ext uri="{FF2B5EF4-FFF2-40B4-BE49-F238E27FC236}">
                <a16:creationId xmlns:a16="http://schemas.microsoft.com/office/drawing/2014/main" id="{7D1C6166-88C3-4AD3-87CC-9AF92E3DB371}"/>
              </a:ext>
            </a:extLst>
          </p:cNvPr>
          <p:cNvSpPr/>
          <p:nvPr/>
        </p:nvSpPr>
        <p:spPr>
          <a:xfrm>
            <a:off x="514983" y="1797802"/>
            <a:ext cx="8328945" cy="4929176"/>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a:spcBef>
                <a:spcPts val="300"/>
              </a:spcBef>
              <a:buClr>
                <a:schemeClr val="tx1"/>
              </a:buClr>
              <a:tabLst>
                <a:tab pos="360363" algn="l"/>
              </a:tabLst>
              <a:defRPr/>
            </a:pPr>
            <a:r>
              <a:rPr lang="en-AU" sz="1000" b="1" dirty="0">
                <a:solidFill>
                  <a:schemeClr val="accent3"/>
                </a:solidFill>
              </a:rPr>
              <a:t>C1</a:t>
            </a:r>
            <a:r>
              <a:rPr lang="en-AU" sz="1000" b="1" dirty="0"/>
              <a:t>	</a:t>
            </a:r>
            <a:r>
              <a:rPr lang="en-AU" sz="1000" b="0" dirty="0"/>
              <a:t>Develop a </a:t>
            </a:r>
            <a:r>
              <a:rPr lang="en-AU" sz="1000" b="1" dirty="0">
                <a:solidFill>
                  <a:schemeClr val="accent3"/>
                </a:solidFill>
              </a:rPr>
              <a:t>‘One Commission’ core capabilities program for all staff</a:t>
            </a:r>
            <a:r>
              <a:rPr lang="en-AU" sz="1000" b="0" dirty="0"/>
              <a:t>, that operates as the first iterative step to </a:t>
            </a:r>
            <a:r>
              <a:rPr lang="en-AU" sz="1000" b="1" dirty="0"/>
              <a:t>C2, </a:t>
            </a:r>
            <a:r>
              <a:rPr lang="en-AU" sz="1000" b="0" dirty="0"/>
              <a:t>leveraging the shared 	knowledge, capability and resources internally and </a:t>
            </a:r>
            <a:r>
              <a:rPr lang="en-AU" sz="1000" b="0" dirty="0" smtClean="0"/>
              <a:t>externally </a:t>
            </a:r>
            <a:r>
              <a:rPr lang="en-AU" sz="1000" b="0" dirty="0"/>
              <a:t>across our broader regulatory community and disability sector to support capability 	development across a core set of foundational competencies. Core capabilities can be anchored in </a:t>
            </a:r>
            <a:r>
              <a:rPr lang="en-AU" sz="1000" b="0" dirty="0" smtClean="0"/>
              <a:t>targeted learning programs and </a:t>
            </a:r>
            <a:r>
              <a:rPr lang="en-AU" sz="1000" b="0" dirty="0"/>
              <a:t>other 	opportunities </a:t>
            </a:r>
            <a:r>
              <a:rPr lang="en-AU" sz="1000" dirty="0"/>
              <a:t>such as Induction and </a:t>
            </a:r>
            <a:r>
              <a:rPr lang="en-AU" sz="1000" dirty="0" smtClean="0"/>
              <a:t>on boarding. </a:t>
            </a:r>
            <a:r>
              <a:rPr lang="en-AU" sz="1000" dirty="0"/>
              <a:t>Core competencies include:</a:t>
            </a:r>
          </a:p>
          <a:p>
            <a:pPr>
              <a:spcBef>
                <a:spcPts val="300"/>
              </a:spcBef>
              <a:buClr>
                <a:schemeClr val="tx1"/>
              </a:buClr>
              <a:tabLst>
                <a:tab pos="360363" algn="l"/>
              </a:tabLst>
              <a:defRPr/>
            </a:pPr>
            <a:endParaRPr lang="en-AU" sz="1000" b="1" dirty="0">
              <a:solidFill>
                <a:schemeClr val="accent3"/>
              </a:solidFill>
            </a:endParaRPr>
          </a:p>
          <a:p>
            <a:pPr>
              <a:spcBef>
                <a:spcPts val="300"/>
              </a:spcBef>
              <a:buClr>
                <a:schemeClr val="tx1"/>
              </a:buClr>
              <a:tabLst>
                <a:tab pos="360363" algn="l"/>
              </a:tabLst>
              <a:defRPr/>
            </a:pPr>
            <a:endParaRPr lang="en-AU" sz="1000" b="1" dirty="0">
              <a:solidFill>
                <a:schemeClr val="accent3"/>
              </a:solidFill>
            </a:endParaRPr>
          </a:p>
          <a:p>
            <a:pPr>
              <a:spcBef>
                <a:spcPts val="300"/>
              </a:spcBef>
              <a:buClr>
                <a:schemeClr val="tx1"/>
              </a:buClr>
              <a:tabLst>
                <a:tab pos="360363" algn="l"/>
              </a:tabLst>
              <a:defRPr/>
            </a:pPr>
            <a:endParaRPr lang="en-AU" sz="1000" b="1" dirty="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chemeClr val="accent3"/>
              </a:solidFill>
            </a:endParaRPr>
          </a:p>
          <a:p>
            <a:pPr marR="0" lvl="0" algn="l" defTabSz="898525" rtl="0" eaLnBrk="1" fontAlgn="auto" latinLnBrk="0" hangingPunct="1">
              <a:lnSpc>
                <a:spcPct val="100000"/>
              </a:lnSpc>
              <a:spcBef>
                <a:spcPts val="0"/>
              </a:spcBef>
              <a:spcAft>
                <a:spcPts val="0"/>
              </a:spcAft>
              <a:buClrTx/>
              <a:buSzTx/>
              <a:buFontTx/>
              <a:buNone/>
              <a:tabLst>
                <a:tab pos="357188" algn="l"/>
              </a:tabLst>
              <a:defRPr/>
            </a:pPr>
            <a:endParaRPr lang="en-AU" sz="1000" b="1" dirty="0">
              <a:solidFill>
                <a:schemeClr val="accent3"/>
              </a:solidFill>
            </a:endParaRPr>
          </a:p>
          <a:p>
            <a:pPr marR="0" lvl="0" algn="l" defTabSz="898525" rtl="0" eaLnBrk="1" fontAlgn="auto" latinLnBrk="0" hangingPunct="1">
              <a:lnSpc>
                <a:spcPct val="100000"/>
              </a:lnSpc>
              <a:spcBef>
                <a:spcPts val="0"/>
              </a:spcBef>
              <a:spcAft>
                <a:spcPts val="0"/>
              </a:spcAft>
              <a:buClrTx/>
              <a:buSzTx/>
              <a:buFontTx/>
              <a:buNone/>
              <a:tabLst>
                <a:tab pos="357188" algn="l"/>
              </a:tabLst>
              <a:defRPr/>
            </a:pPr>
            <a:r>
              <a:rPr lang="en-AU" sz="1000" b="1" dirty="0">
                <a:solidFill>
                  <a:schemeClr val="accent3"/>
                </a:solidFill>
              </a:rPr>
              <a:t>C2</a:t>
            </a:r>
            <a:r>
              <a:rPr lang="en-AU" sz="1000" b="1" dirty="0"/>
              <a:t> 	</a:t>
            </a:r>
            <a:r>
              <a:rPr lang="en-AU" sz="1000" dirty="0"/>
              <a:t>Develop an organisation-wide c</a:t>
            </a:r>
            <a:r>
              <a:rPr lang="en-AU" sz="1000" b="0" dirty="0"/>
              <a:t>ore </a:t>
            </a:r>
            <a:r>
              <a:rPr lang="en-AU" sz="1000" b="1" dirty="0">
                <a:solidFill>
                  <a:schemeClr val="accent3"/>
                </a:solidFill>
              </a:rPr>
              <a:t>capability framework, </a:t>
            </a:r>
            <a:r>
              <a:rPr lang="en-AU" sz="1000" dirty="0"/>
              <a:t>drawing on the org wide capability analysis </a:t>
            </a:r>
            <a:r>
              <a:rPr lang="en-AU" sz="1000" dirty="0" smtClean="0"/>
              <a:t>(recently completed), </a:t>
            </a:r>
            <a:r>
              <a:rPr lang="en-AU" sz="1000" dirty="0"/>
              <a:t>leveraging 	</a:t>
            </a:r>
            <a:r>
              <a:rPr lang="en-AU" sz="1000" b="1" dirty="0">
                <a:solidFill>
                  <a:schemeClr val="accent3"/>
                </a:solidFill>
              </a:rPr>
              <a:t>established external training </a:t>
            </a:r>
            <a:r>
              <a:rPr lang="en-AU" sz="1000" b="0" dirty="0"/>
              <a:t>and coordinated learning and development opportunities to build capability including design of an </a:t>
            </a:r>
            <a:r>
              <a:rPr lang="en-AU" sz="1000" b="1" dirty="0">
                <a:solidFill>
                  <a:schemeClr val="accent3"/>
                </a:solidFill>
              </a:rPr>
              <a:t>ongoing 	learning and development program </a:t>
            </a:r>
            <a:r>
              <a:rPr lang="en-AU" sz="1000" dirty="0"/>
              <a:t>including on-demand micro-learning</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C3	</a:t>
            </a:r>
            <a:r>
              <a:rPr lang="en-AU" sz="1000" dirty="0"/>
              <a:t>Implement protective training time </a:t>
            </a:r>
            <a:r>
              <a:rPr lang="en-AU" sz="1000" b="1" dirty="0">
                <a:solidFill>
                  <a:schemeClr val="accent3"/>
                </a:solidFill>
              </a:rPr>
              <a:t>for upskilling and training employees </a:t>
            </a:r>
            <a:r>
              <a:rPr lang="en-AU" sz="1000" dirty="0"/>
              <a:t>that is consistent and accessible to all employees across the 	Commission 	and is aligned to individual professional development plans. This could include: formal training courses, non-compulsory learning sessions, 	opportunities to attend industry forums, webcasts and leverage industry offerings</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C4	Enable on-the-job capability and cross-skilling </a:t>
            </a:r>
            <a:r>
              <a:rPr lang="en-AU" sz="1000" dirty="0"/>
              <a:t>through job sharing, shadowing and secondments. This could be done by creating a register of 	interest, regular conversations with staff, professional development plans</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C5</a:t>
            </a:r>
            <a:r>
              <a:rPr lang="en-AU" sz="1000" b="1" dirty="0"/>
              <a:t>	</a:t>
            </a:r>
            <a:r>
              <a:rPr lang="en-AU" sz="1000" dirty="0"/>
              <a:t>Consider </a:t>
            </a:r>
            <a:r>
              <a:rPr lang="en-AU" sz="1000" b="1" dirty="0">
                <a:solidFill>
                  <a:schemeClr val="accent3"/>
                </a:solidFill>
              </a:rPr>
              <a:t>mapping roles</a:t>
            </a:r>
            <a:r>
              <a:rPr lang="en-AU" sz="1000" dirty="0"/>
              <a:t> to the </a:t>
            </a:r>
            <a:r>
              <a:rPr lang="en-AU" sz="1000" dirty="0">
                <a:hlinkClick r:id="rId3"/>
              </a:rPr>
              <a:t>APS Job Family Framework </a:t>
            </a:r>
            <a:r>
              <a:rPr lang="en-AU" sz="1000" dirty="0"/>
              <a:t>to enable the ability to undertake workforce segmentation as a first step to developing job 	architecture, leveraging the resources and work of the APS Workforce Planning Community of Practice Job Family Framework Hub</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C6	</a:t>
            </a:r>
            <a:r>
              <a:rPr lang="en-AU" sz="1000" dirty="0"/>
              <a:t>Dual track </a:t>
            </a:r>
            <a:r>
              <a:rPr lang="en-AU" sz="1000" b="1" dirty="0">
                <a:solidFill>
                  <a:schemeClr val="accent3"/>
                </a:solidFill>
              </a:rPr>
              <a:t>leadership development</a:t>
            </a:r>
            <a:r>
              <a:rPr lang="en-AU" sz="1000" dirty="0">
                <a:solidFill>
                  <a:schemeClr val="accent3"/>
                </a:solidFill>
              </a:rPr>
              <a:t> </a:t>
            </a:r>
            <a:r>
              <a:rPr lang="en-AU" sz="1000" dirty="0"/>
              <a:t>(technical and managerial) delivering across all levels (Executive to emerging front line leaders) Integrating 	both formal and informal learning opportunities whilst incrementally and consistently building leadership capability at each level including 	emerging leaders. Commencing with </a:t>
            </a:r>
            <a:r>
              <a:rPr kumimoji="0" lang="en-AU" sz="1000" b="1" i="0" u="none" strike="noStrike" kern="1200" cap="none" spc="0" normalizeH="0" baseline="0" noProof="0" dirty="0">
                <a:ln>
                  <a:noFill/>
                </a:ln>
                <a:solidFill>
                  <a:schemeClr val="accent3"/>
                </a:solidFill>
                <a:effectLst/>
                <a:uLnTx/>
                <a:uFillTx/>
                <a:ea typeface="+mn-ea"/>
                <a:cs typeface="+mn-cs"/>
              </a:rPr>
              <a:t>fundamentals of supervision and leadership training </a:t>
            </a:r>
            <a:r>
              <a:rPr kumimoji="0" lang="en-AU" sz="1000" i="0" u="none" strike="noStrike" kern="1200" cap="none" spc="0" normalizeH="0" baseline="0" noProof="0" dirty="0">
                <a:ln>
                  <a:noFill/>
                </a:ln>
                <a:effectLst/>
                <a:uLnTx/>
                <a:uFillTx/>
                <a:ea typeface="+mn-ea"/>
                <a:cs typeface="+mn-cs"/>
              </a:rPr>
              <a:t>encompassing</a:t>
            </a:r>
            <a:r>
              <a:rPr kumimoji="0" lang="en-AU" sz="1000" b="1" i="0" u="none" strike="noStrike" kern="1200" cap="none" spc="0" normalizeH="0" baseline="0" noProof="0" dirty="0">
                <a:ln>
                  <a:noFill/>
                </a:ln>
                <a:solidFill>
                  <a:schemeClr val="accent3"/>
                </a:solidFill>
                <a:effectLst/>
                <a:uLnTx/>
                <a:uFillTx/>
                <a:ea typeface="+mn-ea"/>
                <a:cs typeface="+mn-cs"/>
              </a:rPr>
              <a:t> </a:t>
            </a:r>
            <a:r>
              <a:rPr kumimoji="0" lang="en-AU" sz="1000" i="0" u="none" strike="noStrike" kern="1200" cap="none" spc="0" normalizeH="0" baseline="0" noProof="0" dirty="0">
                <a:ln>
                  <a:noFill/>
                </a:ln>
                <a:effectLst/>
                <a:uLnTx/>
                <a:uFillTx/>
                <a:ea typeface="+mn-ea"/>
                <a:cs typeface="+mn-cs"/>
              </a:rPr>
              <a:t>a</a:t>
            </a:r>
            <a:r>
              <a:rPr kumimoji="0" lang="en-AU" sz="1000" b="1" i="0" u="none" strike="noStrike" kern="1200" cap="none" spc="0" normalizeH="0" baseline="0" noProof="0" dirty="0">
                <a:ln>
                  <a:noFill/>
                </a:ln>
                <a:solidFill>
                  <a:schemeClr val="accent3"/>
                </a:solidFill>
                <a:effectLst/>
                <a:uLnTx/>
                <a:uFillTx/>
                <a:ea typeface="+mn-ea"/>
                <a:cs typeface="+mn-cs"/>
              </a:rPr>
              <a:t> </a:t>
            </a:r>
            <a:r>
              <a:rPr lang="en-AU" sz="1000" dirty="0"/>
              <a:t>capability uplift of all leaders, to 	both manage and lead hybrid teams effectively driving an engaged and innovative workforce</a:t>
            </a:r>
            <a:endParaRPr lang="en-AU" sz="1000" b="0" dirty="0">
              <a:cs typeface="Calibri"/>
            </a:endParaRPr>
          </a:p>
          <a:p>
            <a:pPr>
              <a:spcBef>
                <a:spcPts val="300"/>
              </a:spcBef>
              <a:buClr>
                <a:schemeClr val="tx1"/>
              </a:buClr>
              <a:tabLst>
                <a:tab pos="360363" algn="l"/>
              </a:tabLst>
              <a:defRPr/>
            </a:pPr>
            <a:r>
              <a:rPr lang="en-AU" sz="1000" b="1" dirty="0">
                <a:solidFill>
                  <a:schemeClr val="accent3"/>
                </a:solidFill>
              </a:rPr>
              <a:t>C7</a:t>
            </a:r>
            <a:r>
              <a:rPr lang="en-AU" sz="1000" b="1" dirty="0"/>
              <a:t> 	</a:t>
            </a:r>
            <a:r>
              <a:rPr lang="en-AU" sz="1000" b="1" dirty="0">
                <a:solidFill>
                  <a:schemeClr val="accent3"/>
                </a:solidFill>
              </a:rPr>
              <a:t>Design targeted recruitment programs to </a:t>
            </a:r>
            <a:r>
              <a:rPr lang="en-AU" sz="1000" b="0" dirty="0"/>
              <a:t>attract graduates into priority and critical roles such as those roles contributing to complex case 	management, and business and data analytics, supporting the Commission to build the right skills for the future</a:t>
            </a:r>
            <a:r>
              <a:rPr lang="en-AU" sz="1000" dirty="0"/>
              <a:t> </a:t>
            </a:r>
            <a:endParaRPr lang="en-AU" sz="1000" b="0" dirty="0">
              <a:cs typeface="Calibri"/>
            </a:endParaRPr>
          </a:p>
          <a:p>
            <a:pPr marL="361950" indent="-361950">
              <a:spcBef>
                <a:spcPts val="300"/>
              </a:spcBef>
              <a:buClr>
                <a:schemeClr val="tx1"/>
              </a:buClr>
              <a:tabLst>
                <a:tab pos="360363" algn="l"/>
              </a:tabLst>
              <a:defRPr/>
            </a:pPr>
            <a:r>
              <a:rPr lang="en-AU" sz="1000" b="1" dirty="0">
                <a:solidFill>
                  <a:schemeClr val="accent3"/>
                </a:solidFill>
              </a:rPr>
              <a:t>C8	</a:t>
            </a:r>
            <a:r>
              <a:rPr lang="en-AU" sz="1000" dirty="0"/>
              <a:t>Implement and embed the </a:t>
            </a:r>
            <a:r>
              <a:rPr lang="en-AU" sz="1000" b="1" dirty="0">
                <a:solidFill>
                  <a:schemeClr val="accent3"/>
                </a:solidFill>
              </a:rPr>
              <a:t>70/20/10 L&amp;D framework </a:t>
            </a:r>
            <a:r>
              <a:rPr lang="en-AU" sz="1000" dirty="0"/>
              <a:t>into development planning (PDP conversations, coaching conversations), incorporating 70% on the job training, 20% individual learning and 10% formal learning, consolidating </a:t>
            </a:r>
            <a:r>
              <a:rPr lang="en-AU" sz="1000" dirty="0" smtClean="0"/>
              <a:t>employee </a:t>
            </a:r>
            <a:r>
              <a:rPr lang="en-AU" sz="1000" dirty="0"/>
              <a:t>formal learning into day-to-day experience supporting employees to develop the right skills and capabilities</a:t>
            </a:r>
            <a:endParaRPr lang="en-AU" sz="1000" dirty="0">
              <a:cs typeface="Calibri"/>
            </a:endParaRPr>
          </a:p>
          <a:p>
            <a:pPr>
              <a:lnSpc>
                <a:spcPct val="100000"/>
              </a:lnSpc>
              <a:spcBef>
                <a:spcPts val="300"/>
              </a:spcBef>
              <a:buClr>
                <a:schemeClr val="tx1"/>
              </a:buClr>
              <a:tabLst>
                <a:tab pos="180975" algn="l"/>
              </a:tabLst>
              <a:defRPr/>
            </a:pPr>
            <a:endParaRPr lang="en-AU" sz="1000" b="0" dirty="0"/>
          </a:p>
          <a:p>
            <a:pPr marL="180975" indent="-180975">
              <a:lnSpc>
                <a:spcPct val="100000"/>
              </a:lnSpc>
              <a:spcBef>
                <a:spcPts val="300"/>
              </a:spcBef>
              <a:buClr>
                <a:schemeClr val="tx1"/>
              </a:buClr>
              <a:buFont typeface="Arial" panose="020B0604020202020204" pitchFamily="34" charset="0"/>
              <a:buChar char="•"/>
              <a:tabLst>
                <a:tab pos="180975" algn="l"/>
              </a:tabLst>
              <a:defRPr/>
            </a:pPr>
            <a:endParaRPr lang="en-AU" sz="1000" b="0" dirty="0">
              <a:solidFill>
                <a:prstClr val="black"/>
              </a:solidFill>
            </a:endParaRPr>
          </a:p>
          <a:p>
            <a:pPr marL="180975" indent="-180975">
              <a:spcBef>
                <a:spcPts val="300"/>
              </a:spcBef>
              <a:buClr>
                <a:schemeClr val="tx1"/>
              </a:buClr>
              <a:buFont typeface="Arial" panose="020B0604020202020204" pitchFamily="34" charset="0"/>
              <a:buChar char="•"/>
              <a:tabLst>
                <a:tab pos="449263" algn="l"/>
              </a:tabLst>
              <a:defRPr/>
            </a:pPr>
            <a:endParaRPr lang="en-AU" sz="1050" b="1" dirty="0">
              <a:solidFill>
                <a:prstClr val="black"/>
              </a:solidFill>
              <a:highlight>
                <a:srgbClr val="FFFF00"/>
              </a:highlight>
            </a:endParaRPr>
          </a:p>
        </p:txBody>
      </p:sp>
      <p:sp>
        <p:nvSpPr>
          <p:cNvPr id="22" name="TextBox 21">
            <a:extLst>
              <a:ext uri="{FF2B5EF4-FFF2-40B4-BE49-F238E27FC236}">
                <a16:creationId xmlns:a16="http://schemas.microsoft.com/office/drawing/2014/main" id="{0B0CCF30-0ABD-4927-B83A-3197BC363C12}"/>
              </a:ext>
            </a:extLst>
          </p:cNvPr>
          <p:cNvSpPr txBox="1"/>
          <p:nvPr/>
        </p:nvSpPr>
        <p:spPr>
          <a:xfrm>
            <a:off x="2627220" y="2439629"/>
            <a:ext cx="2442869" cy="1069524"/>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Regulation and Risk </a:t>
            </a:r>
          </a:p>
          <a:p>
            <a:pPr marL="355600" indent="-173038">
              <a:spcBef>
                <a:spcPts val="300"/>
              </a:spcBef>
              <a:buClr>
                <a:schemeClr val="tx1"/>
              </a:buClr>
              <a:buFontTx/>
              <a:buChar char="-"/>
              <a:tabLst>
                <a:tab pos="355600" algn="l"/>
              </a:tabLst>
              <a:defRPr/>
            </a:pPr>
            <a:r>
              <a:rPr lang="en-AU" sz="850" dirty="0">
                <a:cs typeface="Calibri Light"/>
              </a:rPr>
              <a:t>Understands the application of regulation </a:t>
            </a:r>
          </a:p>
          <a:p>
            <a:pPr marL="355600" indent="-173038">
              <a:spcBef>
                <a:spcPts val="300"/>
              </a:spcBef>
              <a:buClr>
                <a:schemeClr val="tx1"/>
              </a:buClr>
              <a:buFontTx/>
              <a:buChar char="-"/>
              <a:tabLst>
                <a:tab pos="355600" algn="l"/>
              </a:tabLst>
              <a:defRPr/>
            </a:pPr>
            <a:r>
              <a:rPr lang="en-AU" sz="850" dirty="0">
                <a:cs typeface="Calibri Light"/>
              </a:rPr>
              <a:t>Understands relevant legislation</a:t>
            </a:r>
          </a:p>
          <a:p>
            <a:pPr marL="355600" indent="-173038">
              <a:spcBef>
                <a:spcPts val="300"/>
              </a:spcBef>
              <a:buClr>
                <a:schemeClr val="tx1"/>
              </a:buClr>
              <a:buFontTx/>
              <a:buChar char="-"/>
              <a:tabLst>
                <a:tab pos="355600" algn="l"/>
              </a:tabLst>
              <a:defRPr/>
            </a:pPr>
            <a:r>
              <a:rPr lang="en-AU" sz="850" dirty="0">
                <a:cs typeface="Calibri Light"/>
              </a:rPr>
              <a:t>Understands the disability sector</a:t>
            </a:r>
          </a:p>
          <a:p>
            <a:pPr marL="355600" indent="-173038">
              <a:spcBef>
                <a:spcPts val="300"/>
              </a:spcBef>
              <a:buClr>
                <a:schemeClr val="tx1"/>
              </a:buClr>
              <a:buFontTx/>
              <a:buChar char="-"/>
              <a:tabLst>
                <a:tab pos="355600" algn="l"/>
              </a:tabLst>
              <a:defRPr/>
            </a:pPr>
            <a:r>
              <a:rPr lang="en-AU" sz="850" dirty="0">
                <a:cs typeface="Calibri Light"/>
              </a:rPr>
              <a:t>Applies critical thinking </a:t>
            </a:r>
          </a:p>
          <a:p>
            <a:pPr marL="355600" indent="-173038">
              <a:spcBef>
                <a:spcPts val="300"/>
              </a:spcBef>
              <a:buClr>
                <a:schemeClr val="tx1"/>
              </a:buClr>
              <a:buFontTx/>
              <a:buChar char="-"/>
              <a:tabLst>
                <a:tab pos="355600" algn="l"/>
              </a:tabLst>
              <a:defRPr/>
            </a:pPr>
            <a:r>
              <a:rPr lang="en-AU" sz="850" dirty="0">
                <a:cs typeface="Calibri Light"/>
              </a:rPr>
              <a:t>Understands risk management </a:t>
            </a:r>
          </a:p>
        </p:txBody>
      </p:sp>
      <p:sp>
        <p:nvSpPr>
          <p:cNvPr id="23" name="TextBox 22">
            <a:extLst>
              <a:ext uri="{FF2B5EF4-FFF2-40B4-BE49-F238E27FC236}">
                <a16:creationId xmlns:a16="http://schemas.microsoft.com/office/drawing/2014/main" id="{7F3079FD-4686-4DD1-8374-6E3D0581260F}"/>
              </a:ext>
            </a:extLst>
          </p:cNvPr>
          <p:cNvSpPr txBox="1"/>
          <p:nvPr/>
        </p:nvSpPr>
        <p:spPr>
          <a:xfrm>
            <a:off x="711238" y="2467351"/>
            <a:ext cx="2163998" cy="1161857"/>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Consumer Centricity </a:t>
            </a:r>
            <a:endParaRPr lang="en-AU" sz="850" dirty="0">
              <a:cs typeface="Calibri Light"/>
            </a:endParaRPr>
          </a:p>
          <a:p>
            <a:pPr marL="355600" indent="-173038">
              <a:spcBef>
                <a:spcPts val="300"/>
              </a:spcBef>
              <a:buClr>
                <a:schemeClr val="tx1"/>
              </a:buClr>
              <a:buFontTx/>
              <a:buChar char="-"/>
              <a:tabLst>
                <a:tab pos="355600" algn="l"/>
              </a:tabLst>
              <a:defRPr/>
            </a:pPr>
            <a:r>
              <a:rPr lang="en-AU" sz="850" dirty="0">
                <a:cs typeface="Calibri Light"/>
              </a:rPr>
              <a:t>Acts with empathy and demonstrates resilience</a:t>
            </a:r>
          </a:p>
          <a:p>
            <a:pPr marL="355600" indent="-173038">
              <a:spcBef>
                <a:spcPts val="300"/>
              </a:spcBef>
              <a:buClr>
                <a:schemeClr val="tx1"/>
              </a:buClr>
              <a:buFontTx/>
              <a:buChar char="-"/>
              <a:tabLst>
                <a:tab pos="355600" algn="l"/>
              </a:tabLst>
              <a:defRPr/>
            </a:pPr>
            <a:r>
              <a:rPr lang="en-AU" sz="850" dirty="0">
                <a:cs typeface="Calibri Light"/>
              </a:rPr>
              <a:t>Understands the operations of the commission</a:t>
            </a:r>
          </a:p>
          <a:p>
            <a:pPr marL="355600" indent="-173038">
              <a:spcBef>
                <a:spcPts val="300"/>
              </a:spcBef>
              <a:buClr>
                <a:schemeClr val="tx1"/>
              </a:buClr>
              <a:buFontTx/>
              <a:buChar char="-"/>
              <a:tabLst>
                <a:tab pos="355600" algn="l"/>
              </a:tabLst>
              <a:defRPr/>
            </a:pPr>
            <a:r>
              <a:rPr lang="en-AU" sz="850" dirty="0">
                <a:cs typeface="Calibri Light"/>
              </a:rPr>
              <a:t>Deals with consumers respectively </a:t>
            </a:r>
          </a:p>
          <a:p>
            <a:pPr marL="355600" indent="-173038">
              <a:spcBef>
                <a:spcPts val="300"/>
              </a:spcBef>
              <a:buClr>
                <a:schemeClr val="tx1"/>
              </a:buClr>
              <a:buFontTx/>
              <a:buChar char="-"/>
              <a:tabLst>
                <a:tab pos="355600" algn="l"/>
              </a:tabLst>
              <a:defRPr/>
            </a:pPr>
            <a:endParaRPr lang="en-AU" sz="850" dirty="0">
              <a:cs typeface="Calibri Light"/>
            </a:endParaRPr>
          </a:p>
        </p:txBody>
      </p:sp>
      <p:sp>
        <p:nvSpPr>
          <p:cNvPr id="24" name="TextBox 23">
            <a:extLst>
              <a:ext uri="{FF2B5EF4-FFF2-40B4-BE49-F238E27FC236}">
                <a16:creationId xmlns:a16="http://schemas.microsoft.com/office/drawing/2014/main" id="{8EC4C2D4-4D61-49F5-9167-410DD46C71AD}"/>
              </a:ext>
            </a:extLst>
          </p:cNvPr>
          <p:cNvSpPr txBox="1"/>
          <p:nvPr/>
        </p:nvSpPr>
        <p:spPr>
          <a:xfrm>
            <a:off x="4773916" y="2430527"/>
            <a:ext cx="2026768" cy="1031051"/>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Data and digital </a:t>
            </a:r>
          </a:p>
          <a:p>
            <a:pPr marL="355600" indent="-173038">
              <a:spcBef>
                <a:spcPts val="300"/>
              </a:spcBef>
              <a:buClr>
                <a:schemeClr val="tx1"/>
              </a:buClr>
              <a:buFontTx/>
              <a:buChar char="-"/>
              <a:tabLst>
                <a:tab pos="355600" algn="l"/>
              </a:tabLst>
              <a:defRPr/>
            </a:pPr>
            <a:r>
              <a:rPr lang="en-US" sz="850" dirty="0">
                <a:cs typeface="Calibri Light"/>
              </a:rPr>
              <a:t>Intelligence led, technology enabled decision making</a:t>
            </a:r>
          </a:p>
          <a:p>
            <a:pPr marL="355600" indent="-173038">
              <a:spcBef>
                <a:spcPts val="300"/>
              </a:spcBef>
              <a:buClr>
                <a:schemeClr val="tx1"/>
              </a:buClr>
              <a:buFontTx/>
              <a:buChar char="-"/>
              <a:tabLst>
                <a:tab pos="355600" algn="l"/>
              </a:tabLst>
              <a:defRPr/>
            </a:pPr>
            <a:r>
              <a:rPr lang="en-AU" sz="850" dirty="0">
                <a:cs typeface="Calibri Light"/>
              </a:rPr>
              <a:t>Provides data driven insights</a:t>
            </a:r>
          </a:p>
          <a:p>
            <a:pPr marL="355600" indent="-173038">
              <a:spcBef>
                <a:spcPts val="300"/>
              </a:spcBef>
              <a:buClr>
                <a:schemeClr val="tx1"/>
              </a:buClr>
              <a:buFontTx/>
              <a:buChar char="-"/>
              <a:tabLst>
                <a:tab pos="355600" algn="l"/>
              </a:tabLst>
              <a:defRPr/>
            </a:pPr>
            <a:r>
              <a:rPr lang="en-AU" sz="850" dirty="0">
                <a:cs typeface="Calibri Light"/>
              </a:rPr>
              <a:t>Seeks opportunities to innovate </a:t>
            </a:r>
          </a:p>
          <a:p>
            <a:pPr marL="355600" indent="-173038">
              <a:spcBef>
                <a:spcPts val="300"/>
              </a:spcBef>
              <a:buClr>
                <a:schemeClr val="tx1"/>
              </a:buClr>
              <a:buFontTx/>
              <a:buChar char="-"/>
              <a:tabLst>
                <a:tab pos="355600" algn="l"/>
              </a:tabLst>
              <a:defRPr/>
            </a:pPr>
            <a:r>
              <a:rPr lang="en-AU" sz="850" dirty="0">
                <a:cs typeface="Calibri Light"/>
              </a:rPr>
              <a:t>Leverages digital channels </a:t>
            </a:r>
          </a:p>
        </p:txBody>
      </p:sp>
      <p:sp>
        <p:nvSpPr>
          <p:cNvPr id="30" name="TextBox 29">
            <a:extLst>
              <a:ext uri="{FF2B5EF4-FFF2-40B4-BE49-F238E27FC236}">
                <a16:creationId xmlns:a16="http://schemas.microsoft.com/office/drawing/2014/main" id="{F5063A64-B918-4090-802A-EFB818040719}"/>
              </a:ext>
            </a:extLst>
          </p:cNvPr>
          <p:cNvSpPr txBox="1"/>
          <p:nvPr/>
        </p:nvSpPr>
        <p:spPr>
          <a:xfrm>
            <a:off x="6480449" y="2362287"/>
            <a:ext cx="2526167" cy="1408078"/>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Leadership</a:t>
            </a:r>
          </a:p>
          <a:p>
            <a:pPr marL="355600" indent="-173038">
              <a:spcBef>
                <a:spcPts val="300"/>
              </a:spcBef>
              <a:buClr>
                <a:schemeClr val="tx1"/>
              </a:buClr>
              <a:buFontTx/>
              <a:buChar char="-"/>
              <a:tabLst>
                <a:tab pos="355600" algn="l"/>
              </a:tabLst>
              <a:defRPr/>
            </a:pPr>
            <a:r>
              <a:rPr lang="en-AU" sz="850" dirty="0">
                <a:cs typeface="Calibri Light"/>
              </a:rPr>
              <a:t>Lead and motivates others </a:t>
            </a:r>
          </a:p>
          <a:p>
            <a:pPr marL="355600" indent="-173038">
              <a:spcBef>
                <a:spcPts val="300"/>
              </a:spcBef>
              <a:buClr>
                <a:schemeClr val="tx1"/>
              </a:buClr>
              <a:buFontTx/>
              <a:buChar char="-"/>
              <a:tabLst>
                <a:tab pos="355600" algn="l"/>
              </a:tabLst>
              <a:defRPr/>
            </a:pPr>
            <a:r>
              <a:rPr lang="en-AU" sz="850" dirty="0">
                <a:cs typeface="Calibri Light"/>
              </a:rPr>
              <a:t>Promotes a sense of purpose and wellbeing</a:t>
            </a:r>
          </a:p>
          <a:p>
            <a:pPr marL="355600" indent="-173038">
              <a:spcBef>
                <a:spcPts val="300"/>
              </a:spcBef>
              <a:buClr>
                <a:schemeClr val="tx1"/>
              </a:buClr>
              <a:buFontTx/>
              <a:buChar char="-"/>
              <a:tabLst>
                <a:tab pos="355600" algn="l"/>
              </a:tabLst>
              <a:defRPr/>
            </a:pPr>
            <a:r>
              <a:rPr lang="en-AU" sz="850" dirty="0">
                <a:cs typeface="Calibri Light"/>
              </a:rPr>
              <a:t>Role models cultural principles</a:t>
            </a:r>
          </a:p>
          <a:p>
            <a:pPr marL="355600" indent="-173038">
              <a:spcBef>
                <a:spcPts val="300"/>
              </a:spcBef>
              <a:buClr>
                <a:schemeClr val="tx1"/>
              </a:buClr>
              <a:buFontTx/>
              <a:buChar char="-"/>
              <a:tabLst>
                <a:tab pos="355600" algn="l"/>
              </a:tabLst>
              <a:defRPr/>
            </a:pPr>
            <a:r>
              <a:rPr lang="en-AU" sz="850" dirty="0">
                <a:cs typeface="Calibri Light"/>
              </a:rPr>
              <a:t>Leads and manages self</a:t>
            </a:r>
          </a:p>
          <a:p>
            <a:pPr marL="355600" indent="-173038">
              <a:spcBef>
                <a:spcPts val="300"/>
              </a:spcBef>
              <a:buClr>
                <a:schemeClr val="tx1"/>
              </a:buClr>
              <a:buFontTx/>
              <a:buChar char="-"/>
              <a:tabLst>
                <a:tab pos="355600" algn="l"/>
              </a:tabLst>
              <a:defRPr/>
            </a:pPr>
            <a:r>
              <a:rPr lang="en-AU" sz="850" dirty="0">
                <a:cs typeface="Calibri Light"/>
              </a:rPr>
              <a:t>Prioritises effectively </a:t>
            </a:r>
          </a:p>
          <a:p>
            <a:pPr marL="355600" indent="-173038">
              <a:spcBef>
                <a:spcPts val="300"/>
              </a:spcBef>
              <a:buClr>
                <a:schemeClr val="tx1"/>
              </a:buClr>
              <a:buFontTx/>
              <a:buChar char="-"/>
              <a:tabLst>
                <a:tab pos="355600" algn="l"/>
              </a:tabLst>
              <a:defRPr/>
            </a:pPr>
            <a:r>
              <a:rPr lang="en-AU" sz="850" dirty="0">
                <a:cs typeface="Calibri Light"/>
              </a:rPr>
              <a:t>Brings a growth mindset</a:t>
            </a:r>
          </a:p>
          <a:p>
            <a:pPr marL="355600" indent="-173038">
              <a:spcBef>
                <a:spcPts val="300"/>
              </a:spcBef>
              <a:buClr>
                <a:schemeClr val="tx1"/>
              </a:buClr>
              <a:buFontTx/>
              <a:buChar char="-"/>
              <a:tabLst>
                <a:tab pos="355600" algn="l"/>
              </a:tabLst>
              <a:defRPr/>
            </a:pPr>
            <a:endParaRPr lang="en-AU" sz="850" dirty="0">
              <a:cs typeface="Calibri Light"/>
            </a:endParaRPr>
          </a:p>
        </p:txBody>
      </p:sp>
      <p:sp>
        <p:nvSpPr>
          <p:cNvPr id="37" name="Title 4">
            <a:extLst>
              <a:ext uri="{FF2B5EF4-FFF2-40B4-BE49-F238E27FC236}">
                <a16:creationId xmlns:a16="http://schemas.microsoft.com/office/drawing/2014/main" id="{476152BE-31A1-4450-9AB5-3736373A272B}"/>
              </a:ext>
            </a:extLst>
          </p:cNvPr>
          <p:cNvSpPr>
            <a:spLocks noGrp="1"/>
          </p:cNvSpPr>
          <p:nvPr>
            <p:ph type="title"/>
          </p:nvPr>
        </p:nvSpPr>
        <p:spPr>
          <a:xfrm>
            <a:off x="1659481" y="281777"/>
            <a:ext cx="6992824" cy="1376364"/>
          </a:xfrm>
        </p:spPr>
        <p:txBody>
          <a:bodyPr>
            <a:noAutofit/>
          </a:bodyPr>
          <a:lstStyle/>
          <a:p>
            <a:r>
              <a:rPr lang="en-US" dirty="0">
                <a:solidFill>
                  <a:srgbClr val="BA2E96"/>
                </a:solidFill>
              </a:rPr>
              <a:t>Pillar: Capability </a:t>
            </a:r>
            <a:endParaRPr lang="en-AU" dirty="0">
              <a:solidFill>
                <a:srgbClr val="BA2E96"/>
              </a:solidFill>
            </a:endParaRPr>
          </a:p>
        </p:txBody>
      </p:sp>
      <p:sp>
        <p:nvSpPr>
          <p:cNvPr id="32" name="Content Placeholder 5">
            <a:extLst>
              <a:ext uri="{FF2B5EF4-FFF2-40B4-BE49-F238E27FC236}">
                <a16:creationId xmlns:a16="http://schemas.microsoft.com/office/drawing/2014/main" id="{83CF25B9-4AB0-41A0-91F0-6E180EE9D655}"/>
              </a:ext>
            </a:extLst>
          </p:cNvPr>
          <p:cNvSpPr txBox="1">
            <a:spLocks/>
          </p:cNvSpPr>
          <p:nvPr/>
        </p:nvSpPr>
        <p:spPr>
          <a:xfrm>
            <a:off x="8954591" y="3862465"/>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36" name="Content Placeholder 5">
            <a:extLst>
              <a:ext uri="{FF2B5EF4-FFF2-40B4-BE49-F238E27FC236}">
                <a16:creationId xmlns:a16="http://schemas.microsoft.com/office/drawing/2014/main" id="{14821422-E372-46F6-A0C0-9480C4635C9E}"/>
              </a:ext>
            </a:extLst>
          </p:cNvPr>
          <p:cNvSpPr txBox="1">
            <a:spLocks/>
          </p:cNvSpPr>
          <p:nvPr/>
        </p:nvSpPr>
        <p:spPr>
          <a:xfrm>
            <a:off x="10840541" y="3862465"/>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9" name="Content Placeholder 5">
            <a:extLst>
              <a:ext uri="{FF2B5EF4-FFF2-40B4-BE49-F238E27FC236}">
                <a16:creationId xmlns:a16="http://schemas.microsoft.com/office/drawing/2014/main" id="{B3648B47-E5D4-4E08-94E8-35D71FF06033}"/>
              </a:ext>
            </a:extLst>
          </p:cNvPr>
          <p:cNvSpPr txBox="1">
            <a:spLocks/>
          </p:cNvSpPr>
          <p:nvPr/>
        </p:nvSpPr>
        <p:spPr>
          <a:xfrm>
            <a:off x="8954591" y="4477695"/>
            <a:ext cx="801591" cy="280803"/>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41" name="Content Placeholder 5">
            <a:extLst>
              <a:ext uri="{FF2B5EF4-FFF2-40B4-BE49-F238E27FC236}">
                <a16:creationId xmlns:a16="http://schemas.microsoft.com/office/drawing/2014/main" id="{3716B62E-D3DC-48CD-AF89-F1E938CDA1E3}"/>
              </a:ext>
            </a:extLst>
          </p:cNvPr>
          <p:cNvSpPr txBox="1">
            <a:spLocks/>
          </p:cNvSpPr>
          <p:nvPr/>
        </p:nvSpPr>
        <p:spPr>
          <a:xfrm>
            <a:off x="9889961" y="4477695"/>
            <a:ext cx="803702" cy="280803"/>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2" name="Content Placeholder 5">
            <a:extLst>
              <a:ext uri="{FF2B5EF4-FFF2-40B4-BE49-F238E27FC236}">
                <a16:creationId xmlns:a16="http://schemas.microsoft.com/office/drawing/2014/main" id="{6FDD46D9-0191-438D-89AE-3EE29313E1F6}"/>
              </a:ext>
            </a:extLst>
          </p:cNvPr>
          <p:cNvSpPr txBox="1">
            <a:spLocks/>
          </p:cNvSpPr>
          <p:nvPr/>
        </p:nvSpPr>
        <p:spPr>
          <a:xfrm>
            <a:off x="10840541" y="4470164"/>
            <a:ext cx="803702" cy="280803"/>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44" name="Content Placeholder 5">
            <a:extLst>
              <a:ext uri="{FF2B5EF4-FFF2-40B4-BE49-F238E27FC236}">
                <a16:creationId xmlns:a16="http://schemas.microsoft.com/office/drawing/2014/main" id="{0C960B15-77F0-4B29-8B8F-E93B42F431AE}"/>
              </a:ext>
            </a:extLst>
          </p:cNvPr>
          <p:cNvSpPr txBox="1">
            <a:spLocks/>
          </p:cNvSpPr>
          <p:nvPr/>
        </p:nvSpPr>
        <p:spPr>
          <a:xfrm>
            <a:off x="9889961" y="4806884"/>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9" name="Content Placeholder 5">
            <a:extLst>
              <a:ext uri="{FF2B5EF4-FFF2-40B4-BE49-F238E27FC236}">
                <a16:creationId xmlns:a16="http://schemas.microsoft.com/office/drawing/2014/main" id="{63FB1E42-0B52-4AB5-AB9E-FB8D87E47781}"/>
              </a:ext>
            </a:extLst>
          </p:cNvPr>
          <p:cNvSpPr txBox="1">
            <a:spLocks/>
          </p:cNvSpPr>
          <p:nvPr/>
        </p:nvSpPr>
        <p:spPr>
          <a:xfrm>
            <a:off x="8954591" y="5184441"/>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50" name="Content Placeholder 5">
            <a:extLst>
              <a:ext uri="{FF2B5EF4-FFF2-40B4-BE49-F238E27FC236}">
                <a16:creationId xmlns:a16="http://schemas.microsoft.com/office/drawing/2014/main" id="{73667B45-F316-49A0-B4A0-A1BF2B45BECC}"/>
              </a:ext>
            </a:extLst>
          </p:cNvPr>
          <p:cNvSpPr txBox="1">
            <a:spLocks/>
          </p:cNvSpPr>
          <p:nvPr/>
        </p:nvSpPr>
        <p:spPr>
          <a:xfrm>
            <a:off x="9889961" y="5184441"/>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1" name="Content Placeholder 5">
            <a:extLst>
              <a:ext uri="{FF2B5EF4-FFF2-40B4-BE49-F238E27FC236}">
                <a16:creationId xmlns:a16="http://schemas.microsoft.com/office/drawing/2014/main" id="{DC65E996-6A96-43B5-9110-B662687DD6AD}"/>
              </a:ext>
            </a:extLst>
          </p:cNvPr>
          <p:cNvSpPr txBox="1">
            <a:spLocks/>
          </p:cNvSpPr>
          <p:nvPr/>
        </p:nvSpPr>
        <p:spPr>
          <a:xfrm>
            <a:off x="10840541" y="517509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 2</a:t>
            </a:r>
          </a:p>
        </p:txBody>
      </p:sp>
      <p:sp>
        <p:nvSpPr>
          <p:cNvPr id="52" name="Content Placeholder 5">
            <a:extLst>
              <a:ext uri="{FF2B5EF4-FFF2-40B4-BE49-F238E27FC236}">
                <a16:creationId xmlns:a16="http://schemas.microsoft.com/office/drawing/2014/main" id="{DAC49846-F44C-455E-ADCC-D47633AF4B78}"/>
              </a:ext>
            </a:extLst>
          </p:cNvPr>
          <p:cNvSpPr txBox="1">
            <a:spLocks/>
          </p:cNvSpPr>
          <p:nvPr/>
        </p:nvSpPr>
        <p:spPr>
          <a:xfrm>
            <a:off x="8954591" y="5824258"/>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a:t>
            </a:r>
          </a:p>
        </p:txBody>
      </p:sp>
      <p:sp>
        <p:nvSpPr>
          <p:cNvPr id="53" name="Content Placeholder 5">
            <a:extLst>
              <a:ext uri="{FF2B5EF4-FFF2-40B4-BE49-F238E27FC236}">
                <a16:creationId xmlns:a16="http://schemas.microsoft.com/office/drawing/2014/main" id="{67F756CB-C2E0-4785-957D-5E8453D2ABD9}"/>
              </a:ext>
            </a:extLst>
          </p:cNvPr>
          <p:cNvSpPr txBox="1">
            <a:spLocks/>
          </p:cNvSpPr>
          <p:nvPr/>
        </p:nvSpPr>
        <p:spPr>
          <a:xfrm>
            <a:off x="9889961" y="5824258"/>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4" name="Content Placeholder 5">
            <a:extLst>
              <a:ext uri="{FF2B5EF4-FFF2-40B4-BE49-F238E27FC236}">
                <a16:creationId xmlns:a16="http://schemas.microsoft.com/office/drawing/2014/main" id="{A5D03AC2-5E45-426A-BFFA-3130F6DEC562}"/>
              </a:ext>
            </a:extLst>
          </p:cNvPr>
          <p:cNvSpPr txBox="1">
            <a:spLocks/>
          </p:cNvSpPr>
          <p:nvPr/>
        </p:nvSpPr>
        <p:spPr>
          <a:xfrm>
            <a:off x="10840541" y="5824258"/>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3</a:t>
            </a:r>
          </a:p>
        </p:txBody>
      </p:sp>
      <p:sp>
        <p:nvSpPr>
          <p:cNvPr id="55" name="Content Placeholder 5">
            <a:extLst>
              <a:ext uri="{FF2B5EF4-FFF2-40B4-BE49-F238E27FC236}">
                <a16:creationId xmlns:a16="http://schemas.microsoft.com/office/drawing/2014/main" id="{B9B9FE82-932B-47D2-85E7-00E5F0973496}"/>
              </a:ext>
            </a:extLst>
          </p:cNvPr>
          <p:cNvSpPr txBox="1">
            <a:spLocks/>
          </p:cNvSpPr>
          <p:nvPr/>
        </p:nvSpPr>
        <p:spPr>
          <a:xfrm>
            <a:off x="8954591" y="6212576"/>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a:t>
            </a:r>
          </a:p>
        </p:txBody>
      </p:sp>
      <p:sp>
        <p:nvSpPr>
          <p:cNvPr id="56" name="Content Placeholder 5">
            <a:extLst>
              <a:ext uri="{FF2B5EF4-FFF2-40B4-BE49-F238E27FC236}">
                <a16:creationId xmlns:a16="http://schemas.microsoft.com/office/drawing/2014/main" id="{983D41F0-19F0-42A6-8C09-12D3F4260A1F}"/>
              </a:ext>
            </a:extLst>
          </p:cNvPr>
          <p:cNvSpPr txBox="1">
            <a:spLocks/>
          </p:cNvSpPr>
          <p:nvPr/>
        </p:nvSpPr>
        <p:spPr>
          <a:xfrm>
            <a:off x="9889961" y="621257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7" name="Content Placeholder 5">
            <a:extLst>
              <a:ext uri="{FF2B5EF4-FFF2-40B4-BE49-F238E27FC236}">
                <a16:creationId xmlns:a16="http://schemas.microsoft.com/office/drawing/2014/main" id="{B4ED6AAA-395C-4D7F-9268-7EE3CC433521}"/>
              </a:ext>
            </a:extLst>
          </p:cNvPr>
          <p:cNvSpPr txBox="1">
            <a:spLocks/>
          </p:cNvSpPr>
          <p:nvPr/>
        </p:nvSpPr>
        <p:spPr>
          <a:xfrm>
            <a:off x="10840541" y="621257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3</a:t>
            </a:r>
          </a:p>
        </p:txBody>
      </p:sp>
      <p:sp>
        <p:nvSpPr>
          <p:cNvPr id="58" name="Content Placeholder 5">
            <a:extLst>
              <a:ext uri="{FF2B5EF4-FFF2-40B4-BE49-F238E27FC236}">
                <a16:creationId xmlns:a16="http://schemas.microsoft.com/office/drawing/2014/main" id="{3DC5756A-E79E-4A93-9975-FB4F7DA3D997}"/>
              </a:ext>
            </a:extLst>
          </p:cNvPr>
          <p:cNvSpPr txBox="1">
            <a:spLocks/>
          </p:cNvSpPr>
          <p:nvPr/>
        </p:nvSpPr>
        <p:spPr>
          <a:xfrm>
            <a:off x="8954591" y="4811538"/>
            <a:ext cx="801591" cy="280803"/>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60" name="Content Placeholder 5">
            <a:extLst>
              <a:ext uri="{FF2B5EF4-FFF2-40B4-BE49-F238E27FC236}">
                <a16:creationId xmlns:a16="http://schemas.microsoft.com/office/drawing/2014/main" id="{8B993EDB-BB1F-494D-8C11-6CE678B7BB76}"/>
              </a:ext>
            </a:extLst>
          </p:cNvPr>
          <p:cNvSpPr txBox="1">
            <a:spLocks/>
          </p:cNvSpPr>
          <p:nvPr/>
        </p:nvSpPr>
        <p:spPr>
          <a:xfrm>
            <a:off x="10840541" y="4819007"/>
            <a:ext cx="803702" cy="280803"/>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pic>
        <p:nvPicPr>
          <p:cNvPr id="61" name="Picture 60">
            <a:extLst>
              <a:ext uri="{FF2B5EF4-FFF2-40B4-BE49-F238E27FC236}">
                <a16:creationId xmlns:a16="http://schemas.microsoft.com/office/drawing/2014/main" id="{7092ED46-08B4-4E1B-9751-BB45093E0867}"/>
              </a:ext>
            </a:extLst>
          </p:cNvPr>
          <p:cNvPicPr>
            <a:picLocks noChangeAspect="1"/>
          </p:cNvPicPr>
          <p:nvPr/>
        </p:nvPicPr>
        <p:blipFill>
          <a:blip r:embed="rId4"/>
          <a:stretch>
            <a:fillRect/>
          </a:stretch>
        </p:blipFill>
        <p:spPr>
          <a:xfrm>
            <a:off x="498644" y="469356"/>
            <a:ext cx="920338" cy="818540"/>
          </a:xfrm>
          <a:prstGeom prst="rect">
            <a:avLst/>
          </a:prstGeom>
        </p:spPr>
      </p:pic>
      <p:sp>
        <p:nvSpPr>
          <p:cNvPr id="62" name="Content Placeholder 5">
            <a:extLst>
              <a:ext uri="{FF2B5EF4-FFF2-40B4-BE49-F238E27FC236}">
                <a16:creationId xmlns:a16="http://schemas.microsoft.com/office/drawing/2014/main" id="{07F62AFA-3713-4242-99E6-8FB9E0958E35}"/>
              </a:ext>
            </a:extLst>
          </p:cNvPr>
          <p:cNvSpPr txBox="1">
            <a:spLocks/>
          </p:cNvSpPr>
          <p:nvPr/>
        </p:nvSpPr>
        <p:spPr>
          <a:xfrm>
            <a:off x="9889961" y="3857143"/>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67" name="Content Placeholder 5">
            <a:extLst>
              <a:ext uri="{FF2B5EF4-FFF2-40B4-BE49-F238E27FC236}">
                <a16:creationId xmlns:a16="http://schemas.microsoft.com/office/drawing/2014/main" id="{0967EBDA-D4D1-418C-89D7-8A06D6D65D48}"/>
              </a:ext>
            </a:extLst>
          </p:cNvPr>
          <p:cNvSpPr txBox="1">
            <a:spLocks/>
          </p:cNvSpPr>
          <p:nvPr/>
        </p:nvSpPr>
        <p:spPr>
          <a:xfrm>
            <a:off x="8954591" y="3441345"/>
            <a:ext cx="801591" cy="280803"/>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68" name="Content Placeholder 5">
            <a:extLst>
              <a:ext uri="{FF2B5EF4-FFF2-40B4-BE49-F238E27FC236}">
                <a16:creationId xmlns:a16="http://schemas.microsoft.com/office/drawing/2014/main" id="{BAAA8797-37E0-4B33-8ED7-C229730972D2}"/>
              </a:ext>
            </a:extLst>
          </p:cNvPr>
          <p:cNvSpPr txBox="1">
            <a:spLocks/>
          </p:cNvSpPr>
          <p:nvPr/>
        </p:nvSpPr>
        <p:spPr>
          <a:xfrm>
            <a:off x="9889961" y="3441345"/>
            <a:ext cx="803702" cy="280803"/>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69" name="Content Placeholder 5">
            <a:extLst>
              <a:ext uri="{FF2B5EF4-FFF2-40B4-BE49-F238E27FC236}">
                <a16:creationId xmlns:a16="http://schemas.microsoft.com/office/drawing/2014/main" id="{6AE83A98-D0B8-4D85-BEA6-47E185311CD8}"/>
              </a:ext>
            </a:extLst>
          </p:cNvPr>
          <p:cNvSpPr txBox="1">
            <a:spLocks/>
          </p:cNvSpPr>
          <p:nvPr/>
        </p:nvSpPr>
        <p:spPr>
          <a:xfrm>
            <a:off x="10840541" y="3433814"/>
            <a:ext cx="803702" cy="280803"/>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46" name="TextBox 45">
            <a:extLst>
              <a:ext uri="{FF2B5EF4-FFF2-40B4-BE49-F238E27FC236}">
                <a16:creationId xmlns:a16="http://schemas.microsoft.com/office/drawing/2014/main" id="{235A85C6-6BBD-4557-981D-C782CAFA3E47}"/>
              </a:ext>
            </a:extLst>
          </p:cNvPr>
          <p:cNvSpPr txBox="1"/>
          <p:nvPr/>
        </p:nvSpPr>
        <p:spPr>
          <a:xfrm>
            <a:off x="866756" y="6647471"/>
            <a:ext cx="11070269" cy="230832"/>
          </a:xfrm>
          <a:prstGeom prst="rect">
            <a:avLst/>
          </a:prstGeom>
          <a:no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
        <p:nvSpPr>
          <p:cNvPr id="7" name="Slide Number Placeholder 6">
            <a:extLst>
              <a:ext uri="{FF2B5EF4-FFF2-40B4-BE49-F238E27FC236}">
                <a16:creationId xmlns:a16="http://schemas.microsoft.com/office/drawing/2014/main" id="{3DB717BF-C0FA-57C7-0768-AC15CA95E9BF}"/>
              </a:ext>
            </a:extLst>
          </p:cNvPr>
          <p:cNvSpPr>
            <a:spLocks noGrp="1"/>
          </p:cNvSpPr>
          <p:nvPr>
            <p:ph type="sldNum" sz="quarter" idx="12"/>
          </p:nvPr>
        </p:nvSpPr>
        <p:spPr/>
        <p:txBody>
          <a:bodyPr/>
          <a:lstStyle/>
          <a:p>
            <a:fld id="{C0F55C17-AF72-40D4-ADBD-B5505DEBF9BA}" type="slidenum">
              <a:rPr lang="en-AU" smtClean="0"/>
              <a:t>29</a:t>
            </a:fld>
            <a:endParaRPr lang="en-US" dirty="0"/>
          </a:p>
        </p:txBody>
      </p:sp>
    </p:spTree>
    <p:extLst>
      <p:ext uri="{BB962C8B-B14F-4D97-AF65-F5344CB8AC3E}">
        <p14:creationId xmlns:p14="http://schemas.microsoft.com/office/powerpoint/2010/main" val="12116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lstStyle/>
          <a:p>
            <a:r>
              <a:rPr lang="en-AU" dirty="0"/>
              <a:t>1. Executive summary</a:t>
            </a:r>
          </a:p>
        </p:txBody>
      </p:sp>
      <p:sp>
        <p:nvSpPr>
          <p:cNvPr id="5" name="Slide Number Placeholder 4">
            <a:extLst>
              <a:ext uri="{FF2B5EF4-FFF2-40B4-BE49-F238E27FC236}">
                <a16:creationId xmlns:a16="http://schemas.microsoft.com/office/drawing/2014/main" id="{759B817D-BEB7-ACF1-648D-860E67B29969}"/>
              </a:ext>
            </a:extLst>
          </p:cNvPr>
          <p:cNvSpPr>
            <a:spLocks noGrp="1"/>
          </p:cNvSpPr>
          <p:nvPr>
            <p:ph type="sldNum" sz="quarter" idx="12"/>
          </p:nvPr>
        </p:nvSpPr>
        <p:spPr/>
        <p:txBody>
          <a:bodyPr/>
          <a:lstStyle/>
          <a:p>
            <a:fld id="{C0F55C17-AF72-40D4-ADBD-B5505DEBF9BA}" type="slidenum">
              <a:rPr lang="en-AU" smtClean="0"/>
              <a:pPr/>
              <a:t>3</a:t>
            </a:fld>
            <a:endParaRPr lang="en-US" dirty="0"/>
          </a:p>
        </p:txBody>
      </p:sp>
    </p:spTree>
    <p:extLst>
      <p:ext uri="{BB962C8B-B14F-4D97-AF65-F5344CB8AC3E}">
        <p14:creationId xmlns:p14="http://schemas.microsoft.com/office/powerpoint/2010/main" val="3203946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As the Commission continues scaling it also needs to leverage diverse sourcing strategies to deliver on its role and purpose</a:t>
            </a:r>
            <a:endParaRPr lang="en-AU" sz="2400" dirty="0">
              <a:solidFill>
                <a:schemeClr val="tx2"/>
              </a:solidFill>
            </a:endParaRPr>
          </a:p>
        </p:txBody>
      </p:sp>
      <p:sp>
        <p:nvSpPr>
          <p:cNvPr id="7" name="Slide Number Placeholder 6">
            <a:extLst>
              <a:ext uri="{FF2B5EF4-FFF2-40B4-BE49-F238E27FC236}">
                <a16:creationId xmlns:a16="http://schemas.microsoft.com/office/drawing/2014/main" id="{EB0FFF8A-1B57-A7E6-8BF3-2F0CCFC46FAA}"/>
              </a:ext>
            </a:extLst>
          </p:cNvPr>
          <p:cNvSpPr>
            <a:spLocks noGrp="1"/>
          </p:cNvSpPr>
          <p:nvPr>
            <p:ph type="sldNum" sz="quarter" idx="12"/>
          </p:nvPr>
        </p:nvSpPr>
        <p:spPr>
          <a:xfrm>
            <a:off x="11190304" y="6356350"/>
            <a:ext cx="362274" cy="180000"/>
          </a:xfrm>
        </p:spPr>
        <p:txBody>
          <a:bodyPr/>
          <a:lstStyle/>
          <a:p>
            <a:fld id="{C0F55C17-AF72-40D4-ADBD-B5505DEBF9BA}" type="slidenum">
              <a:rPr lang="en-AU" smtClean="0"/>
              <a:t>30</a:t>
            </a:fld>
            <a:endParaRPr lang="en-US" dirty="0"/>
          </a:p>
        </p:txBody>
      </p:sp>
      <p:sp>
        <p:nvSpPr>
          <p:cNvPr id="2" name="Footer Placeholder 1">
            <a:extLst>
              <a:ext uri="{FF2B5EF4-FFF2-40B4-BE49-F238E27FC236}">
                <a16:creationId xmlns:a16="http://schemas.microsoft.com/office/drawing/2014/main" id="{257BCD7E-9489-52EC-D3DC-C396497F021A}"/>
              </a:ext>
            </a:extLst>
          </p:cNvPr>
          <p:cNvSpPr>
            <a:spLocks noGrp="1"/>
          </p:cNvSpPr>
          <p:nvPr>
            <p:ph type="ftr" sz="quarter" idx="11"/>
          </p:nvPr>
        </p:nvSpPr>
        <p:spPr>
          <a:xfrm>
            <a:off x="1031950" y="6365386"/>
            <a:ext cx="6783813" cy="180000"/>
          </a:xfrm>
        </p:spPr>
        <p:txBody>
          <a:bodyPr/>
          <a:lstStyle/>
          <a:p>
            <a:pPr algn="ctr"/>
            <a:r>
              <a:rPr lang="en-AU" smtClean="0"/>
              <a:t>NDIS Commission Workforce Plan 2023-2028</a:t>
            </a:r>
            <a:endParaRPr lang="en-US" dirty="0"/>
          </a:p>
        </p:txBody>
      </p:sp>
      <p:sp>
        <p:nvSpPr>
          <p:cNvPr id="103" name="TextBox 102">
            <a:extLst>
              <a:ext uri="{FF2B5EF4-FFF2-40B4-BE49-F238E27FC236}">
                <a16:creationId xmlns:a16="http://schemas.microsoft.com/office/drawing/2014/main" id="{B52990D7-E920-498C-8830-67E94DF89CAF}"/>
              </a:ext>
            </a:extLst>
          </p:cNvPr>
          <p:cNvSpPr txBox="1"/>
          <p:nvPr/>
        </p:nvSpPr>
        <p:spPr>
          <a:xfrm>
            <a:off x="4234997" y="10872987"/>
            <a:ext cx="7448712" cy="553998"/>
          </a:xfrm>
          <a:prstGeom prst="rect">
            <a:avLst/>
          </a:prstGeom>
          <a:noFill/>
        </p:spPr>
        <p:txBody>
          <a:bodyPr wrap="square" rtlCol="0">
            <a:spAutoFit/>
          </a:bodyPr>
          <a:lstStyle/>
          <a:p>
            <a:r>
              <a:rPr lang="en-US" sz="1000" dirty="0"/>
              <a:t>The Commission needs: </a:t>
            </a:r>
            <a:r>
              <a:rPr lang="en-US" sz="1000" b="1" dirty="0"/>
              <a:t>a sustainable workforce approach</a:t>
            </a:r>
            <a:r>
              <a:rPr lang="en-US" sz="1000" dirty="0"/>
              <a:t> that enables collaboration; to invest in developing the right </a:t>
            </a:r>
            <a:r>
              <a:rPr lang="en-US" sz="1000" b="1" dirty="0"/>
              <a:t>capabilities</a:t>
            </a:r>
            <a:r>
              <a:rPr lang="en-US" sz="1000" dirty="0"/>
              <a:t> and providing </a:t>
            </a:r>
            <a:r>
              <a:rPr lang="en-US" sz="1000" b="1" dirty="0"/>
              <a:t>growth for its people</a:t>
            </a:r>
            <a:r>
              <a:rPr lang="en-US" sz="1000" dirty="0"/>
              <a:t>; to empower its people to be high </a:t>
            </a:r>
            <a:r>
              <a:rPr lang="en-US" sz="1000" b="1" dirty="0"/>
              <a:t>performing</a:t>
            </a:r>
            <a:r>
              <a:rPr lang="en-US" sz="1000" dirty="0"/>
              <a:t>; and to invest in how it delivers on its vision for a </a:t>
            </a:r>
            <a:r>
              <a:rPr lang="en-US" sz="1000" b="1" dirty="0"/>
              <a:t>diverse, inclusive and healthy workforce</a:t>
            </a:r>
            <a:r>
              <a:rPr lang="en-US" sz="1000" dirty="0"/>
              <a:t>.</a:t>
            </a:r>
          </a:p>
        </p:txBody>
      </p:sp>
      <p:sp>
        <p:nvSpPr>
          <p:cNvPr id="147" name="Content Placeholder 16">
            <a:extLst>
              <a:ext uri="{FF2B5EF4-FFF2-40B4-BE49-F238E27FC236}">
                <a16:creationId xmlns:a16="http://schemas.microsoft.com/office/drawing/2014/main" id="{3B3B2015-B7FA-4CD0-B8C6-65681F8B3D15}"/>
              </a:ext>
            </a:extLst>
          </p:cNvPr>
          <p:cNvSpPr txBox="1">
            <a:spLocks/>
          </p:cNvSpPr>
          <p:nvPr/>
        </p:nvSpPr>
        <p:spPr bwMode="auto">
          <a:xfrm>
            <a:off x="2701920" y="2582434"/>
            <a:ext cx="3626355" cy="307777"/>
          </a:xfrm>
          <a:prstGeom prst="rect">
            <a:avLst/>
          </a:prstGeom>
          <a:solidFill>
            <a:schemeClr val="accent3"/>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8" name="Content Placeholder 16">
            <a:extLst>
              <a:ext uri="{FF2B5EF4-FFF2-40B4-BE49-F238E27FC236}">
                <a16:creationId xmlns:a16="http://schemas.microsoft.com/office/drawing/2014/main" id="{1C2315F0-E2EC-4F8B-904B-7BF2B5F91AA2}"/>
              </a:ext>
            </a:extLst>
          </p:cNvPr>
          <p:cNvSpPr txBox="1">
            <a:spLocks/>
          </p:cNvSpPr>
          <p:nvPr/>
        </p:nvSpPr>
        <p:spPr bwMode="auto">
          <a:xfrm>
            <a:off x="503832" y="2461724"/>
            <a:ext cx="2199263" cy="215444"/>
          </a:xfrm>
          <a:prstGeom prst="rect">
            <a:avLst/>
          </a:prstGeom>
          <a:solidFill>
            <a:schemeClr val="accent3"/>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Regulatory capability </a:t>
            </a:r>
          </a:p>
        </p:txBody>
      </p:sp>
      <p:sp>
        <p:nvSpPr>
          <p:cNvPr id="145" name="Content Placeholder 16">
            <a:extLst>
              <a:ext uri="{FF2B5EF4-FFF2-40B4-BE49-F238E27FC236}">
                <a16:creationId xmlns:a16="http://schemas.microsoft.com/office/drawing/2014/main" id="{E03ABBD9-0F89-4F4B-8336-9999EC8B1627}"/>
              </a:ext>
            </a:extLst>
          </p:cNvPr>
          <p:cNvSpPr txBox="1">
            <a:spLocks/>
          </p:cNvSpPr>
          <p:nvPr/>
        </p:nvSpPr>
        <p:spPr bwMode="auto">
          <a:xfrm>
            <a:off x="2701920" y="3266969"/>
            <a:ext cx="3626355" cy="307777"/>
          </a:xfrm>
          <a:prstGeom prst="rect">
            <a:avLst/>
          </a:prstGeom>
          <a:solidFill>
            <a:schemeClr val="accent5"/>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6" name="Content Placeholder 16">
            <a:extLst>
              <a:ext uri="{FF2B5EF4-FFF2-40B4-BE49-F238E27FC236}">
                <a16:creationId xmlns:a16="http://schemas.microsoft.com/office/drawing/2014/main" id="{8757FD54-F9B7-47EA-9B60-BFFED7F6EDAE}"/>
              </a:ext>
            </a:extLst>
          </p:cNvPr>
          <p:cNvSpPr txBox="1">
            <a:spLocks/>
          </p:cNvSpPr>
          <p:nvPr/>
        </p:nvSpPr>
        <p:spPr bwMode="auto">
          <a:xfrm>
            <a:off x="503832" y="3146259"/>
            <a:ext cx="2199263" cy="215444"/>
          </a:xfrm>
          <a:prstGeom prst="rect">
            <a:avLst/>
          </a:prstGeom>
          <a:solidFill>
            <a:schemeClr val="accent5"/>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Risk capability </a:t>
            </a:r>
          </a:p>
        </p:txBody>
      </p:sp>
      <p:sp>
        <p:nvSpPr>
          <p:cNvPr id="143" name="Content Placeholder 16">
            <a:extLst>
              <a:ext uri="{FF2B5EF4-FFF2-40B4-BE49-F238E27FC236}">
                <a16:creationId xmlns:a16="http://schemas.microsoft.com/office/drawing/2014/main" id="{4B284A3C-B823-40DD-91E5-BCC105B297FB}"/>
              </a:ext>
            </a:extLst>
          </p:cNvPr>
          <p:cNvSpPr txBox="1">
            <a:spLocks/>
          </p:cNvSpPr>
          <p:nvPr/>
        </p:nvSpPr>
        <p:spPr bwMode="auto">
          <a:xfrm>
            <a:off x="2701920" y="3956658"/>
            <a:ext cx="3626355" cy="307777"/>
          </a:xfrm>
          <a:prstGeom prst="rect">
            <a:avLst/>
          </a:prstGeom>
          <a:solidFill>
            <a:schemeClr val="accent4"/>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4" name="Content Placeholder 16">
            <a:extLst>
              <a:ext uri="{FF2B5EF4-FFF2-40B4-BE49-F238E27FC236}">
                <a16:creationId xmlns:a16="http://schemas.microsoft.com/office/drawing/2014/main" id="{486B9BE8-6885-4FE5-BD49-FCA2A2B19D49}"/>
              </a:ext>
            </a:extLst>
          </p:cNvPr>
          <p:cNvSpPr txBox="1">
            <a:spLocks/>
          </p:cNvSpPr>
          <p:nvPr/>
        </p:nvSpPr>
        <p:spPr bwMode="auto">
          <a:xfrm>
            <a:off x="503832" y="3835948"/>
            <a:ext cx="2199263" cy="215444"/>
          </a:xfrm>
          <a:prstGeom prst="rect">
            <a:avLst/>
          </a:prstGeom>
          <a:solidFill>
            <a:schemeClr val="accent4"/>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Data and Digital capability </a:t>
            </a:r>
          </a:p>
        </p:txBody>
      </p:sp>
      <p:sp>
        <p:nvSpPr>
          <p:cNvPr id="141" name="Content Placeholder 16">
            <a:extLst>
              <a:ext uri="{FF2B5EF4-FFF2-40B4-BE49-F238E27FC236}">
                <a16:creationId xmlns:a16="http://schemas.microsoft.com/office/drawing/2014/main" id="{42EA4C48-5B8D-4544-B11F-1D49030159CC}"/>
              </a:ext>
            </a:extLst>
          </p:cNvPr>
          <p:cNvSpPr txBox="1">
            <a:spLocks/>
          </p:cNvSpPr>
          <p:nvPr/>
        </p:nvSpPr>
        <p:spPr bwMode="auto">
          <a:xfrm>
            <a:off x="2701920" y="4655525"/>
            <a:ext cx="3626355" cy="307777"/>
          </a:xfrm>
          <a:prstGeom prst="rect">
            <a:avLst/>
          </a:prstGeom>
          <a:solidFill>
            <a:schemeClr val="accent1"/>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dirty="0"/>
          </a:p>
        </p:txBody>
      </p:sp>
      <p:sp>
        <p:nvSpPr>
          <p:cNvPr id="142" name="Content Placeholder 16">
            <a:extLst>
              <a:ext uri="{FF2B5EF4-FFF2-40B4-BE49-F238E27FC236}">
                <a16:creationId xmlns:a16="http://schemas.microsoft.com/office/drawing/2014/main" id="{033D28A4-0B15-4795-A3BE-BA9B99E80EB9}"/>
              </a:ext>
            </a:extLst>
          </p:cNvPr>
          <p:cNvSpPr txBox="1">
            <a:spLocks/>
          </p:cNvSpPr>
          <p:nvPr/>
        </p:nvSpPr>
        <p:spPr bwMode="auto">
          <a:xfrm>
            <a:off x="503832" y="4542435"/>
            <a:ext cx="2199263" cy="215444"/>
          </a:xfrm>
          <a:prstGeom prst="rect">
            <a:avLst/>
          </a:prstGeom>
          <a:solidFill>
            <a:schemeClr val="accent1"/>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Leadership capability </a:t>
            </a:r>
          </a:p>
        </p:txBody>
      </p:sp>
      <p:sp>
        <p:nvSpPr>
          <p:cNvPr id="139" name="Content Placeholder 16">
            <a:extLst>
              <a:ext uri="{FF2B5EF4-FFF2-40B4-BE49-F238E27FC236}">
                <a16:creationId xmlns:a16="http://schemas.microsoft.com/office/drawing/2014/main" id="{DD004354-779C-4EC3-AD94-F3B3271920A6}"/>
              </a:ext>
            </a:extLst>
          </p:cNvPr>
          <p:cNvSpPr txBox="1">
            <a:spLocks/>
          </p:cNvSpPr>
          <p:nvPr/>
        </p:nvSpPr>
        <p:spPr bwMode="auto">
          <a:xfrm>
            <a:off x="2701920" y="5362416"/>
            <a:ext cx="3626355" cy="307777"/>
          </a:xfrm>
          <a:prstGeom prst="rect">
            <a:avLst/>
          </a:prstGeom>
          <a:solidFill>
            <a:schemeClr val="accent6"/>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0" name="Content Placeholder 16">
            <a:extLst>
              <a:ext uri="{FF2B5EF4-FFF2-40B4-BE49-F238E27FC236}">
                <a16:creationId xmlns:a16="http://schemas.microsoft.com/office/drawing/2014/main" id="{DA005057-4F01-44B7-9C45-D39AD8146BA8}"/>
              </a:ext>
            </a:extLst>
          </p:cNvPr>
          <p:cNvSpPr txBox="1">
            <a:spLocks/>
          </p:cNvSpPr>
          <p:nvPr/>
        </p:nvSpPr>
        <p:spPr bwMode="auto">
          <a:xfrm>
            <a:off x="503832" y="5241706"/>
            <a:ext cx="2199263" cy="215444"/>
          </a:xfrm>
          <a:prstGeom prst="rect">
            <a:avLst/>
          </a:prstGeom>
          <a:solidFill>
            <a:schemeClr val="accent6"/>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Consumer centric capability  </a:t>
            </a:r>
          </a:p>
        </p:txBody>
      </p:sp>
      <p:sp>
        <p:nvSpPr>
          <p:cNvPr id="163" name="TextBox 162">
            <a:extLst>
              <a:ext uri="{FF2B5EF4-FFF2-40B4-BE49-F238E27FC236}">
                <a16:creationId xmlns:a16="http://schemas.microsoft.com/office/drawing/2014/main" id="{77F49C5D-4FEE-4C0E-AA73-C1CCDFD753E7}"/>
              </a:ext>
            </a:extLst>
          </p:cNvPr>
          <p:cNvSpPr txBox="1"/>
          <p:nvPr/>
        </p:nvSpPr>
        <p:spPr>
          <a:xfrm>
            <a:off x="505675" y="1482774"/>
            <a:ext cx="11196799" cy="338554"/>
          </a:xfrm>
          <a:prstGeom prst="rect">
            <a:avLst/>
          </a:prstGeom>
          <a:solidFill>
            <a:schemeClr val="accent1"/>
          </a:solidFill>
        </p:spPr>
        <p:txBody>
          <a:bodyPr wrap="square">
            <a:spAutoFit/>
          </a:bodyPr>
          <a:lstStyle/>
          <a:p>
            <a:pPr algn="l"/>
            <a:r>
              <a:rPr lang="en-US" sz="800" dirty="0">
                <a:solidFill>
                  <a:schemeClr val="bg1"/>
                </a:solidFill>
              </a:rPr>
              <a:t>Please note: This is a high-level assessment that would be enhanced through further detailed analysis. The critical capabilities shown arose out of consultation and have been aligned to the occupations contained within the labour market scan (see slide </a:t>
            </a:r>
            <a:r>
              <a:rPr lang="en-US" sz="800" dirty="0" smtClean="0">
                <a:solidFill>
                  <a:schemeClr val="bg1"/>
                </a:solidFill>
              </a:rPr>
              <a:t>13)  </a:t>
            </a:r>
            <a:r>
              <a:rPr lang="en-US" sz="800" dirty="0">
                <a:solidFill>
                  <a:schemeClr val="bg1"/>
                </a:solidFill>
              </a:rPr>
              <a:t>drawn from the Australian Skills Classification. The table below is not intended to be exhaustive but represents the skills and capabilities where no-regrets investments could be made in the near term. </a:t>
            </a:r>
          </a:p>
        </p:txBody>
      </p:sp>
      <p:sp>
        <p:nvSpPr>
          <p:cNvPr id="43" name="Content Placeholder 16">
            <a:extLst>
              <a:ext uri="{FF2B5EF4-FFF2-40B4-BE49-F238E27FC236}">
                <a16:creationId xmlns:a16="http://schemas.microsoft.com/office/drawing/2014/main" id="{D14A43C7-B8B1-4E7A-A4F8-4188827BC213}"/>
              </a:ext>
            </a:extLst>
          </p:cNvPr>
          <p:cNvSpPr txBox="1">
            <a:spLocks/>
          </p:cNvSpPr>
          <p:nvPr/>
        </p:nvSpPr>
        <p:spPr bwMode="auto">
          <a:xfrm>
            <a:off x="503832" y="2670316"/>
            <a:ext cx="2199263" cy="215444"/>
          </a:xfrm>
          <a:prstGeom prst="rect">
            <a:avLst/>
          </a:prstGeom>
          <a:solidFill>
            <a:schemeClr val="accent3">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Inspectors, Regulatory Officers</a:t>
            </a:r>
          </a:p>
        </p:txBody>
      </p:sp>
      <p:sp>
        <p:nvSpPr>
          <p:cNvPr id="44" name="Content Placeholder 16">
            <a:extLst>
              <a:ext uri="{FF2B5EF4-FFF2-40B4-BE49-F238E27FC236}">
                <a16:creationId xmlns:a16="http://schemas.microsoft.com/office/drawing/2014/main" id="{2ABF48F3-ED2A-4D99-A6EA-2C3A6FD36FCE}"/>
              </a:ext>
            </a:extLst>
          </p:cNvPr>
          <p:cNvSpPr txBox="1">
            <a:spLocks/>
          </p:cNvSpPr>
          <p:nvPr/>
        </p:nvSpPr>
        <p:spPr bwMode="auto">
          <a:xfrm>
            <a:off x="505038" y="2883903"/>
            <a:ext cx="2199263" cy="215444"/>
          </a:xfrm>
          <a:prstGeom prst="rect">
            <a:avLst/>
          </a:prstGeom>
          <a:solidFill>
            <a:schemeClr val="accent3">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Judicial and Legal Professionals</a:t>
            </a:r>
          </a:p>
        </p:txBody>
      </p:sp>
      <p:sp>
        <p:nvSpPr>
          <p:cNvPr id="45" name="Content Placeholder 16">
            <a:extLst>
              <a:ext uri="{FF2B5EF4-FFF2-40B4-BE49-F238E27FC236}">
                <a16:creationId xmlns:a16="http://schemas.microsoft.com/office/drawing/2014/main" id="{342A91EF-57FE-4A86-8D2A-F5221CF99AB8}"/>
              </a:ext>
            </a:extLst>
          </p:cNvPr>
          <p:cNvSpPr txBox="1">
            <a:spLocks/>
          </p:cNvSpPr>
          <p:nvPr/>
        </p:nvSpPr>
        <p:spPr bwMode="auto">
          <a:xfrm>
            <a:off x="502657" y="3356307"/>
            <a:ext cx="2199263" cy="215444"/>
          </a:xfrm>
          <a:prstGeom prst="rect">
            <a:avLst/>
          </a:prstGeom>
          <a:solidFill>
            <a:schemeClr val="accent5">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Intelligence and Policy Analyst, Investigators</a:t>
            </a:r>
          </a:p>
        </p:txBody>
      </p:sp>
      <p:sp>
        <p:nvSpPr>
          <p:cNvPr id="46" name="Content Placeholder 16">
            <a:extLst>
              <a:ext uri="{FF2B5EF4-FFF2-40B4-BE49-F238E27FC236}">
                <a16:creationId xmlns:a16="http://schemas.microsoft.com/office/drawing/2014/main" id="{E30DA2E2-4EB8-4A01-A157-F0AF1E09018F}"/>
              </a:ext>
            </a:extLst>
          </p:cNvPr>
          <p:cNvSpPr txBox="1">
            <a:spLocks/>
          </p:cNvSpPr>
          <p:nvPr/>
        </p:nvSpPr>
        <p:spPr bwMode="auto">
          <a:xfrm>
            <a:off x="503832" y="3569703"/>
            <a:ext cx="2199263" cy="215444"/>
          </a:xfrm>
          <a:prstGeom prst="rect">
            <a:avLst/>
          </a:prstGeom>
          <a:solidFill>
            <a:schemeClr val="accent5">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Contract, Program, Project Admin</a:t>
            </a:r>
          </a:p>
        </p:txBody>
      </p:sp>
      <p:sp>
        <p:nvSpPr>
          <p:cNvPr id="47" name="Content Placeholder 16">
            <a:extLst>
              <a:ext uri="{FF2B5EF4-FFF2-40B4-BE49-F238E27FC236}">
                <a16:creationId xmlns:a16="http://schemas.microsoft.com/office/drawing/2014/main" id="{3FAF5D57-3C6F-4942-A836-F24BE3F5366C}"/>
              </a:ext>
            </a:extLst>
          </p:cNvPr>
          <p:cNvSpPr txBox="1">
            <a:spLocks/>
          </p:cNvSpPr>
          <p:nvPr/>
        </p:nvSpPr>
        <p:spPr bwMode="auto">
          <a:xfrm>
            <a:off x="502657" y="4050840"/>
            <a:ext cx="2199263" cy="215444"/>
          </a:xfrm>
          <a:prstGeom prst="rect">
            <a:avLst/>
          </a:prstGeom>
          <a:solidFill>
            <a:schemeClr val="accent4">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Data Analyst</a:t>
            </a:r>
          </a:p>
        </p:txBody>
      </p:sp>
      <p:sp>
        <p:nvSpPr>
          <p:cNvPr id="49" name="Content Placeholder 16">
            <a:extLst>
              <a:ext uri="{FF2B5EF4-FFF2-40B4-BE49-F238E27FC236}">
                <a16:creationId xmlns:a16="http://schemas.microsoft.com/office/drawing/2014/main" id="{3753DCBD-0C21-4DEA-B611-62F4A9B285D9}"/>
              </a:ext>
            </a:extLst>
          </p:cNvPr>
          <p:cNvSpPr txBox="1">
            <a:spLocks/>
          </p:cNvSpPr>
          <p:nvPr/>
        </p:nvSpPr>
        <p:spPr bwMode="auto">
          <a:xfrm>
            <a:off x="502657" y="4753640"/>
            <a:ext cx="2199263" cy="215444"/>
          </a:xfrm>
          <a:prstGeom prst="rect">
            <a:avLst/>
          </a:prstGeom>
          <a:solidFill>
            <a:schemeClr val="tx2">
              <a:lumMod val="20000"/>
              <a:lumOff val="8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Health and Welfare Manager</a:t>
            </a:r>
          </a:p>
        </p:txBody>
      </p:sp>
      <p:sp>
        <p:nvSpPr>
          <p:cNvPr id="50" name="Content Placeholder 16">
            <a:extLst>
              <a:ext uri="{FF2B5EF4-FFF2-40B4-BE49-F238E27FC236}">
                <a16:creationId xmlns:a16="http://schemas.microsoft.com/office/drawing/2014/main" id="{F0C5E4CA-B007-465B-A9D2-C78DA5987365}"/>
              </a:ext>
            </a:extLst>
          </p:cNvPr>
          <p:cNvSpPr txBox="1">
            <a:spLocks/>
          </p:cNvSpPr>
          <p:nvPr/>
        </p:nvSpPr>
        <p:spPr bwMode="auto">
          <a:xfrm>
            <a:off x="502657" y="4971004"/>
            <a:ext cx="2199263" cy="215444"/>
          </a:xfrm>
          <a:prstGeom prst="rect">
            <a:avLst/>
          </a:prstGeom>
          <a:solidFill>
            <a:schemeClr val="tx2">
              <a:lumMod val="20000"/>
              <a:lumOff val="8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Change Management</a:t>
            </a:r>
          </a:p>
        </p:txBody>
      </p:sp>
      <p:sp>
        <p:nvSpPr>
          <p:cNvPr id="51" name="Content Placeholder 16">
            <a:extLst>
              <a:ext uri="{FF2B5EF4-FFF2-40B4-BE49-F238E27FC236}">
                <a16:creationId xmlns:a16="http://schemas.microsoft.com/office/drawing/2014/main" id="{8B8D2977-51E5-449C-BB9C-F97A50E0D239}"/>
              </a:ext>
            </a:extLst>
          </p:cNvPr>
          <p:cNvSpPr txBox="1">
            <a:spLocks/>
          </p:cNvSpPr>
          <p:nvPr/>
        </p:nvSpPr>
        <p:spPr bwMode="auto">
          <a:xfrm>
            <a:off x="502656" y="5452120"/>
            <a:ext cx="2199263" cy="215444"/>
          </a:xfrm>
          <a:prstGeom prst="rect">
            <a:avLst/>
          </a:prstGeom>
          <a:solidFill>
            <a:schemeClr val="accent6">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Policy and Planning Manager</a:t>
            </a:r>
          </a:p>
        </p:txBody>
      </p:sp>
      <p:sp>
        <p:nvSpPr>
          <p:cNvPr id="52" name="Content Placeholder 16">
            <a:extLst>
              <a:ext uri="{FF2B5EF4-FFF2-40B4-BE49-F238E27FC236}">
                <a16:creationId xmlns:a16="http://schemas.microsoft.com/office/drawing/2014/main" id="{939218BD-0934-492B-8160-6B3230494FEA}"/>
              </a:ext>
            </a:extLst>
          </p:cNvPr>
          <p:cNvSpPr txBox="1">
            <a:spLocks/>
          </p:cNvSpPr>
          <p:nvPr/>
        </p:nvSpPr>
        <p:spPr bwMode="auto">
          <a:xfrm>
            <a:off x="502655" y="5663930"/>
            <a:ext cx="2199263" cy="215444"/>
          </a:xfrm>
          <a:prstGeom prst="rect">
            <a:avLst/>
          </a:prstGeom>
          <a:solidFill>
            <a:schemeClr val="accent6">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Community Worker</a:t>
            </a:r>
          </a:p>
        </p:txBody>
      </p:sp>
      <p:sp>
        <p:nvSpPr>
          <p:cNvPr id="56" name="Content Placeholder 16">
            <a:extLst>
              <a:ext uri="{FF2B5EF4-FFF2-40B4-BE49-F238E27FC236}">
                <a16:creationId xmlns:a16="http://schemas.microsoft.com/office/drawing/2014/main" id="{201760F6-E377-4A3E-938F-46972C98DF7C}"/>
              </a:ext>
            </a:extLst>
          </p:cNvPr>
          <p:cNvSpPr txBox="1">
            <a:spLocks/>
          </p:cNvSpPr>
          <p:nvPr/>
        </p:nvSpPr>
        <p:spPr bwMode="auto">
          <a:xfrm>
            <a:off x="502654" y="5878308"/>
            <a:ext cx="2199263" cy="215444"/>
          </a:xfrm>
          <a:prstGeom prst="rect">
            <a:avLst/>
          </a:prstGeom>
          <a:solidFill>
            <a:schemeClr val="accent6">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Contact and Call Centre Workers</a:t>
            </a:r>
          </a:p>
        </p:txBody>
      </p:sp>
      <p:sp>
        <p:nvSpPr>
          <p:cNvPr id="60" name="Content Placeholder 16">
            <a:extLst>
              <a:ext uri="{FF2B5EF4-FFF2-40B4-BE49-F238E27FC236}">
                <a16:creationId xmlns:a16="http://schemas.microsoft.com/office/drawing/2014/main" id="{4A11117F-7B35-409D-A938-2FFE4DD01EFD}"/>
              </a:ext>
            </a:extLst>
          </p:cNvPr>
          <p:cNvSpPr txBox="1">
            <a:spLocks/>
          </p:cNvSpPr>
          <p:nvPr/>
        </p:nvSpPr>
        <p:spPr bwMode="auto">
          <a:xfrm>
            <a:off x="502657" y="4268054"/>
            <a:ext cx="2199263" cy="215444"/>
          </a:xfrm>
          <a:prstGeom prst="rect">
            <a:avLst/>
          </a:prstGeom>
          <a:solidFill>
            <a:schemeClr val="accent4">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Information Officer</a:t>
            </a:r>
          </a:p>
        </p:txBody>
      </p:sp>
      <p:sp>
        <p:nvSpPr>
          <p:cNvPr id="80" name="Content Placeholder 16">
            <a:extLst>
              <a:ext uri="{FF2B5EF4-FFF2-40B4-BE49-F238E27FC236}">
                <a16:creationId xmlns:a16="http://schemas.microsoft.com/office/drawing/2014/main" id="{CC11A737-DF71-4782-B090-293FF642DB5D}"/>
              </a:ext>
            </a:extLst>
          </p:cNvPr>
          <p:cNvSpPr txBox="1">
            <a:spLocks/>
          </p:cNvSpPr>
          <p:nvPr/>
        </p:nvSpPr>
        <p:spPr bwMode="auto">
          <a:xfrm>
            <a:off x="2965039" y="1889045"/>
            <a:ext cx="963781" cy="420470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Buy</a:t>
            </a:r>
          </a:p>
          <a:p>
            <a:pPr marL="0" lvl="1" indent="-54277" algn="ctr" defTabSz="891697" fontAlgn="base">
              <a:spcBef>
                <a:spcPct val="0"/>
              </a:spcBef>
              <a:spcAft>
                <a:spcPts val="85"/>
              </a:spcAft>
            </a:pPr>
            <a:r>
              <a:rPr lang="en-AU" sz="700" dirty="0">
                <a:latin typeface="+mj-lt"/>
                <a:ea typeface="Arial"/>
                <a:cs typeface="Arial"/>
                <a:sym typeface="Arial"/>
              </a:rPr>
              <a:t>f</a:t>
            </a:r>
            <a:r>
              <a:rPr lang="en-AU" sz="700" b="0" i="0" u="none" strike="noStrike" cap="none" dirty="0">
                <a:latin typeface="+mj-lt"/>
                <a:ea typeface="Arial"/>
                <a:cs typeface="Arial"/>
                <a:sym typeface="Arial"/>
              </a:rPr>
              <a:t>rom outside the organisation</a:t>
            </a:r>
            <a:endParaRPr lang="en-GB" sz="1000" b="1" dirty="0"/>
          </a:p>
        </p:txBody>
      </p:sp>
      <p:sp>
        <p:nvSpPr>
          <p:cNvPr id="81" name="Content Placeholder 16">
            <a:extLst>
              <a:ext uri="{FF2B5EF4-FFF2-40B4-BE49-F238E27FC236}">
                <a16:creationId xmlns:a16="http://schemas.microsoft.com/office/drawing/2014/main" id="{7A3AA526-E50E-47D4-835A-E011818D77F4}"/>
              </a:ext>
            </a:extLst>
          </p:cNvPr>
          <p:cNvSpPr txBox="1">
            <a:spLocks/>
          </p:cNvSpPr>
          <p:nvPr/>
        </p:nvSpPr>
        <p:spPr bwMode="auto">
          <a:xfrm>
            <a:off x="3988973" y="1889045"/>
            <a:ext cx="963781" cy="420470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Borrow</a:t>
            </a:r>
            <a:endParaRPr lang="en-GB" sz="800" b="1" dirty="0"/>
          </a:p>
          <a:p>
            <a:pPr marL="0" lvl="1" indent="-54277" algn="ctr" defTabSz="891697" fontAlgn="base">
              <a:spcBef>
                <a:spcPct val="0"/>
              </a:spcBef>
              <a:spcAft>
                <a:spcPts val="85"/>
              </a:spcAft>
            </a:pPr>
            <a:r>
              <a:rPr lang="en-AU" sz="700" dirty="0"/>
              <a:t>from industry and partnerships, agencies, vendors and students</a:t>
            </a:r>
            <a:endParaRPr lang="en-GB" sz="700" b="1" dirty="0"/>
          </a:p>
        </p:txBody>
      </p:sp>
      <p:sp>
        <p:nvSpPr>
          <p:cNvPr id="82" name="Content Placeholder 16">
            <a:extLst>
              <a:ext uri="{FF2B5EF4-FFF2-40B4-BE49-F238E27FC236}">
                <a16:creationId xmlns:a16="http://schemas.microsoft.com/office/drawing/2014/main" id="{FE23BFD2-7EE6-4D8C-B991-30037F0E2463}"/>
              </a:ext>
            </a:extLst>
          </p:cNvPr>
          <p:cNvSpPr txBox="1">
            <a:spLocks/>
          </p:cNvSpPr>
          <p:nvPr/>
        </p:nvSpPr>
        <p:spPr bwMode="auto">
          <a:xfrm>
            <a:off x="5016409" y="1889045"/>
            <a:ext cx="963781" cy="420470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Build</a:t>
            </a:r>
          </a:p>
          <a:p>
            <a:pPr marL="0" lvl="1" indent="-54277" algn="ctr" defTabSz="891697" fontAlgn="base">
              <a:spcBef>
                <a:spcPct val="0"/>
              </a:spcBef>
              <a:spcAft>
                <a:spcPts val="85"/>
              </a:spcAft>
            </a:pPr>
            <a:r>
              <a:rPr lang="en-AU" sz="700" dirty="0"/>
              <a:t>an internal talent pipeline by investing in the uplift of capabilities and skills</a:t>
            </a:r>
          </a:p>
          <a:p>
            <a:pPr marL="0" lvl="1" indent="-54277" algn="ctr" defTabSz="891697" fontAlgn="base">
              <a:spcBef>
                <a:spcPct val="0"/>
              </a:spcBef>
              <a:spcAft>
                <a:spcPts val="85"/>
              </a:spcAft>
            </a:pPr>
            <a:endParaRPr lang="en-GB" sz="1100" b="1" dirty="0"/>
          </a:p>
        </p:txBody>
      </p:sp>
      <p:sp>
        <p:nvSpPr>
          <p:cNvPr id="168" name="Google Shape;5317;p333">
            <a:extLst>
              <a:ext uri="{FF2B5EF4-FFF2-40B4-BE49-F238E27FC236}">
                <a16:creationId xmlns:a16="http://schemas.microsoft.com/office/drawing/2014/main" id="{A913BE96-264F-4A4F-8771-3C2FB5902113}"/>
              </a:ext>
            </a:extLst>
          </p:cNvPr>
          <p:cNvSpPr/>
          <p:nvPr/>
        </p:nvSpPr>
        <p:spPr>
          <a:xfrm>
            <a:off x="3337340" y="3299752"/>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9" name="Google Shape;5317;p333">
            <a:extLst>
              <a:ext uri="{FF2B5EF4-FFF2-40B4-BE49-F238E27FC236}">
                <a16:creationId xmlns:a16="http://schemas.microsoft.com/office/drawing/2014/main" id="{D8226D79-9611-4B01-B16C-5C9B2FCD23C8}"/>
              </a:ext>
            </a:extLst>
          </p:cNvPr>
          <p:cNvSpPr/>
          <p:nvPr/>
        </p:nvSpPr>
        <p:spPr>
          <a:xfrm>
            <a:off x="5385890" y="3299752"/>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3" name="Google Shape;5321;p333">
            <a:extLst>
              <a:ext uri="{FF2B5EF4-FFF2-40B4-BE49-F238E27FC236}">
                <a16:creationId xmlns:a16="http://schemas.microsoft.com/office/drawing/2014/main" id="{76D863DA-881F-4616-A44C-07277C273E5D}"/>
              </a:ext>
            </a:extLst>
          </p:cNvPr>
          <p:cNvSpPr/>
          <p:nvPr/>
        </p:nvSpPr>
        <p:spPr>
          <a:xfrm>
            <a:off x="4358453" y="4684120"/>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4" name="Google Shape;5321;p333">
            <a:extLst>
              <a:ext uri="{FF2B5EF4-FFF2-40B4-BE49-F238E27FC236}">
                <a16:creationId xmlns:a16="http://schemas.microsoft.com/office/drawing/2014/main" id="{A63DDD99-40DA-4189-AB5E-971C5D43571B}"/>
              </a:ext>
            </a:extLst>
          </p:cNvPr>
          <p:cNvSpPr/>
          <p:nvPr/>
        </p:nvSpPr>
        <p:spPr>
          <a:xfrm>
            <a:off x="3337340" y="4686830"/>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5" name="Google Shape;5317;p333">
            <a:extLst>
              <a:ext uri="{FF2B5EF4-FFF2-40B4-BE49-F238E27FC236}">
                <a16:creationId xmlns:a16="http://schemas.microsoft.com/office/drawing/2014/main" id="{54C5D613-7D9B-46FB-81C5-77C039C551FD}"/>
              </a:ext>
            </a:extLst>
          </p:cNvPr>
          <p:cNvSpPr/>
          <p:nvPr/>
        </p:nvSpPr>
        <p:spPr>
          <a:xfrm>
            <a:off x="5385890" y="4688961"/>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8" name="Google Shape;5321;p333">
            <a:extLst>
              <a:ext uri="{FF2B5EF4-FFF2-40B4-BE49-F238E27FC236}">
                <a16:creationId xmlns:a16="http://schemas.microsoft.com/office/drawing/2014/main" id="{0CBE2357-C61F-497C-B9A7-B64797FA7A27}"/>
              </a:ext>
            </a:extLst>
          </p:cNvPr>
          <p:cNvSpPr/>
          <p:nvPr/>
        </p:nvSpPr>
        <p:spPr>
          <a:xfrm>
            <a:off x="4358453" y="5398769"/>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9" name="Google Shape;5321;p333">
            <a:extLst>
              <a:ext uri="{FF2B5EF4-FFF2-40B4-BE49-F238E27FC236}">
                <a16:creationId xmlns:a16="http://schemas.microsoft.com/office/drawing/2014/main" id="{6DF7ADC0-1483-4746-A8A1-157119B373E0}"/>
              </a:ext>
            </a:extLst>
          </p:cNvPr>
          <p:cNvSpPr/>
          <p:nvPr/>
        </p:nvSpPr>
        <p:spPr>
          <a:xfrm>
            <a:off x="3337340" y="5401479"/>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80" name="Google Shape;5317;p333">
            <a:extLst>
              <a:ext uri="{FF2B5EF4-FFF2-40B4-BE49-F238E27FC236}">
                <a16:creationId xmlns:a16="http://schemas.microsoft.com/office/drawing/2014/main" id="{920867A1-E0B6-49E5-A4FB-505635CA5BA9}"/>
              </a:ext>
            </a:extLst>
          </p:cNvPr>
          <p:cNvSpPr/>
          <p:nvPr/>
        </p:nvSpPr>
        <p:spPr>
          <a:xfrm>
            <a:off x="5385890" y="5403610"/>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4" name="Google Shape;5321;p333">
            <a:extLst>
              <a:ext uri="{FF2B5EF4-FFF2-40B4-BE49-F238E27FC236}">
                <a16:creationId xmlns:a16="http://schemas.microsoft.com/office/drawing/2014/main" id="{6BC057F8-9814-4EEC-9C66-313D7F161318}"/>
              </a:ext>
            </a:extLst>
          </p:cNvPr>
          <p:cNvSpPr/>
          <p:nvPr/>
        </p:nvSpPr>
        <p:spPr>
          <a:xfrm>
            <a:off x="5383362" y="3985035"/>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5" name="Google Shape;5317;p333">
            <a:extLst>
              <a:ext uri="{FF2B5EF4-FFF2-40B4-BE49-F238E27FC236}">
                <a16:creationId xmlns:a16="http://schemas.microsoft.com/office/drawing/2014/main" id="{1FFDCC9F-9811-4AF1-A4F5-207AC1D7B96F}"/>
              </a:ext>
            </a:extLst>
          </p:cNvPr>
          <p:cNvSpPr/>
          <p:nvPr/>
        </p:nvSpPr>
        <p:spPr>
          <a:xfrm>
            <a:off x="3337340" y="3977851"/>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7" name="Google Shape;5321;p333">
            <a:extLst>
              <a:ext uri="{FF2B5EF4-FFF2-40B4-BE49-F238E27FC236}">
                <a16:creationId xmlns:a16="http://schemas.microsoft.com/office/drawing/2014/main" id="{F2657C83-F1F7-4503-91B7-926247318670}"/>
              </a:ext>
            </a:extLst>
          </p:cNvPr>
          <p:cNvSpPr/>
          <p:nvPr/>
        </p:nvSpPr>
        <p:spPr>
          <a:xfrm>
            <a:off x="4358453" y="3985035"/>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3" name="TextBox 72">
            <a:extLst>
              <a:ext uri="{FF2B5EF4-FFF2-40B4-BE49-F238E27FC236}">
                <a16:creationId xmlns:a16="http://schemas.microsoft.com/office/drawing/2014/main" id="{E1C1DEA4-2F53-486A-BF71-B4697241756D}"/>
              </a:ext>
            </a:extLst>
          </p:cNvPr>
          <p:cNvSpPr txBox="1"/>
          <p:nvPr/>
        </p:nvSpPr>
        <p:spPr>
          <a:xfrm>
            <a:off x="1488280" y="5658580"/>
            <a:ext cx="5040151" cy="369332"/>
          </a:xfrm>
          <a:prstGeom prst="rect">
            <a:avLst/>
          </a:prstGeom>
          <a:noFill/>
        </p:spPr>
        <p:txBody>
          <a:bodyPr wrap="square">
            <a:spAutoFit/>
          </a:bodyPr>
          <a:lstStyle/>
          <a:p>
            <a:r>
              <a:rPr lang="en-AU" b="0" dirty="0">
                <a:effectLst/>
              </a:rPr>
              <a:t> </a:t>
            </a:r>
            <a:endParaRPr lang="en-AU" dirty="0"/>
          </a:p>
        </p:txBody>
      </p:sp>
      <p:sp>
        <p:nvSpPr>
          <p:cNvPr id="74" name="Content Placeholder 16">
            <a:extLst>
              <a:ext uri="{FF2B5EF4-FFF2-40B4-BE49-F238E27FC236}">
                <a16:creationId xmlns:a16="http://schemas.microsoft.com/office/drawing/2014/main" id="{709F5EC3-6E29-4E52-AA3E-B5CC794B704D}"/>
              </a:ext>
            </a:extLst>
          </p:cNvPr>
          <p:cNvSpPr txBox="1">
            <a:spLocks/>
          </p:cNvSpPr>
          <p:nvPr/>
        </p:nvSpPr>
        <p:spPr bwMode="auto">
          <a:xfrm>
            <a:off x="6326993" y="2242833"/>
            <a:ext cx="5375481" cy="3850919"/>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Assumptions</a:t>
            </a:r>
          </a:p>
          <a:p>
            <a:pPr marL="0" lvl="1" indent="-54277" algn="ctr" defTabSz="891697" fontAlgn="base">
              <a:spcBef>
                <a:spcPct val="0"/>
              </a:spcBef>
              <a:spcAft>
                <a:spcPts val="85"/>
              </a:spcAft>
            </a:pPr>
            <a:endParaRPr lang="en-GB" sz="1100" b="1" dirty="0"/>
          </a:p>
        </p:txBody>
      </p:sp>
      <p:sp>
        <p:nvSpPr>
          <p:cNvPr id="4" name="TextBox 3">
            <a:extLst>
              <a:ext uri="{FF2B5EF4-FFF2-40B4-BE49-F238E27FC236}">
                <a16:creationId xmlns:a16="http://schemas.microsoft.com/office/drawing/2014/main" id="{0842F1E7-6438-4361-B933-9328A807AB38}"/>
              </a:ext>
            </a:extLst>
          </p:cNvPr>
          <p:cNvSpPr txBox="1"/>
          <p:nvPr/>
        </p:nvSpPr>
        <p:spPr>
          <a:xfrm>
            <a:off x="6346965" y="2502006"/>
            <a:ext cx="5389547" cy="707886"/>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b="1" dirty="0">
                <a:solidFill>
                  <a:schemeClr val="accent3"/>
                </a:solidFill>
              </a:rPr>
              <a:t>Regulatory capability </a:t>
            </a:r>
            <a:r>
              <a:rPr lang="en-US" sz="800" dirty="0"/>
              <a:t>is a core and critical part of the Commission’s purpose. Building this capability over time will ensure there are career </a:t>
            </a:r>
            <a:r>
              <a:rPr lang="en-US" sz="800" dirty="0" smtClean="0"/>
              <a:t>pathways, but the Commission will also need to have a sustained </a:t>
            </a:r>
            <a:r>
              <a:rPr lang="en-US" sz="800" dirty="0"/>
              <a:t>focus on retention and maturity of the capability over </a:t>
            </a:r>
            <a:r>
              <a:rPr lang="en-US" sz="800" dirty="0" smtClean="0"/>
              <a:t>time. </a:t>
            </a:r>
          </a:p>
          <a:p>
            <a:pPr marL="177800" indent="-177800">
              <a:buFont typeface="Arial" panose="020B0604020202020204" pitchFamily="34" charset="0"/>
              <a:buChar char="•"/>
            </a:pPr>
            <a:r>
              <a:rPr lang="en-US" sz="800" dirty="0" smtClean="0"/>
              <a:t>At </a:t>
            </a:r>
            <a:r>
              <a:rPr lang="en-US" sz="800" dirty="0"/>
              <a:t>times, there may be a need to supplement the build approach with buying from the market; either to bolster capacity and/or fresh thinking. This may also help to boost capacity in the short term.</a:t>
            </a:r>
            <a:endParaRPr lang="en-AU" sz="800" dirty="0"/>
          </a:p>
        </p:txBody>
      </p:sp>
      <p:sp>
        <p:nvSpPr>
          <p:cNvPr id="63" name="TextBox 62">
            <a:extLst>
              <a:ext uri="{FF2B5EF4-FFF2-40B4-BE49-F238E27FC236}">
                <a16:creationId xmlns:a16="http://schemas.microsoft.com/office/drawing/2014/main" id="{03FAA121-571B-4347-8357-71E8A8AC3B57}"/>
              </a:ext>
            </a:extLst>
          </p:cNvPr>
          <p:cNvSpPr txBox="1"/>
          <p:nvPr/>
        </p:nvSpPr>
        <p:spPr>
          <a:xfrm>
            <a:off x="6343159" y="3252762"/>
            <a:ext cx="5317494" cy="623248"/>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dirty="0"/>
              <a:t>Aspects of the </a:t>
            </a:r>
            <a:r>
              <a:rPr lang="en-US" sz="800" b="1" dirty="0">
                <a:solidFill>
                  <a:schemeClr val="accent5"/>
                </a:solidFill>
              </a:rPr>
              <a:t>risk capability </a:t>
            </a:r>
            <a:r>
              <a:rPr lang="en-US" sz="800" dirty="0"/>
              <a:t>of the Commission </a:t>
            </a:r>
            <a:r>
              <a:rPr lang="en-US" sz="800" dirty="0" smtClean="0"/>
              <a:t>will </a:t>
            </a:r>
            <a:r>
              <a:rPr lang="en-US" sz="800" dirty="0"/>
              <a:t>not require </a:t>
            </a:r>
            <a:r>
              <a:rPr lang="en-US" sz="800" dirty="0" smtClean="0"/>
              <a:t>Commission-specific </a:t>
            </a:r>
            <a:r>
              <a:rPr lang="en-US" sz="800" dirty="0"/>
              <a:t>knowledge, such as project administration, and may easily be bought from the market.</a:t>
            </a:r>
            <a:endParaRPr lang="en-AU" sz="800" dirty="0"/>
          </a:p>
          <a:p>
            <a:pPr marL="177800" indent="-177800">
              <a:spcBef>
                <a:spcPts val="300"/>
              </a:spcBef>
              <a:buFont typeface="Arial" panose="020B0604020202020204" pitchFamily="34" charset="0"/>
              <a:buChar char="•"/>
            </a:pPr>
            <a:r>
              <a:rPr lang="en-AU" sz="800" dirty="0"/>
              <a:t>Some roles will benefit from a build approach to create a consistent methodology and practice that can support the delivery of consistent experiences for NDIS participants and providers.</a:t>
            </a:r>
            <a:endParaRPr lang="en-US" sz="800" dirty="0"/>
          </a:p>
        </p:txBody>
      </p:sp>
      <p:sp>
        <p:nvSpPr>
          <p:cNvPr id="84" name="TextBox 83">
            <a:extLst>
              <a:ext uri="{FF2B5EF4-FFF2-40B4-BE49-F238E27FC236}">
                <a16:creationId xmlns:a16="http://schemas.microsoft.com/office/drawing/2014/main" id="{F6BE9C13-FC95-45F7-95E2-C212E43C9532}"/>
              </a:ext>
            </a:extLst>
          </p:cNvPr>
          <p:cNvSpPr txBox="1"/>
          <p:nvPr/>
        </p:nvSpPr>
        <p:spPr>
          <a:xfrm>
            <a:off x="6347200" y="3899262"/>
            <a:ext cx="5317494" cy="746358"/>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b="1" dirty="0">
                <a:solidFill>
                  <a:schemeClr val="accent4"/>
                </a:solidFill>
              </a:rPr>
              <a:t>Data capability </a:t>
            </a:r>
            <a:r>
              <a:rPr lang="en-US" sz="800" dirty="0"/>
              <a:t>is in high demand in the market. </a:t>
            </a:r>
            <a:r>
              <a:rPr lang="en-US" sz="800" dirty="0" smtClean="0"/>
              <a:t>Being </a:t>
            </a:r>
            <a:r>
              <a:rPr lang="en-US" sz="800" dirty="0"/>
              <a:t>able to immediately buy or borrow will enable immediate support to the Commission around backlogs, establishing foundational data capability and other key priorities to implementing the Digital and Data </a:t>
            </a:r>
            <a:r>
              <a:rPr lang="en-US" sz="800" dirty="0" smtClean="0"/>
              <a:t>Roadmap</a:t>
            </a:r>
            <a:endParaRPr lang="en-US" sz="800" dirty="0"/>
          </a:p>
          <a:p>
            <a:pPr marL="177800" indent="-177800">
              <a:spcBef>
                <a:spcPts val="300"/>
              </a:spcBef>
              <a:buFont typeface="Arial" panose="020B0604020202020204" pitchFamily="34" charset="0"/>
              <a:buChar char="•"/>
            </a:pPr>
            <a:r>
              <a:rPr lang="en-US" sz="800" dirty="0"/>
              <a:t>However, over time, investing in building </a:t>
            </a:r>
            <a:r>
              <a:rPr lang="en-US" sz="800" dirty="0" smtClean="0"/>
              <a:t>specialist </a:t>
            </a:r>
            <a:r>
              <a:rPr lang="en-US" sz="800" dirty="0"/>
              <a:t>data analysts that can overlay data capability with the specific investigative skills required by the Commission will be impactful to operations.</a:t>
            </a:r>
          </a:p>
        </p:txBody>
      </p:sp>
      <p:sp>
        <p:nvSpPr>
          <p:cNvPr id="165" name="Google Shape;5321;p333">
            <a:extLst>
              <a:ext uri="{FF2B5EF4-FFF2-40B4-BE49-F238E27FC236}">
                <a16:creationId xmlns:a16="http://schemas.microsoft.com/office/drawing/2014/main" id="{99A3C311-DBF2-45E0-8C8A-D1C7A8E0917F}"/>
              </a:ext>
            </a:extLst>
          </p:cNvPr>
          <p:cNvSpPr/>
          <p:nvPr/>
        </p:nvSpPr>
        <p:spPr>
          <a:xfrm>
            <a:off x="3337340" y="2615469"/>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7" name="Google Shape;5313;p333">
            <a:extLst>
              <a:ext uri="{FF2B5EF4-FFF2-40B4-BE49-F238E27FC236}">
                <a16:creationId xmlns:a16="http://schemas.microsoft.com/office/drawing/2014/main" id="{6FCB63C9-5CED-4E7E-8BE3-F43B7DF30F91}"/>
              </a:ext>
            </a:extLst>
          </p:cNvPr>
          <p:cNvSpPr/>
          <p:nvPr/>
        </p:nvSpPr>
        <p:spPr>
          <a:xfrm>
            <a:off x="5393458" y="2612757"/>
            <a:ext cx="224819" cy="248400"/>
          </a:xfrm>
          <a:custGeom>
            <a:avLst/>
            <a:gdLst/>
            <a:ahLst/>
            <a:cxnLst/>
            <a:rect l="l" t="t" r="r" b="b"/>
            <a:pathLst>
              <a:path w="200" h="200" extrusionOk="0">
                <a:moveTo>
                  <a:pt x="100" y="0"/>
                </a:moveTo>
                <a:cubicBezTo>
                  <a:pt x="45" y="0"/>
                  <a:pt x="0" y="44"/>
                  <a:pt x="0" y="100"/>
                </a:cubicBezTo>
                <a:cubicBezTo>
                  <a:pt x="0" y="155"/>
                  <a:pt x="45" y="200"/>
                  <a:pt x="100" y="200"/>
                </a:cubicBezTo>
                <a:cubicBezTo>
                  <a:pt x="156" y="200"/>
                  <a:pt x="200" y="155"/>
                  <a:pt x="200" y="100"/>
                </a:cubicBezTo>
                <a:cubicBezTo>
                  <a:pt x="200" y="44"/>
                  <a:pt x="156" y="0"/>
                  <a:pt x="100" y="0"/>
                </a:cubicBezTo>
                <a:close/>
                <a:moveTo>
                  <a:pt x="100" y="100"/>
                </a:moveTo>
                <a:cubicBezTo>
                  <a:pt x="13" y="100"/>
                  <a:pt x="13" y="100"/>
                  <a:pt x="13" y="100"/>
                </a:cubicBezTo>
                <a:cubicBezTo>
                  <a:pt x="13" y="51"/>
                  <a:pt x="52" y="12"/>
                  <a:pt x="100" y="12"/>
                </a:cubicBezTo>
                <a:lnTo>
                  <a:pt x="100" y="10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 name="TextBox 84">
            <a:extLst>
              <a:ext uri="{FF2B5EF4-FFF2-40B4-BE49-F238E27FC236}">
                <a16:creationId xmlns:a16="http://schemas.microsoft.com/office/drawing/2014/main" id="{FA03A654-8008-4B8E-BCF1-C6334C1006F3}"/>
              </a:ext>
            </a:extLst>
          </p:cNvPr>
          <p:cNvSpPr txBox="1"/>
          <p:nvPr/>
        </p:nvSpPr>
        <p:spPr>
          <a:xfrm>
            <a:off x="6347200" y="4615645"/>
            <a:ext cx="5317494" cy="746358"/>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dirty="0"/>
              <a:t>Organisations tend to seek to build their </a:t>
            </a:r>
            <a:r>
              <a:rPr lang="en-US" sz="800" b="1" dirty="0">
                <a:solidFill>
                  <a:schemeClr val="tx2"/>
                </a:solidFill>
              </a:rPr>
              <a:t>leadership capability</a:t>
            </a:r>
            <a:r>
              <a:rPr lang="en-US" sz="800" dirty="0"/>
              <a:t>, ensuring the organisation is led by people who understand the purpose, the context and the workforce. This is then supplemented by Buy/Borrow strategies that bring in fresh perspectives and new partnerships.</a:t>
            </a:r>
          </a:p>
          <a:p>
            <a:pPr marL="177800" indent="-177800">
              <a:spcBef>
                <a:spcPts val="300"/>
              </a:spcBef>
              <a:buFont typeface="Arial" panose="020B0604020202020204" pitchFamily="34" charset="0"/>
              <a:buChar char="•"/>
            </a:pPr>
            <a:r>
              <a:rPr lang="en-US" sz="800" dirty="0"/>
              <a:t>Other roles that support a leadership capability can be bought, such as change management. These roles may be time-bound to transformations, and are found more readily in the market.</a:t>
            </a:r>
          </a:p>
        </p:txBody>
      </p:sp>
      <p:sp>
        <p:nvSpPr>
          <p:cNvPr id="86" name="TextBox 85">
            <a:extLst>
              <a:ext uri="{FF2B5EF4-FFF2-40B4-BE49-F238E27FC236}">
                <a16:creationId xmlns:a16="http://schemas.microsoft.com/office/drawing/2014/main" id="{1BCC12B5-9FFA-4B44-A38B-C06608F6EA11}"/>
              </a:ext>
            </a:extLst>
          </p:cNvPr>
          <p:cNvSpPr txBox="1"/>
          <p:nvPr/>
        </p:nvSpPr>
        <p:spPr>
          <a:xfrm>
            <a:off x="6355641" y="5368573"/>
            <a:ext cx="5357908" cy="584775"/>
          </a:xfrm>
          <a:prstGeom prst="rect">
            <a:avLst/>
          </a:prstGeom>
          <a:noFill/>
        </p:spPr>
        <p:txBody>
          <a:bodyPr wrap="square" lIns="46800" rIns="46800" rtlCol="0">
            <a:spAutoFit/>
          </a:bodyPr>
          <a:lstStyle/>
          <a:p>
            <a:pPr marL="176213" indent="-176213">
              <a:buFont typeface="Arial" panose="020B0604020202020204" pitchFamily="34" charset="0"/>
              <a:buChar char="•"/>
            </a:pPr>
            <a:r>
              <a:rPr lang="en-US" sz="800" dirty="0"/>
              <a:t>Similar to the regulatory capability, consumer centric capability, that enables the ability to deliver high quality consumer experiences is at the heart of the Commission’s purpose and reputation. While these roles can be found in the market, the Commission will always need this capability, often at scale. For these reasons it may be beneficial to invest in a build strategy for roles that sit in this capability.</a:t>
            </a:r>
          </a:p>
        </p:txBody>
      </p:sp>
      <p:grpSp>
        <p:nvGrpSpPr>
          <p:cNvPr id="87" name="Google Shape;732;g11dc8470dbd_0_200">
            <a:extLst>
              <a:ext uri="{FF2B5EF4-FFF2-40B4-BE49-F238E27FC236}">
                <a16:creationId xmlns:a16="http://schemas.microsoft.com/office/drawing/2014/main" id="{A8B8DBB2-79C7-484B-A5A4-25093A524413}"/>
              </a:ext>
            </a:extLst>
          </p:cNvPr>
          <p:cNvGrpSpPr/>
          <p:nvPr/>
        </p:nvGrpSpPr>
        <p:grpSpPr>
          <a:xfrm>
            <a:off x="3099323" y="1950885"/>
            <a:ext cx="170563" cy="170563"/>
            <a:chOff x="988" y="0"/>
            <a:chExt cx="6700" cy="6704"/>
          </a:xfrm>
          <a:solidFill>
            <a:schemeClr val="accent5"/>
          </a:solidFill>
        </p:grpSpPr>
        <p:sp>
          <p:nvSpPr>
            <p:cNvPr id="88" name="Google Shape;733;g11dc8470dbd_0_200">
              <a:extLst>
                <a:ext uri="{FF2B5EF4-FFF2-40B4-BE49-F238E27FC236}">
                  <a16:creationId xmlns:a16="http://schemas.microsoft.com/office/drawing/2014/main" id="{74A1BFF1-82D3-403B-8AC1-77CF33B64F88}"/>
                </a:ext>
              </a:extLst>
            </p:cNvPr>
            <p:cNvSpPr/>
            <p:nvPr/>
          </p:nvSpPr>
          <p:spPr>
            <a:xfrm>
              <a:off x="988" y="0"/>
              <a:ext cx="6700" cy="6704"/>
            </a:xfrm>
            <a:custGeom>
              <a:avLst/>
              <a:gdLst/>
              <a:ahLst/>
              <a:cxnLst/>
              <a:rect l="l" t="t" r="r" b="b"/>
              <a:pathLst>
                <a:path w="6700" h="6704" extrusionOk="0">
                  <a:moveTo>
                    <a:pt x="0" y="0"/>
                  </a:moveTo>
                  <a:lnTo>
                    <a:pt x="0" y="0"/>
                  </a:lnTo>
                  <a:lnTo>
                    <a:pt x="0" y="6704"/>
                  </a:lnTo>
                  <a:lnTo>
                    <a:pt x="0" y="6704"/>
                  </a:lnTo>
                  <a:lnTo>
                    <a:pt x="6700" y="6704"/>
                  </a:lnTo>
                  <a:lnTo>
                    <a:pt x="6700" y="5716"/>
                  </a:lnTo>
                  <a:lnTo>
                    <a:pt x="6700" y="4923"/>
                  </a:lnTo>
                  <a:lnTo>
                    <a:pt x="6700" y="4129"/>
                  </a:lnTo>
                  <a:lnTo>
                    <a:pt x="6700" y="3227"/>
                  </a:lnTo>
                  <a:lnTo>
                    <a:pt x="6700" y="3053"/>
                  </a:lnTo>
                  <a:lnTo>
                    <a:pt x="6700" y="2383"/>
                  </a:lnTo>
                  <a:lnTo>
                    <a:pt x="6700" y="1588"/>
                  </a:lnTo>
                  <a:lnTo>
                    <a:pt x="6700" y="794"/>
                  </a:lnTo>
                  <a:lnTo>
                    <a:pt x="6700" y="0"/>
                  </a:lnTo>
                  <a:lnTo>
                    <a:pt x="6700" y="0"/>
                  </a:lnTo>
                  <a:lnTo>
                    <a:pt x="0" y="0"/>
                  </a:lnTo>
                  <a:close/>
                  <a:moveTo>
                    <a:pt x="286" y="3513"/>
                  </a:moveTo>
                  <a:lnTo>
                    <a:pt x="818" y="3513"/>
                  </a:lnTo>
                  <a:lnTo>
                    <a:pt x="818" y="3513"/>
                  </a:lnTo>
                  <a:lnTo>
                    <a:pt x="804" y="3563"/>
                  </a:lnTo>
                  <a:lnTo>
                    <a:pt x="790" y="3609"/>
                  </a:lnTo>
                  <a:lnTo>
                    <a:pt x="770" y="3655"/>
                  </a:lnTo>
                  <a:lnTo>
                    <a:pt x="748" y="3701"/>
                  </a:lnTo>
                  <a:lnTo>
                    <a:pt x="722" y="3743"/>
                  </a:lnTo>
                  <a:lnTo>
                    <a:pt x="694" y="3783"/>
                  </a:lnTo>
                  <a:lnTo>
                    <a:pt x="664" y="3821"/>
                  </a:lnTo>
                  <a:lnTo>
                    <a:pt x="630" y="3857"/>
                  </a:lnTo>
                  <a:lnTo>
                    <a:pt x="594" y="3891"/>
                  </a:lnTo>
                  <a:lnTo>
                    <a:pt x="556" y="3923"/>
                  </a:lnTo>
                  <a:lnTo>
                    <a:pt x="516" y="3951"/>
                  </a:lnTo>
                  <a:lnTo>
                    <a:pt x="472" y="3975"/>
                  </a:lnTo>
                  <a:lnTo>
                    <a:pt x="428" y="3997"/>
                  </a:lnTo>
                  <a:lnTo>
                    <a:pt x="382" y="4017"/>
                  </a:lnTo>
                  <a:lnTo>
                    <a:pt x="334" y="4033"/>
                  </a:lnTo>
                  <a:lnTo>
                    <a:pt x="286" y="4045"/>
                  </a:lnTo>
                  <a:lnTo>
                    <a:pt x="286" y="3513"/>
                  </a:lnTo>
                  <a:close/>
                  <a:moveTo>
                    <a:pt x="286" y="5886"/>
                  </a:moveTo>
                  <a:lnTo>
                    <a:pt x="286" y="5886"/>
                  </a:lnTo>
                  <a:lnTo>
                    <a:pt x="334" y="5898"/>
                  </a:lnTo>
                  <a:lnTo>
                    <a:pt x="382" y="5914"/>
                  </a:lnTo>
                  <a:lnTo>
                    <a:pt x="428" y="5934"/>
                  </a:lnTo>
                  <a:lnTo>
                    <a:pt x="472" y="5956"/>
                  </a:lnTo>
                  <a:lnTo>
                    <a:pt x="516" y="5980"/>
                  </a:lnTo>
                  <a:lnTo>
                    <a:pt x="556" y="6008"/>
                  </a:lnTo>
                  <a:lnTo>
                    <a:pt x="594" y="6040"/>
                  </a:lnTo>
                  <a:lnTo>
                    <a:pt x="630" y="6074"/>
                  </a:lnTo>
                  <a:lnTo>
                    <a:pt x="664" y="6110"/>
                  </a:lnTo>
                  <a:lnTo>
                    <a:pt x="694" y="6148"/>
                  </a:lnTo>
                  <a:lnTo>
                    <a:pt x="722" y="6188"/>
                  </a:lnTo>
                  <a:lnTo>
                    <a:pt x="748" y="6230"/>
                  </a:lnTo>
                  <a:lnTo>
                    <a:pt x="770" y="6276"/>
                  </a:lnTo>
                  <a:lnTo>
                    <a:pt x="790" y="6322"/>
                  </a:lnTo>
                  <a:lnTo>
                    <a:pt x="804" y="6368"/>
                  </a:lnTo>
                  <a:lnTo>
                    <a:pt x="818" y="6418"/>
                  </a:lnTo>
                  <a:lnTo>
                    <a:pt x="286" y="6418"/>
                  </a:lnTo>
                  <a:lnTo>
                    <a:pt x="286" y="5886"/>
                  </a:lnTo>
                  <a:close/>
                  <a:moveTo>
                    <a:pt x="5882" y="6418"/>
                  </a:moveTo>
                  <a:lnTo>
                    <a:pt x="5882" y="6418"/>
                  </a:lnTo>
                  <a:lnTo>
                    <a:pt x="5896" y="6368"/>
                  </a:lnTo>
                  <a:lnTo>
                    <a:pt x="5912" y="6322"/>
                  </a:lnTo>
                  <a:lnTo>
                    <a:pt x="5930" y="6276"/>
                  </a:lnTo>
                  <a:lnTo>
                    <a:pt x="5952" y="6230"/>
                  </a:lnTo>
                  <a:lnTo>
                    <a:pt x="5978" y="6188"/>
                  </a:lnTo>
                  <a:lnTo>
                    <a:pt x="6006" y="6148"/>
                  </a:lnTo>
                  <a:lnTo>
                    <a:pt x="6036" y="6110"/>
                  </a:lnTo>
                  <a:lnTo>
                    <a:pt x="6070" y="6074"/>
                  </a:lnTo>
                  <a:lnTo>
                    <a:pt x="6106" y="6040"/>
                  </a:lnTo>
                  <a:lnTo>
                    <a:pt x="6144" y="6008"/>
                  </a:lnTo>
                  <a:lnTo>
                    <a:pt x="6186" y="5980"/>
                  </a:lnTo>
                  <a:lnTo>
                    <a:pt x="6228" y="5956"/>
                  </a:lnTo>
                  <a:lnTo>
                    <a:pt x="6272" y="5934"/>
                  </a:lnTo>
                  <a:lnTo>
                    <a:pt x="6318" y="5914"/>
                  </a:lnTo>
                  <a:lnTo>
                    <a:pt x="6366" y="5898"/>
                  </a:lnTo>
                  <a:lnTo>
                    <a:pt x="6416" y="5886"/>
                  </a:lnTo>
                  <a:lnTo>
                    <a:pt x="6416" y="6418"/>
                  </a:lnTo>
                  <a:lnTo>
                    <a:pt x="5882" y="6418"/>
                  </a:lnTo>
                  <a:close/>
                  <a:moveTo>
                    <a:pt x="6416" y="5596"/>
                  </a:moveTo>
                  <a:lnTo>
                    <a:pt x="6416" y="5596"/>
                  </a:lnTo>
                  <a:lnTo>
                    <a:pt x="6376" y="5604"/>
                  </a:lnTo>
                  <a:lnTo>
                    <a:pt x="6336" y="5612"/>
                  </a:lnTo>
                  <a:lnTo>
                    <a:pt x="6298" y="5622"/>
                  </a:lnTo>
                  <a:lnTo>
                    <a:pt x="6260" y="5632"/>
                  </a:lnTo>
                  <a:lnTo>
                    <a:pt x="6224" y="5646"/>
                  </a:lnTo>
                  <a:lnTo>
                    <a:pt x="6188" y="5660"/>
                  </a:lnTo>
                  <a:lnTo>
                    <a:pt x="6152" y="5676"/>
                  </a:lnTo>
                  <a:lnTo>
                    <a:pt x="6116" y="5692"/>
                  </a:lnTo>
                  <a:lnTo>
                    <a:pt x="6082" y="5710"/>
                  </a:lnTo>
                  <a:lnTo>
                    <a:pt x="6050" y="5730"/>
                  </a:lnTo>
                  <a:lnTo>
                    <a:pt x="6018" y="5750"/>
                  </a:lnTo>
                  <a:lnTo>
                    <a:pt x="5986" y="5772"/>
                  </a:lnTo>
                  <a:lnTo>
                    <a:pt x="5954" y="5796"/>
                  </a:lnTo>
                  <a:lnTo>
                    <a:pt x="5926" y="5820"/>
                  </a:lnTo>
                  <a:lnTo>
                    <a:pt x="5896" y="5846"/>
                  </a:lnTo>
                  <a:lnTo>
                    <a:pt x="5870" y="5872"/>
                  </a:lnTo>
                  <a:lnTo>
                    <a:pt x="5842" y="5900"/>
                  </a:lnTo>
                  <a:lnTo>
                    <a:pt x="5816" y="5928"/>
                  </a:lnTo>
                  <a:lnTo>
                    <a:pt x="5792" y="5958"/>
                  </a:lnTo>
                  <a:lnTo>
                    <a:pt x="5770" y="5988"/>
                  </a:lnTo>
                  <a:lnTo>
                    <a:pt x="5748" y="6020"/>
                  </a:lnTo>
                  <a:lnTo>
                    <a:pt x="5726" y="6052"/>
                  </a:lnTo>
                  <a:lnTo>
                    <a:pt x="5708" y="6086"/>
                  </a:lnTo>
                  <a:lnTo>
                    <a:pt x="5688" y="6120"/>
                  </a:lnTo>
                  <a:lnTo>
                    <a:pt x="5672" y="6154"/>
                  </a:lnTo>
                  <a:lnTo>
                    <a:pt x="5656" y="6190"/>
                  </a:lnTo>
                  <a:lnTo>
                    <a:pt x="5642" y="6226"/>
                  </a:lnTo>
                  <a:lnTo>
                    <a:pt x="5630" y="6264"/>
                  </a:lnTo>
                  <a:lnTo>
                    <a:pt x="5618" y="6302"/>
                  </a:lnTo>
                  <a:lnTo>
                    <a:pt x="5608" y="6340"/>
                  </a:lnTo>
                  <a:lnTo>
                    <a:pt x="5600" y="6378"/>
                  </a:lnTo>
                  <a:lnTo>
                    <a:pt x="5594" y="6418"/>
                  </a:lnTo>
                  <a:lnTo>
                    <a:pt x="1106" y="6418"/>
                  </a:lnTo>
                  <a:lnTo>
                    <a:pt x="1106" y="6418"/>
                  </a:lnTo>
                  <a:lnTo>
                    <a:pt x="1100" y="6378"/>
                  </a:lnTo>
                  <a:lnTo>
                    <a:pt x="1092" y="6340"/>
                  </a:lnTo>
                  <a:lnTo>
                    <a:pt x="1082" y="6302"/>
                  </a:lnTo>
                  <a:lnTo>
                    <a:pt x="1070" y="6264"/>
                  </a:lnTo>
                  <a:lnTo>
                    <a:pt x="1058" y="6226"/>
                  </a:lnTo>
                  <a:lnTo>
                    <a:pt x="1044" y="6190"/>
                  </a:lnTo>
                  <a:lnTo>
                    <a:pt x="1028" y="6154"/>
                  </a:lnTo>
                  <a:lnTo>
                    <a:pt x="1012" y="6120"/>
                  </a:lnTo>
                  <a:lnTo>
                    <a:pt x="994" y="6086"/>
                  </a:lnTo>
                  <a:lnTo>
                    <a:pt x="974" y="6052"/>
                  </a:lnTo>
                  <a:lnTo>
                    <a:pt x="952" y="6020"/>
                  </a:lnTo>
                  <a:lnTo>
                    <a:pt x="930" y="5988"/>
                  </a:lnTo>
                  <a:lnTo>
                    <a:pt x="908" y="5958"/>
                  </a:lnTo>
                  <a:lnTo>
                    <a:pt x="884" y="5928"/>
                  </a:lnTo>
                  <a:lnTo>
                    <a:pt x="858" y="5900"/>
                  </a:lnTo>
                  <a:lnTo>
                    <a:pt x="832" y="5872"/>
                  </a:lnTo>
                  <a:lnTo>
                    <a:pt x="804" y="5846"/>
                  </a:lnTo>
                  <a:lnTo>
                    <a:pt x="774" y="5820"/>
                  </a:lnTo>
                  <a:lnTo>
                    <a:pt x="746" y="5796"/>
                  </a:lnTo>
                  <a:lnTo>
                    <a:pt x="714" y="5772"/>
                  </a:lnTo>
                  <a:lnTo>
                    <a:pt x="684" y="5750"/>
                  </a:lnTo>
                  <a:lnTo>
                    <a:pt x="650" y="5730"/>
                  </a:lnTo>
                  <a:lnTo>
                    <a:pt x="618" y="5710"/>
                  </a:lnTo>
                  <a:lnTo>
                    <a:pt x="584" y="5692"/>
                  </a:lnTo>
                  <a:lnTo>
                    <a:pt x="548" y="5676"/>
                  </a:lnTo>
                  <a:lnTo>
                    <a:pt x="512" y="5660"/>
                  </a:lnTo>
                  <a:lnTo>
                    <a:pt x="476" y="5646"/>
                  </a:lnTo>
                  <a:lnTo>
                    <a:pt x="440" y="5632"/>
                  </a:lnTo>
                  <a:lnTo>
                    <a:pt x="402" y="5622"/>
                  </a:lnTo>
                  <a:lnTo>
                    <a:pt x="364" y="5612"/>
                  </a:lnTo>
                  <a:lnTo>
                    <a:pt x="324" y="5604"/>
                  </a:lnTo>
                  <a:lnTo>
                    <a:pt x="286" y="5596"/>
                  </a:lnTo>
                  <a:lnTo>
                    <a:pt x="286" y="4923"/>
                  </a:lnTo>
                  <a:lnTo>
                    <a:pt x="286" y="4335"/>
                  </a:lnTo>
                  <a:lnTo>
                    <a:pt x="286" y="4335"/>
                  </a:lnTo>
                  <a:lnTo>
                    <a:pt x="324" y="4327"/>
                  </a:lnTo>
                  <a:lnTo>
                    <a:pt x="364" y="4319"/>
                  </a:lnTo>
                  <a:lnTo>
                    <a:pt x="402" y="4309"/>
                  </a:lnTo>
                  <a:lnTo>
                    <a:pt x="440" y="4299"/>
                  </a:lnTo>
                  <a:lnTo>
                    <a:pt x="476" y="4285"/>
                  </a:lnTo>
                  <a:lnTo>
                    <a:pt x="512" y="4271"/>
                  </a:lnTo>
                  <a:lnTo>
                    <a:pt x="548" y="4255"/>
                  </a:lnTo>
                  <a:lnTo>
                    <a:pt x="584" y="4239"/>
                  </a:lnTo>
                  <a:lnTo>
                    <a:pt x="618" y="4221"/>
                  </a:lnTo>
                  <a:lnTo>
                    <a:pt x="650" y="4201"/>
                  </a:lnTo>
                  <a:lnTo>
                    <a:pt x="684" y="4181"/>
                  </a:lnTo>
                  <a:lnTo>
                    <a:pt x="714" y="4159"/>
                  </a:lnTo>
                  <a:lnTo>
                    <a:pt x="746" y="4135"/>
                  </a:lnTo>
                  <a:lnTo>
                    <a:pt x="774" y="4111"/>
                  </a:lnTo>
                  <a:lnTo>
                    <a:pt x="804" y="4085"/>
                  </a:lnTo>
                  <a:lnTo>
                    <a:pt x="832" y="4059"/>
                  </a:lnTo>
                  <a:lnTo>
                    <a:pt x="858" y="4031"/>
                  </a:lnTo>
                  <a:lnTo>
                    <a:pt x="884" y="4003"/>
                  </a:lnTo>
                  <a:lnTo>
                    <a:pt x="908" y="3973"/>
                  </a:lnTo>
                  <a:lnTo>
                    <a:pt x="930" y="3943"/>
                  </a:lnTo>
                  <a:lnTo>
                    <a:pt x="952" y="3911"/>
                  </a:lnTo>
                  <a:lnTo>
                    <a:pt x="974" y="3879"/>
                  </a:lnTo>
                  <a:lnTo>
                    <a:pt x="994" y="3845"/>
                  </a:lnTo>
                  <a:lnTo>
                    <a:pt x="1012" y="3811"/>
                  </a:lnTo>
                  <a:lnTo>
                    <a:pt x="1028" y="3777"/>
                  </a:lnTo>
                  <a:lnTo>
                    <a:pt x="1044" y="3741"/>
                  </a:lnTo>
                  <a:lnTo>
                    <a:pt x="1058" y="3705"/>
                  </a:lnTo>
                  <a:lnTo>
                    <a:pt x="1070" y="3667"/>
                  </a:lnTo>
                  <a:lnTo>
                    <a:pt x="1082" y="3629"/>
                  </a:lnTo>
                  <a:lnTo>
                    <a:pt x="1092" y="3591"/>
                  </a:lnTo>
                  <a:lnTo>
                    <a:pt x="1100" y="3553"/>
                  </a:lnTo>
                  <a:lnTo>
                    <a:pt x="1106" y="3513"/>
                  </a:lnTo>
                  <a:lnTo>
                    <a:pt x="5594" y="3513"/>
                  </a:lnTo>
                  <a:lnTo>
                    <a:pt x="5594" y="3513"/>
                  </a:lnTo>
                  <a:lnTo>
                    <a:pt x="5600" y="3553"/>
                  </a:lnTo>
                  <a:lnTo>
                    <a:pt x="5608" y="3591"/>
                  </a:lnTo>
                  <a:lnTo>
                    <a:pt x="5618" y="3629"/>
                  </a:lnTo>
                  <a:lnTo>
                    <a:pt x="5630" y="3667"/>
                  </a:lnTo>
                  <a:lnTo>
                    <a:pt x="5642" y="3705"/>
                  </a:lnTo>
                  <a:lnTo>
                    <a:pt x="5656" y="3741"/>
                  </a:lnTo>
                  <a:lnTo>
                    <a:pt x="5672" y="3777"/>
                  </a:lnTo>
                  <a:lnTo>
                    <a:pt x="5688" y="3811"/>
                  </a:lnTo>
                  <a:lnTo>
                    <a:pt x="5708" y="3845"/>
                  </a:lnTo>
                  <a:lnTo>
                    <a:pt x="5726" y="3879"/>
                  </a:lnTo>
                  <a:lnTo>
                    <a:pt x="5748" y="3911"/>
                  </a:lnTo>
                  <a:lnTo>
                    <a:pt x="5770" y="3943"/>
                  </a:lnTo>
                  <a:lnTo>
                    <a:pt x="5792" y="3973"/>
                  </a:lnTo>
                  <a:lnTo>
                    <a:pt x="5816" y="4003"/>
                  </a:lnTo>
                  <a:lnTo>
                    <a:pt x="5842" y="4031"/>
                  </a:lnTo>
                  <a:lnTo>
                    <a:pt x="5870" y="4059"/>
                  </a:lnTo>
                  <a:lnTo>
                    <a:pt x="5896" y="4085"/>
                  </a:lnTo>
                  <a:lnTo>
                    <a:pt x="5926" y="4111"/>
                  </a:lnTo>
                  <a:lnTo>
                    <a:pt x="5954" y="4135"/>
                  </a:lnTo>
                  <a:lnTo>
                    <a:pt x="5986" y="4159"/>
                  </a:lnTo>
                  <a:lnTo>
                    <a:pt x="6018" y="4181"/>
                  </a:lnTo>
                  <a:lnTo>
                    <a:pt x="6050" y="4201"/>
                  </a:lnTo>
                  <a:lnTo>
                    <a:pt x="6082" y="4221"/>
                  </a:lnTo>
                  <a:lnTo>
                    <a:pt x="6116" y="4239"/>
                  </a:lnTo>
                  <a:lnTo>
                    <a:pt x="6152" y="4255"/>
                  </a:lnTo>
                  <a:lnTo>
                    <a:pt x="6188" y="4271"/>
                  </a:lnTo>
                  <a:lnTo>
                    <a:pt x="6224" y="4285"/>
                  </a:lnTo>
                  <a:lnTo>
                    <a:pt x="6260" y="4299"/>
                  </a:lnTo>
                  <a:lnTo>
                    <a:pt x="6298" y="4309"/>
                  </a:lnTo>
                  <a:lnTo>
                    <a:pt x="6336" y="4319"/>
                  </a:lnTo>
                  <a:lnTo>
                    <a:pt x="6376" y="4327"/>
                  </a:lnTo>
                  <a:lnTo>
                    <a:pt x="6416" y="4335"/>
                  </a:lnTo>
                  <a:lnTo>
                    <a:pt x="6416" y="4923"/>
                  </a:lnTo>
                  <a:lnTo>
                    <a:pt x="6416" y="5596"/>
                  </a:lnTo>
                  <a:close/>
                  <a:moveTo>
                    <a:pt x="6416" y="4045"/>
                  </a:moveTo>
                  <a:lnTo>
                    <a:pt x="6416" y="4045"/>
                  </a:lnTo>
                  <a:lnTo>
                    <a:pt x="6366" y="4033"/>
                  </a:lnTo>
                  <a:lnTo>
                    <a:pt x="6318" y="4017"/>
                  </a:lnTo>
                  <a:lnTo>
                    <a:pt x="6272" y="3997"/>
                  </a:lnTo>
                  <a:lnTo>
                    <a:pt x="6228" y="3975"/>
                  </a:lnTo>
                  <a:lnTo>
                    <a:pt x="6186" y="3951"/>
                  </a:lnTo>
                  <a:lnTo>
                    <a:pt x="6144" y="3923"/>
                  </a:lnTo>
                  <a:lnTo>
                    <a:pt x="6106" y="3891"/>
                  </a:lnTo>
                  <a:lnTo>
                    <a:pt x="6070" y="3857"/>
                  </a:lnTo>
                  <a:lnTo>
                    <a:pt x="6036" y="3821"/>
                  </a:lnTo>
                  <a:lnTo>
                    <a:pt x="6006" y="3783"/>
                  </a:lnTo>
                  <a:lnTo>
                    <a:pt x="5978" y="3743"/>
                  </a:lnTo>
                  <a:lnTo>
                    <a:pt x="5952" y="3701"/>
                  </a:lnTo>
                  <a:lnTo>
                    <a:pt x="5930" y="3655"/>
                  </a:lnTo>
                  <a:lnTo>
                    <a:pt x="5912" y="3609"/>
                  </a:lnTo>
                  <a:lnTo>
                    <a:pt x="5896" y="3563"/>
                  </a:lnTo>
                  <a:lnTo>
                    <a:pt x="5882" y="3513"/>
                  </a:lnTo>
                  <a:lnTo>
                    <a:pt x="6416" y="3513"/>
                  </a:lnTo>
                  <a:lnTo>
                    <a:pt x="6416" y="4045"/>
                  </a:lnTo>
                  <a:close/>
                  <a:moveTo>
                    <a:pt x="6416" y="3227"/>
                  </a:moveTo>
                  <a:lnTo>
                    <a:pt x="286" y="3227"/>
                  </a:lnTo>
                  <a:lnTo>
                    <a:pt x="286" y="3053"/>
                  </a:lnTo>
                  <a:lnTo>
                    <a:pt x="286" y="2669"/>
                  </a:lnTo>
                  <a:lnTo>
                    <a:pt x="6416" y="2669"/>
                  </a:lnTo>
                  <a:lnTo>
                    <a:pt x="6416" y="3053"/>
                  </a:lnTo>
                  <a:lnTo>
                    <a:pt x="6416" y="3227"/>
                  </a:lnTo>
                  <a:close/>
                  <a:moveTo>
                    <a:pt x="286" y="2383"/>
                  </a:moveTo>
                  <a:lnTo>
                    <a:pt x="286" y="1875"/>
                  </a:lnTo>
                  <a:lnTo>
                    <a:pt x="6416" y="1875"/>
                  </a:lnTo>
                  <a:lnTo>
                    <a:pt x="6416" y="2383"/>
                  </a:lnTo>
                  <a:lnTo>
                    <a:pt x="286" y="2383"/>
                  </a:lnTo>
                  <a:close/>
                  <a:moveTo>
                    <a:pt x="286" y="1588"/>
                  </a:moveTo>
                  <a:lnTo>
                    <a:pt x="286" y="1080"/>
                  </a:lnTo>
                  <a:lnTo>
                    <a:pt x="6416" y="1080"/>
                  </a:lnTo>
                  <a:lnTo>
                    <a:pt x="6416" y="1588"/>
                  </a:lnTo>
                  <a:lnTo>
                    <a:pt x="286" y="1588"/>
                  </a:lnTo>
                  <a:close/>
                  <a:moveTo>
                    <a:pt x="286" y="794"/>
                  </a:moveTo>
                  <a:lnTo>
                    <a:pt x="286" y="286"/>
                  </a:lnTo>
                  <a:lnTo>
                    <a:pt x="6416" y="286"/>
                  </a:lnTo>
                  <a:lnTo>
                    <a:pt x="6416" y="794"/>
                  </a:lnTo>
                  <a:lnTo>
                    <a:pt x="286" y="794"/>
                  </a:lnTo>
                  <a:close/>
                </a:path>
              </a:pathLst>
            </a:custGeom>
            <a:grp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89" name="Google Shape;734;g11dc8470dbd_0_200">
              <a:extLst>
                <a:ext uri="{FF2B5EF4-FFF2-40B4-BE49-F238E27FC236}">
                  <a16:creationId xmlns:a16="http://schemas.microsoft.com/office/drawing/2014/main" id="{1BEA969C-E3A4-48B7-826D-CF9217ECE5D6}"/>
                </a:ext>
              </a:extLst>
            </p:cNvPr>
            <p:cNvSpPr/>
            <p:nvPr/>
          </p:nvSpPr>
          <p:spPr>
            <a:xfrm>
              <a:off x="3362" y="3989"/>
              <a:ext cx="1952" cy="1953"/>
            </a:xfrm>
            <a:custGeom>
              <a:avLst/>
              <a:gdLst/>
              <a:ahLst/>
              <a:cxnLst/>
              <a:rect l="l" t="t" r="r" b="b"/>
              <a:pathLst>
                <a:path w="1952" h="1953" extrusionOk="0">
                  <a:moveTo>
                    <a:pt x="976" y="0"/>
                  </a:moveTo>
                  <a:lnTo>
                    <a:pt x="976" y="0"/>
                  </a:lnTo>
                  <a:lnTo>
                    <a:pt x="926" y="2"/>
                  </a:lnTo>
                  <a:lnTo>
                    <a:pt x="876" y="6"/>
                  </a:lnTo>
                  <a:lnTo>
                    <a:pt x="828" y="12"/>
                  </a:lnTo>
                  <a:lnTo>
                    <a:pt x="780" y="20"/>
                  </a:lnTo>
                  <a:lnTo>
                    <a:pt x="732" y="30"/>
                  </a:lnTo>
                  <a:lnTo>
                    <a:pt x="686" y="44"/>
                  </a:lnTo>
                  <a:lnTo>
                    <a:pt x="640" y="60"/>
                  </a:lnTo>
                  <a:lnTo>
                    <a:pt x="596" y="76"/>
                  </a:lnTo>
                  <a:lnTo>
                    <a:pt x="554" y="96"/>
                  </a:lnTo>
                  <a:lnTo>
                    <a:pt x="512" y="118"/>
                  </a:lnTo>
                  <a:lnTo>
                    <a:pt x="470" y="142"/>
                  </a:lnTo>
                  <a:lnTo>
                    <a:pt x="430" y="166"/>
                  </a:lnTo>
                  <a:lnTo>
                    <a:pt x="392" y="194"/>
                  </a:lnTo>
                  <a:lnTo>
                    <a:pt x="356" y="224"/>
                  </a:lnTo>
                  <a:lnTo>
                    <a:pt x="320" y="254"/>
                  </a:lnTo>
                  <a:lnTo>
                    <a:pt x="286" y="286"/>
                  </a:lnTo>
                  <a:lnTo>
                    <a:pt x="254" y="320"/>
                  </a:lnTo>
                  <a:lnTo>
                    <a:pt x="224" y="356"/>
                  </a:lnTo>
                  <a:lnTo>
                    <a:pt x="194" y="392"/>
                  </a:lnTo>
                  <a:lnTo>
                    <a:pt x="168" y="430"/>
                  </a:lnTo>
                  <a:lnTo>
                    <a:pt x="142" y="470"/>
                  </a:lnTo>
                  <a:lnTo>
                    <a:pt x="118" y="512"/>
                  </a:lnTo>
                  <a:lnTo>
                    <a:pt x="96" y="554"/>
                  </a:lnTo>
                  <a:lnTo>
                    <a:pt x="78" y="596"/>
                  </a:lnTo>
                  <a:lnTo>
                    <a:pt x="60" y="640"/>
                  </a:lnTo>
                  <a:lnTo>
                    <a:pt x="44" y="686"/>
                  </a:lnTo>
                  <a:lnTo>
                    <a:pt x="32" y="732"/>
                  </a:lnTo>
                  <a:lnTo>
                    <a:pt x="20" y="780"/>
                  </a:lnTo>
                  <a:lnTo>
                    <a:pt x="12" y="828"/>
                  </a:lnTo>
                  <a:lnTo>
                    <a:pt x="6" y="876"/>
                  </a:lnTo>
                  <a:lnTo>
                    <a:pt x="2" y="926"/>
                  </a:lnTo>
                  <a:lnTo>
                    <a:pt x="0" y="976"/>
                  </a:lnTo>
                  <a:lnTo>
                    <a:pt x="0" y="976"/>
                  </a:lnTo>
                  <a:lnTo>
                    <a:pt x="2" y="1026"/>
                  </a:lnTo>
                  <a:lnTo>
                    <a:pt x="6" y="1077"/>
                  </a:lnTo>
                  <a:lnTo>
                    <a:pt x="12" y="1125"/>
                  </a:lnTo>
                  <a:lnTo>
                    <a:pt x="20" y="1173"/>
                  </a:lnTo>
                  <a:lnTo>
                    <a:pt x="32" y="1221"/>
                  </a:lnTo>
                  <a:lnTo>
                    <a:pt x="44" y="1267"/>
                  </a:lnTo>
                  <a:lnTo>
                    <a:pt x="60" y="1313"/>
                  </a:lnTo>
                  <a:lnTo>
                    <a:pt x="78" y="1357"/>
                  </a:lnTo>
                  <a:lnTo>
                    <a:pt x="96" y="1399"/>
                  </a:lnTo>
                  <a:lnTo>
                    <a:pt x="118" y="1441"/>
                  </a:lnTo>
                  <a:lnTo>
                    <a:pt x="142" y="1483"/>
                  </a:lnTo>
                  <a:lnTo>
                    <a:pt x="168" y="1523"/>
                  </a:lnTo>
                  <a:lnTo>
                    <a:pt x="194" y="1561"/>
                  </a:lnTo>
                  <a:lnTo>
                    <a:pt x="224" y="1597"/>
                  </a:lnTo>
                  <a:lnTo>
                    <a:pt x="254" y="1633"/>
                  </a:lnTo>
                  <a:lnTo>
                    <a:pt x="286" y="1667"/>
                  </a:lnTo>
                  <a:lnTo>
                    <a:pt x="320" y="1699"/>
                  </a:lnTo>
                  <a:lnTo>
                    <a:pt x="356" y="1729"/>
                  </a:lnTo>
                  <a:lnTo>
                    <a:pt x="392" y="1759"/>
                  </a:lnTo>
                  <a:lnTo>
                    <a:pt x="430" y="1785"/>
                  </a:lnTo>
                  <a:lnTo>
                    <a:pt x="470" y="1811"/>
                  </a:lnTo>
                  <a:lnTo>
                    <a:pt x="512" y="1835"/>
                  </a:lnTo>
                  <a:lnTo>
                    <a:pt x="554" y="1857"/>
                  </a:lnTo>
                  <a:lnTo>
                    <a:pt x="596" y="1877"/>
                  </a:lnTo>
                  <a:lnTo>
                    <a:pt x="640" y="1893"/>
                  </a:lnTo>
                  <a:lnTo>
                    <a:pt x="686" y="1909"/>
                  </a:lnTo>
                  <a:lnTo>
                    <a:pt x="732" y="1923"/>
                  </a:lnTo>
                  <a:lnTo>
                    <a:pt x="780" y="1933"/>
                  </a:lnTo>
                  <a:lnTo>
                    <a:pt x="828" y="1941"/>
                  </a:lnTo>
                  <a:lnTo>
                    <a:pt x="876" y="1947"/>
                  </a:lnTo>
                  <a:lnTo>
                    <a:pt x="926" y="1951"/>
                  </a:lnTo>
                  <a:lnTo>
                    <a:pt x="976" y="1953"/>
                  </a:lnTo>
                  <a:lnTo>
                    <a:pt x="976" y="1953"/>
                  </a:lnTo>
                  <a:lnTo>
                    <a:pt x="1026" y="1951"/>
                  </a:lnTo>
                  <a:lnTo>
                    <a:pt x="1076" y="1947"/>
                  </a:lnTo>
                  <a:lnTo>
                    <a:pt x="1124" y="1941"/>
                  </a:lnTo>
                  <a:lnTo>
                    <a:pt x="1172" y="1933"/>
                  </a:lnTo>
                  <a:lnTo>
                    <a:pt x="1220" y="1923"/>
                  </a:lnTo>
                  <a:lnTo>
                    <a:pt x="1266" y="1909"/>
                  </a:lnTo>
                  <a:lnTo>
                    <a:pt x="1312" y="1893"/>
                  </a:lnTo>
                  <a:lnTo>
                    <a:pt x="1356" y="1877"/>
                  </a:lnTo>
                  <a:lnTo>
                    <a:pt x="1398" y="1857"/>
                  </a:lnTo>
                  <a:lnTo>
                    <a:pt x="1440" y="1835"/>
                  </a:lnTo>
                  <a:lnTo>
                    <a:pt x="1482" y="1811"/>
                  </a:lnTo>
                  <a:lnTo>
                    <a:pt x="1522" y="1785"/>
                  </a:lnTo>
                  <a:lnTo>
                    <a:pt x="1560" y="1759"/>
                  </a:lnTo>
                  <a:lnTo>
                    <a:pt x="1596" y="1729"/>
                  </a:lnTo>
                  <a:lnTo>
                    <a:pt x="1632" y="1699"/>
                  </a:lnTo>
                  <a:lnTo>
                    <a:pt x="1666" y="1667"/>
                  </a:lnTo>
                  <a:lnTo>
                    <a:pt x="1698" y="1633"/>
                  </a:lnTo>
                  <a:lnTo>
                    <a:pt x="1728" y="1597"/>
                  </a:lnTo>
                  <a:lnTo>
                    <a:pt x="1758" y="1561"/>
                  </a:lnTo>
                  <a:lnTo>
                    <a:pt x="1786" y="1523"/>
                  </a:lnTo>
                  <a:lnTo>
                    <a:pt x="1810" y="1483"/>
                  </a:lnTo>
                  <a:lnTo>
                    <a:pt x="1834" y="1441"/>
                  </a:lnTo>
                  <a:lnTo>
                    <a:pt x="1856" y="1399"/>
                  </a:lnTo>
                  <a:lnTo>
                    <a:pt x="1876" y="1357"/>
                  </a:lnTo>
                  <a:lnTo>
                    <a:pt x="1892" y="1313"/>
                  </a:lnTo>
                  <a:lnTo>
                    <a:pt x="1908" y="1267"/>
                  </a:lnTo>
                  <a:lnTo>
                    <a:pt x="1922" y="1221"/>
                  </a:lnTo>
                  <a:lnTo>
                    <a:pt x="1932" y="1173"/>
                  </a:lnTo>
                  <a:lnTo>
                    <a:pt x="1940" y="1125"/>
                  </a:lnTo>
                  <a:lnTo>
                    <a:pt x="1946" y="1077"/>
                  </a:lnTo>
                  <a:lnTo>
                    <a:pt x="1950" y="1026"/>
                  </a:lnTo>
                  <a:lnTo>
                    <a:pt x="1952" y="976"/>
                  </a:lnTo>
                  <a:lnTo>
                    <a:pt x="1952" y="976"/>
                  </a:lnTo>
                  <a:lnTo>
                    <a:pt x="1950" y="926"/>
                  </a:lnTo>
                  <a:lnTo>
                    <a:pt x="1946" y="876"/>
                  </a:lnTo>
                  <a:lnTo>
                    <a:pt x="1940" y="828"/>
                  </a:lnTo>
                  <a:lnTo>
                    <a:pt x="1932" y="780"/>
                  </a:lnTo>
                  <a:lnTo>
                    <a:pt x="1922" y="732"/>
                  </a:lnTo>
                  <a:lnTo>
                    <a:pt x="1908" y="686"/>
                  </a:lnTo>
                  <a:lnTo>
                    <a:pt x="1892" y="640"/>
                  </a:lnTo>
                  <a:lnTo>
                    <a:pt x="1876" y="596"/>
                  </a:lnTo>
                  <a:lnTo>
                    <a:pt x="1856" y="554"/>
                  </a:lnTo>
                  <a:lnTo>
                    <a:pt x="1834" y="512"/>
                  </a:lnTo>
                  <a:lnTo>
                    <a:pt x="1810" y="470"/>
                  </a:lnTo>
                  <a:lnTo>
                    <a:pt x="1786" y="430"/>
                  </a:lnTo>
                  <a:lnTo>
                    <a:pt x="1758" y="392"/>
                  </a:lnTo>
                  <a:lnTo>
                    <a:pt x="1728" y="356"/>
                  </a:lnTo>
                  <a:lnTo>
                    <a:pt x="1698" y="320"/>
                  </a:lnTo>
                  <a:lnTo>
                    <a:pt x="1666" y="286"/>
                  </a:lnTo>
                  <a:lnTo>
                    <a:pt x="1632" y="254"/>
                  </a:lnTo>
                  <a:lnTo>
                    <a:pt x="1596" y="224"/>
                  </a:lnTo>
                  <a:lnTo>
                    <a:pt x="1560" y="194"/>
                  </a:lnTo>
                  <a:lnTo>
                    <a:pt x="1522" y="166"/>
                  </a:lnTo>
                  <a:lnTo>
                    <a:pt x="1482" y="142"/>
                  </a:lnTo>
                  <a:lnTo>
                    <a:pt x="1440" y="118"/>
                  </a:lnTo>
                  <a:lnTo>
                    <a:pt x="1398" y="96"/>
                  </a:lnTo>
                  <a:lnTo>
                    <a:pt x="1356" y="76"/>
                  </a:lnTo>
                  <a:lnTo>
                    <a:pt x="1312" y="60"/>
                  </a:lnTo>
                  <a:lnTo>
                    <a:pt x="1266" y="44"/>
                  </a:lnTo>
                  <a:lnTo>
                    <a:pt x="1220" y="30"/>
                  </a:lnTo>
                  <a:lnTo>
                    <a:pt x="1172" y="20"/>
                  </a:lnTo>
                  <a:lnTo>
                    <a:pt x="1124" y="12"/>
                  </a:lnTo>
                  <a:lnTo>
                    <a:pt x="1076" y="6"/>
                  </a:lnTo>
                  <a:lnTo>
                    <a:pt x="1026" y="2"/>
                  </a:lnTo>
                  <a:lnTo>
                    <a:pt x="976" y="0"/>
                  </a:lnTo>
                  <a:lnTo>
                    <a:pt x="976" y="0"/>
                  </a:lnTo>
                  <a:close/>
                  <a:moveTo>
                    <a:pt x="976" y="1667"/>
                  </a:moveTo>
                  <a:lnTo>
                    <a:pt x="976" y="1667"/>
                  </a:lnTo>
                  <a:lnTo>
                    <a:pt x="940" y="1667"/>
                  </a:lnTo>
                  <a:lnTo>
                    <a:pt x="906" y="1663"/>
                  </a:lnTo>
                  <a:lnTo>
                    <a:pt x="872" y="1659"/>
                  </a:lnTo>
                  <a:lnTo>
                    <a:pt x="838" y="1653"/>
                  </a:lnTo>
                  <a:lnTo>
                    <a:pt x="804" y="1645"/>
                  </a:lnTo>
                  <a:lnTo>
                    <a:pt x="772" y="1635"/>
                  </a:lnTo>
                  <a:lnTo>
                    <a:pt x="740" y="1625"/>
                  </a:lnTo>
                  <a:lnTo>
                    <a:pt x="708" y="1613"/>
                  </a:lnTo>
                  <a:lnTo>
                    <a:pt x="678" y="1599"/>
                  </a:lnTo>
                  <a:lnTo>
                    <a:pt x="648" y="1583"/>
                  </a:lnTo>
                  <a:lnTo>
                    <a:pt x="618" y="1567"/>
                  </a:lnTo>
                  <a:lnTo>
                    <a:pt x="590" y="1549"/>
                  </a:lnTo>
                  <a:lnTo>
                    <a:pt x="564" y="1529"/>
                  </a:lnTo>
                  <a:lnTo>
                    <a:pt x="538" y="1509"/>
                  </a:lnTo>
                  <a:lnTo>
                    <a:pt x="512" y="1487"/>
                  </a:lnTo>
                  <a:lnTo>
                    <a:pt x="488" y="1465"/>
                  </a:lnTo>
                  <a:lnTo>
                    <a:pt x="466" y="1441"/>
                  </a:lnTo>
                  <a:lnTo>
                    <a:pt x="444" y="1415"/>
                  </a:lnTo>
                  <a:lnTo>
                    <a:pt x="424" y="1389"/>
                  </a:lnTo>
                  <a:lnTo>
                    <a:pt x="404" y="1363"/>
                  </a:lnTo>
                  <a:lnTo>
                    <a:pt x="386" y="1335"/>
                  </a:lnTo>
                  <a:lnTo>
                    <a:pt x="370" y="1305"/>
                  </a:lnTo>
                  <a:lnTo>
                    <a:pt x="354" y="1275"/>
                  </a:lnTo>
                  <a:lnTo>
                    <a:pt x="340" y="1245"/>
                  </a:lnTo>
                  <a:lnTo>
                    <a:pt x="328" y="1215"/>
                  </a:lnTo>
                  <a:lnTo>
                    <a:pt x="318" y="1181"/>
                  </a:lnTo>
                  <a:lnTo>
                    <a:pt x="308" y="1149"/>
                  </a:lnTo>
                  <a:lnTo>
                    <a:pt x="300" y="1115"/>
                  </a:lnTo>
                  <a:lnTo>
                    <a:pt x="294" y="1081"/>
                  </a:lnTo>
                  <a:lnTo>
                    <a:pt x="290" y="1047"/>
                  </a:lnTo>
                  <a:lnTo>
                    <a:pt x="286" y="1012"/>
                  </a:lnTo>
                  <a:lnTo>
                    <a:pt x="286" y="976"/>
                  </a:lnTo>
                  <a:lnTo>
                    <a:pt x="286" y="976"/>
                  </a:lnTo>
                  <a:lnTo>
                    <a:pt x="286" y="940"/>
                  </a:lnTo>
                  <a:lnTo>
                    <a:pt x="290" y="906"/>
                  </a:lnTo>
                  <a:lnTo>
                    <a:pt x="294" y="872"/>
                  </a:lnTo>
                  <a:lnTo>
                    <a:pt x="300" y="838"/>
                  </a:lnTo>
                  <a:lnTo>
                    <a:pt x="308" y="804"/>
                  </a:lnTo>
                  <a:lnTo>
                    <a:pt x="318" y="770"/>
                  </a:lnTo>
                  <a:lnTo>
                    <a:pt x="328" y="738"/>
                  </a:lnTo>
                  <a:lnTo>
                    <a:pt x="340" y="708"/>
                  </a:lnTo>
                  <a:lnTo>
                    <a:pt x="354" y="678"/>
                  </a:lnTo>
                  <a:lnTo>
                    <a:pt x="370" y="648"/>
                  </a:lnTo>
                  <a:lnTo>
                    <a:pt x="386" y="618"/>
                  </a:lnTo>
                  <a:lnTo>
                    <a:pt x="404" y="590"/>
                  </a:lnTo>
                  <a:lnTo>
                    <a:pt x="424" y="564"/>
                  </a:lnTo>
                  <a:lnTo>
                    <a:pt x="444" y="538"/>
                  </a:lnTo>
                  <a:lnTo>
                    <a:pt x="466" y="512"/>
                  </a:lnTo>
                  <a:lnTo>
                    <a:pt x="488" y="488"/>
                  </a:lnTo>
                  <a:lnTo>
                    <a:pt x="512" y="466"/>
                  </a:lnTo>
                  <a:lnTo>
                    <a:pt x="538" y="444"/>
                  </a:lnTo>
                  <a:lnTo>
                    <a:pt x="564" y="424"/>
                  </a:lnTo>
                  <a:lnTo>
                    <a:pt x="590" y="404"/>
                  </a:lnTo>
                  <a:lnTo>
                    <a:pt x="618" y="386"/>
                  </a:lnTo>
                  <a:lnTo>
                    <a:pt x="648" y="370"/>
                  </a:lnTo>
                  <a:lnTo>
                    <a:pt x="678" y="354"/>
                  </a:lnTo>
                  <a:lnTo>
                    <a:pt x="708" y="340"/>
                  </a:lnTo>
                  <a:lnTo>
                    <a:pt x="740" y="328"/>
                  </a:lnTo>
                  <a:lnTo>
                    <a:pt x="772" y="316"/>
                  </a:lnTo>
                  <a:lnTo>
                    <a:pt x="804" y="308"/>
                  </a:lnTo>
                  <a:lnTo>
                    <a:pt x="838" y="300"/>
                  </a:lnTo>
                  <a:lnTo>
                    <a:pt x="872" y="294"/>
                  </a:lnTo>
                  <a:lnTo>
                    <a:pt x="906" y="290"/>
                  </a:lnTo>
                  <a:lnTo>
                    <a:pt x="940" y="286"/>
                  </a:lnTo>
                  <a:lnTo>
                    <a:pt x="976" y="286"/>
                  </a:lnTo>
                  <a:lnTo>
                    <a:pt x="976" y="286"/>
                  </a:lnTo>
                  <a:lnTo>
                    <a:pt x="1012" y="286"/>
                  </a:lnTo>
                  <a:lnTo>
                    <a:pt x="1046" y="290"/>
                  </a:lnTo>
                  <a:lnTo>
                    <a:pt x="1082" y="294"/>
                  </a:lnTo>
                  <a:lnTo>
                    <a:pt x="1116" y="300"/>
                  </a:lnTo>
                  <a:lnTo>
                    <a:pt x="1148" y="308"/>
                  </a:lnTo>
                  <a:lnTo>
                    <a:pt x="1182" y="316"/>
                  </a:lnTo>
                  <a:lnTo>
                    <a:pt x="1214" y="328"/>
                  </a:lnTo>
                  <a:lnTo>
                    <a:pt x="1244" y="340"/>
                  </a:lnTo>
                  <a:lnTo>
                    <a:pt x="1276" y="354"/>
                  </a:lnTo>
                  <a:lnTo>
                    <a:pt x="1304" y="370"/>
                  </a:lnTo>
                  <a:lnTo>
                    <a:pt x="1334" y="386"/>
                  </a:lnTo>
                  <a:lnTo>
                    <a:pt x="1362" y="404"/>
                  </a:lnTo>
                  <a:lnTo>
                    <a:pt x="1388" y="424"/>
                  </a:lnTo>
                  <a:lnTo>
                    <a:pt x="1414" y="444"/>
                  </a:lnTo>
                  <a:lnTo>
                    <a:pt x="1440" y="466"/>
                  </a:lnTo>
                  <a:lnTo>
                    <a:pt x="1464" y="488"/>
                  </a:lnTo>
                  <a:lnTo>
                    <a:pt x="1486" y="512"/>
                  </a:lnTo>
                  <a:lnTo>
                    <a:pt x="1508" y="538"/>
                  </a:lnTo>
                  <a:lnTo>
                    <a:pt x="1528" y="564"/>
                  </a:lnTo>
                  <a:lnTo>
                    <a:pt x="1548" y="590"/>
                  </a:lnTo>
                  <a:lnTo>
                    <a:pt x="1566" y="618"/>
                  </a:lnTo>
                  <a:lnTo>
                    <a:pt x="1582" y="648"/>
                  </a:lnTo>
                  <a:lnTo>
                    <a:pt x="1598" y="678"/>
                  </a:lnTo>
                  <a:lnTo>
                    <a:pt x="1612" y="708"/>
                  </a:lnTo>
                  <a:lnTo>
                    <a:pt x="1624" y="738"/>
                  </a:lnTo>
                  <a:lnTo>
                    <a:pt x="1636" y="770"/>
                  </a:lnTo>
                  <a:lnTo>
                    <a:pt x="1644" y="804"/>
                  </a:lnTo>
                  <a:lnTo>
                    <a:pt x="1652" y="838"/>
                  </a:lnTo>
                  <a:lnTo>
                    <a:pt x="1658" y="872"/>
                  </a:lnTo>
                  <a:lnTo>
                    <a:pt x="1662" y="906"/>
                  </a:lnTo>
                  <a:lnTo>
                    <a:pt x="1666" y="940"/>
                  </a:lnTo>
                  <a:lnTo>
                    <a:pt x="1666" y="976"/>
                  </a:lnTo>
                  <a:lnTo>
                    <a:pt x="1666" y="976"/>
                  </a:lnTo>
                  <a:lnTo>
                    <a:pt x="1666" y="1012"/>
                  </a:lnTo>
                  <a:lnTo>
                    <a:pt x="1662" y="1047"/>
                  </a:lnTo>
                  <a:lnTo>
                    <a:pt x="1658" y="1081"/>
                  </a:lnTo>
                  <a:lnTo>
                    <a:pt x="1652" y="1115"/>
                  </a:lnTo>
                  <a:lnTo>
                    <a:pt x="1644" y="1149"/>
                  </a:lnTo>
                  <a:lnTo>
                    <a:pt x="1636" y="1181"/>
                  </a:lnTo>
                  <a:lnTo>
                    <a:pt x="1624" y="1215"/>
                  </a:lnTo>
                  <a:lnTo>
                    <a:pt x="1612" y="1245"/>
                  </a:lnTo>
                  <a:lnTo>
                    <a:pt x="1598" y="1275"/>
                  </a:lnTo>
                  <a:lnTo>
                    <a:pt x="1582" y="1305"/>
                  </a:lnTo>
                  <a:lnTo>
                    <a:pt x="1566" y="1335"/>
                  </a:lnTo>
                  <a:lnTo>
                    <a:pt x="1548" y="1363"/>
                  </a:lnTo>
                  <a:lnTo>
                    <a:pt x="1528" y="1389"/>
                  </a:lnTo>
                  <a:lnTo>
                    <a:pt x="1508" y="1415"/>
                  </a:lnTo>
                  <a:lnTo>
                    <a:pt x="1486" y="1441"/>
                  </a:lnTo>
                  <a:lnTo>
                    <a:pt x="1464" y="1465"/>
                  </a:lnTo>
                  <a:lnTo>
                    <a:pt x="1440" y="1487"/>
                  </a:lnTo>
                  <a:lnTo>
                    <a:pt x="1414" y="1509"/>
                  </a:lnTo>
                  <a:lnTo>
                    <a:pt x="1388" y="1529"/>
                  </a:lnTo>
                  <a:lnTo>
                    <a:pt x="1362" y="1549"/>
                  </a:lnTo>
                  <a:lnTo>
                    <a:pt x="1334" y="1567"/>
                  </a:lnTo>
                  <a:lnTo>
                    <a:pt x="1304" y="1583"/>
                  </a:lnTo>
                  <a:lnTo>
                    <a:pt x="1276" y="1599"/>
                  </a:lnTo>
                  <a:lnTo>
                    <a:pt x="1244" y="1613"/>
                  </a:lnTo>
                  <a:lnTo>
                    <a:pt x="1214" y="1625"/>
                  </a:lnTo>
                  <a:lnTo>
                    <a:pt x="1182" y="1635"/>
                  </a:lnTo>
                  <a:lnTo>
                    <a:pt x="1148" y="1645"/>
                  </a:lnTo>
                  <a:lnTo>
                    <a:pt x="1116" y="1653"/>
                  </a:lnTo>
                  <a:lnTo>
                    <a:pt x="1082" y="1659"/>
                  </a:lnTo>
                  <a:lnTo>
                    <a:pt x="1046" y="1663"/>
                  </a:lnTo>
                  <a:lnTo>
                    <a:pt x="1012" y="1667"/>
                  </a:lnTo>
                  <a:lnTo>
                    <a:pt x="976" y="1667"/>
                  </a:lnTo>
                  <a:lnTo>
                    <a:pt x="976" y="1667"/>
                  </a:lnTo>
                  <a:close/>
                </a:path>
              </a:pathLst>
            </a:custGeom>
            <a:grp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0" name="Google Shape;735;g11dc8470dbd_0_200">
              <a:extLst>
                <a:ext uri="{FF2B5EF4-FFF2-40B4-BE49-F238E27FC236}">
                  <a16:creationId xmlns:a16="http://schemas.microsoft.com/office/drawing/2014/main" id="{DE16CB3A-BC5C-44F7-97BD-37F7D1553BDA}"/>
                </a:ext>
              </a:extLst>
            </p:cNvPr>
            <p:cNvSpPr/>
            <p:nvPr/>
          </p:nvSpPr>
          <p:spPr>
            <a:xfrm>
              <a:off x="4066" y="4465"/>
              <a:ext cx="578" cy="945"/>
            </a:xfrm>
            <a:custGeom>
              <a:avLst/>
              <a:gdLst/>
              <a:ahLst/>
              <a:cxnLst/>
              <a:rect l="l" t="t" r="r" b="b"/>
              <a:pathLst>
                <a:path w="578" h="945" extrusionOk="0">
                  <a:moveTo>
                    <a:pt x="552" y="514"/>
                  </a:moveTo>
                  <a:lnTo>
                    <a:pt x="552" y="514"/>
                  </a:lnTo>
                  <a:lnTo>
                    <a:pt x="540" y="498"/>
                  </a:lnTo>
                  <a:lnTo>
                    <a:pt x="526" y="482"/>
                  </a:lnTo>
                  <a:lnTo>
                    <a:pt x="510" y="466"/>
                  </a:lnTo>
                  <a:lnTo>
                    <a:pt x="490" y="450"/>
                  </a:lnTo>
                  <a:lnTo>
                    <a:pt x="490" y="450"/>
                  </a:lnTo>
                  <a:lnTo>
                    <a:pt x="468" y="436"/>
                  </a:lnTo>
                  <a:lnTo>
                    <a:pt x="440" y="422"/>
                  </a:lnTo>
                  <a:lnTo>
                    <a:pt x="408" y="410"/>
                  </a:lnTo>
                  <a:lnTo>
                    <a:pt x="372" y="398"/>
                  </a:lnTo>
                  <a:lnTo>
                    <a:pt x="372" y="398"/>
                  </a:lnTo>
                  <a:lnTo>
                    <a:pt x="344" y="392"/>
                  </a:lnTo>
                  <a:lnTo>
                    <a:pt x="344" y="392"/>
                  </a:lnTo>
                  <a:lnTo>
                    <a:pt x="318" y="386"/>
                  </a:lnTo>
                  <a:lnTo>
                    <a:pt x="318" y="202"/>
                  </a:lnTo>
                  <a:lnTo>
                    <a:pt x="318" y="202"/>
                  </a:lnTo>
                  <a:lnTo>
                    <a:pt x="336" y="204"/>
                  </a:lnTo>
                  <a:lnTo>
                    <a:pt x="352" y="208"/>
                  </a:lnTo>
                  <a:lnTo>
                    <a:pt x="366" y="218"/>
                  </a:lnTo>
                  <a:lnTo>
                    <a:pt x="380" y="230"/>
                  </a:lnTo>
                  <a:lnTo>
                    <a:pt x="380" y="230"/>
                  </a:lnTo>
                  <a:lnTo>
                    <a:pt x="390" y="246"/>
                  </a:lnTo>
                  <a:lnTo>
                    <a:pt x="398" y="262"/>
                  </a:lnTo>
                  <a:lnTo>
                    <a:pt x="404" y="282"/>
                  </a:lnTo>
                  <a:lnTo>
                    <a:pt x="406" y="302"/>
                  </a:lnTo>
                  <a:lnTo>
                    <a:pt x="552" y="302"/>
                  </a:lnTo>
                  <a:lnTo>
                    <a:pt x="552" y="302"/>
                  </a:lnTo>
                  <a:lnTo>
                    <a:pt x="550" y="276"/>
                  </a:lnTo>
                  <a:lnTo>
                    <a:pt x="544" y="250"/>
                  </a:lnTo>
                  <a:lnTo>
                    <a:pt x="538" y="228"/>
                  </a:lnTo>
                  <a:lnTo>
                    <a:pt x="530" y="208"/>
                  </a:lnTo>
                  <a:lnTo>
                    <a:pt x="530" y="208"/>
                  </a:lnTo>
                  <a:lnTo>
                    <a:pt x="518" y="188"/>
                  </a:lnTo>
                  <a:lnTo>
                    <a:pt x="506" y="172"/>
                  </a:lnTo>
                  <a:lnTo>
                    <a:pt x="494" y="156"/>
                  </a:lnTo>
                  <a:lnTo>
                    <a:pt x="478" y="142"/>
                  </a:lnTo>
                  <a:lnTo>
                    <a:pt x="478" y="142"/>
                  </a:lnTo>
                  <a:lnTo>
                    <a:pt x="462" y="130"/>
                  </a:lnTo>
                  <a:lnTo>
                    <a:pt x="446" y="118"/>
                  </a:lnTo>
                  <a:lnTo>
                    <a:pt x="426" y="108"/>
                  </a:lnTo>
                  <a:lnTo>
                    <a:pt x="406" y="100"/>
                  </a:lnTo>
                  <a:lnTo>
                    <a:pt x="406" y="100"/>
                  </a:lnTo>
                  <a:lnTo>
                    <a:pt x="386" y="94"/>
                  </a:lnTo>
                  <a:lnTo>
                    <a:pt x="364" y="88"/>
                  </a:lnTo>
                  <a:lnTo>
                    <a:pt x="342" y="84"/>
                  </a:lnTo>
                  <a:lnTo>
                    <a:pt x="318" y="80"/>
                  </a:lnTo>
                  <a:lnTo>
                    <a:pt x="318" y="0"/>
                  </a:lnTo>
                  <a:lnTo>
                    <a:pt x="258" y="0"/>
                  </a:lnTo>
                  <a:lnTo>
                    <a:pt x="258" y="80"/>
                  </a:lnTo>
                  <a:lnTo>
                    <a:pt x="258" y="80"/>
                  </a:lnTo>
                  <a:lnTo>
                    <a:pt x="234" y="82"/>
                  </a:lnTo>
                  <a:lnTo>
                    <a:pt x="212" y="86"/>
                  </a:lnTo>
                  <a:lnTo>
                    <a:pt x="190" y="92"/>
                  </a:lnTo>
                  <a:lnTo>
                    <a:pt x="168" y="98"/>
                  </a:lnTo>
                  <a:lnTo>
                    <a:pt x="168" y="98"/>
                  </a:lnTo>
                  <a:lnTo>
                    <a:pt x="146" y="106"/>
                  </a:lnTo>
                  <a:lnTo>
                    <a:pt x="126" y="116"/>
                  </a:lnTo>
                  <a:lnTo>
                    <a:pt x="108" y="128"/>
                  </a:lnTo>
                  <a:lnTo>
                    <a:pt x="90" y="140"/>
                  </a:lnTo>
                  <a:lnTo>
                    <a:pt x="90" y="140"/>
                  </a:lnTo>
                  <a:lnTo>
                    <a:pt x="76" y="156"/>
                  </a:lnTo>
                  <a:lnTo>
                    <a:pt x="60" y="172"/>
                  </a:lnTo>
                  <a:lnTo>
                    <a:pt x="48" y="190"/>
                  </a:lnTo>
                  <a:lnTo>
                    <a:pt x="38" y="208"/>
                  </a:lnTo>
                  <a:lnTo>
                    <a:pt x="38" y="208"/>
                  </a:lnTo>
                  <a:lnTo>
                    <a:pt x="28" y="230"/>
                  </a:lnTo>
                  <a:lnTo>
                    <a:pt x="22" y="252"/>
                  </a:lnTo>
                  <a:lnTo>
                    <a:pt x="18" y="276"/>
                  </a:lnTo>
                  <a:lnTo>
                    <a:pt x="18" y="302"/>
                  </a:lnTo>
                  <a:lnTo>
                    <a:pt x="18" y="302"/>
                  </a:lnTo>
                  <a:lnTo>
                    <a:pt x="18" y="328"/>
                  </a:lnTo>
                  <a:lnTo>
                    <a:pt x="22" y="350"/>
                  </a:lnTo>
                  <a:lnTo>
                    <a:pt x="28" y="370"/>
                  </a:lnTo>
                  <a:lnTo>
                    <a:pt x="34" y="388"/>
                  </a:lnTo>
                  <a:lnTo>
                    <a:pt x="34" y="388"/>
                  </a:lnTo>
                  <a:lnTo>
                    <a:pt x="44" y="406"/>
                  </a:lnTo>
                  <a:lnTo>
                    <a:pt x="56" y="420"/>
                  </a:lnTo>
                  <a:lnTo>
                    <a:pt x="68" y="434"/>
                  </a:lnTo>
                  <a:lnTo>
                    <a:pt x="82" y="446"/>
                  </a:lnTo>
                  <a:lnTo>
                    <a:pt x="82" y="446"/>
                  </a:lnTo>
                  <a:lnTo>
                    <a:pt x="98" y="458"/>
                  </a:lnTo>
                  <a:lnTo>
                    <a:pt x="114" y="468"/>
                  </a:lnTo>
                  <a:lnTo>
                    <a:pt x="130" y="476"/>
                  </a:lnTo>
                  <a:lnTo>
                    <a:pt x="148" y="484"/>
                  </a:lnTo>
                  <a:lnTo>
                    <a:pt x="148" y="484"/>
                  </a:lnTo>
                  <a:lnTo>
                    <a:pt x="186" y="498"/>
                  </a:lnTo>
                  <a:lnTo>
                    <a:pt x="224" y="508"/>
                  </a:lnTo>
                  <a:lnTo>
                    <a:pt x="224" y="508"/>
                  </a:lnTo>
                  <a:lnTo>
                    <a:pt x="244" y="514"/>
                  </a:lnTo>
                  <a:lnTo>
                    <a:pt x="244" y="514"/>
                  </a:lnTo>
                  <a:lnTo>
                    <a:pt x="258" y="518"/>
                  </a:lnTo>
                  <a:lnTo>
                    <a:pt x="258" y="735"/>
                  </a:lnTo>
                  <a:lnTo>
                    <a:pt x="258" y="735"/>
                  </a:lnTo>
                  <a:lnTo>
                    <a:pt x="234" y="729"/>
                  </a:lnTo>
                  <a:lnTo>
                    <a:pt x="214" y="721"/>
                  </a:lnTo>
                  <a:lnTo>
                    <a:pt x="194" y="707"/>
                  </a:lnTo>
                  <a:lnTo>
                    <a:pt x="178" y="693"/>
                  </a:lnTo>
                  <a:lnTo>
                    <a:pt x="178" y="693"/>
                  </a:lnTo>
                  <a:lnTo>
                    <a:pt x="170" y="683"/>
                  </a:lnTo>
                  <a:lnTo>
                    <a:pt x="164" y="673"/>
                  </a:lnTo>
                  <a:lnTo>
                    <a:pt x="158" y="663"/>
                  </a:lnTo>
                  <a:lnTo>
                    <a:pt x="154" y="651"/>
                  </a:lnTo>
                  <a:lnTo>
                    <a:pt x="148" y="627"/>
                  </a:lnTo>
                  <a:lnTo>
                    <a:pt x="146" y="599"/>
                  </a:lnTo>
                  <a:lnTo>
                    <a:pt x="0" y="599"/>
                  </a:lnTo>
                  <a:lnTo>
                    <a:pt x="0" y="599"/>
                  </a:lnTo>
                  <a:lnTo>
                    <a:pt x="4" y="629"/>
                  </a:lnTo>
                  <a:lnTo>
                    <a:pt x="10" y="657"/>
                  </a:lnTo>
                  <a:lnTo>
                    <a:pt x="16" y="683"/>
                  </a:lnTo>
                  <a:lnTo>
                    <a:pt x="24" y="707"/>
                  </a:lnTo>
                  <a:lnTo>
                    <a:pt x="36" y="729"/>
                  </a:lnTo>
                  <a:lnTo>
                    <a:pt x="48" y="749"/>
                  </a:lnTo>
                  <a:lnTo>
                    <a:pt x="60" y="767"/>
                  </a:lnTo>
                  <a:lnTo>
                    <a:pt x="76" y="785"/>
                  </a:lnTo>
                  <a:lnTo>
                    <a:pt x="76" y="785"/>
                  </a:lnTo>
                  <a:lnTo>
                    <a:pt x="94" y="799"/>
                  </a:lnTo>
                  <a:lnTo>
                    <a:pt x="112" y="813"/>
                  </a:lnTo>
                  <a:lnTo>
                    <a:pt x="132" y="825"/>
                  </a:lnTo>
                  <a:lnTo>
                    <a:pt x="154" y="833"/>
                  </a:lnTo>
                  <a:lnTo>
                    <a:pt x="178" y="841"/>
                  </a:lnTo>
                  <a:lnTo>
                    <a:pt x="202" y="849"/>
                  </a:lnTo>
                  <a:lnTo>
                    <a:pt x="230" y="853"/>
                  </a:lnTo>
                  <a:lnTo>
                    <a:pt x="258" y="855"/>
                  </a:lnTo>
                  <a:lnTo>
                    <a:pt x="258" y="945"/>
                  </a:lnTo>
                  <a:lnTo>
                    <a:pt x="318" y="945"/>
                  </a:lnTo>
                  <a:lnTo>
                    <a:pt x="318" y="855"/>
                  </a:lnTo>
                  <a:lnTo>
                    <a:pt x="318" y="855"/>
                  </a:lnTo>
                  <a:lnTo>
                    <a:pt x="356" y="851"/>
                  </a:lnTo>
                  <a:lnTo>
                    <a:pt x="390" y="845"/>
                  </a:lnTo>
                  <a:lnTo>
                    <a:pt x="420" y="837"/>
                  </a:lnTo>
                  <a:lnTo>
                    <a:pt x="446" y="825"/>
                  </a:lnTo>
                  <a:lnTo>
                    <a:pt x="446" y="825"/>
                  </a:lnTo>
                  <a:lnTo>
                    <a:pt x="470" y="811"/>
                  </a:lnTo>
                  <a:lnTo>
                    <a:pt x="492" y="797"/>
                  </a:lnTo>
                  <a:lnTo>
                    <a:pt x="510" y="781"/>
                  </a:lnTo>
                  <a:lnTo>
                    <a:pt x="526" y="765"/>
                  </a:lnTo>
                  <a:lnTo>
                    <a:pt x="526" y="765"/>
                  </a:lnTo>
                  <a:lnTo>
                    <a:pt x="540" y="749"/>
                  </a:lnTo>
                  <a:lnTo>
                    <a:pt x="550" y="733"/>
                  </a:lnTo>
                  <a:lnTo>
                    <a:pt x="560" y="715"/>
                  </a:lnTo>
                  <a:lnTo>
                    <a:pt x="566" y="697"/>
                  </a:lnTo>
                  <a:lnTo>
                    <a:pt x="566" y="697"/>
                  </a:lnTo>
                  <a:lnTo>
                    <a:pt x="576" y="667"/>
                  </a:lnTo>
                  <a:lnTo>
                    <a:pt x="578" y="653"/>
                  </a:lnTo>
                  <a:lnTo>
                    <a:pt x="578" y="641"/>
                  </a:lnTo>
                  <a:lnTo>
                    <a:pt x="578" y="641"/>
                  </a:lnTo>
                  <a:lnTo>
                    <a:pt x="578" y="613"/>
                  </a:lnTo>
                  <a:lnTo>
                    <a:pt x="574" y="581"/>
                  </a:lnTo>
                  <a:lnTo>
                    <a:pt x="574" y="581"/>
                  </a:lnTo>
                  <a:lnTo>
                    <a:pt x="572" y="565"/>
                  </a:lnTo>
                  <a:lnTo>
                    <a:pt x="566" y="546"/>
                  </a:lnTo>
                  <a:lnTo>
                    <a:pt x="560" y="530"/>
                  </a:lnTo>
                  <a:lnTo>
                    <a:pt x="552" y="514"/>
                  </a:lnTo>
                  <a:lnTo>
                    <a:pt x="552" y="514"/>
                  </a:lnTo>
                  <a:close/>
                  <a:moveTo>
                    <a:pt x="258" y="370"/>
                  </a:moveTo>
                  <a:lnTo>
                    <a:pt x="258" y="370"/>
                  </a:lnTo>
                  <a:lnTo>
                    <a:pt x="234" y="364"/>
                  </a:lnTo>
                  <a:lnTo>
                    <a:pt x="216" y="358"/>
                  </a:lnTo>
                  <a:lnTo>
                    <a:pt x="198" y="350"/>
                  </a:lnTo>
                  <a:lnTo>
                    <a:pt x="186" y="340"/>
                  </a:lnTo>
                  <a:lnTo>
                    <a:pt x="186" y="340"/>
                  </a:lnTo>
                  <a:lnTo>
                    <a:pt x="176" y="330"/>
                  </a:lnTo>
                  <a:lnTo>
                    <a:pt x="170" y="318"/>
                  </a:lnTo>
                  <a:lnTo>
                    <a:pt x="166" y="304"/>
                  </a:lnTo>
                  <a:lnTo>
                    <a:pt x="164" y="288"/>
                  </a:lnTo>
                  <a:lnTo>
                    <a:pt x="164" y="288"/>
                  </a:lnTo>
                  <a:lnTo>
                    <a:pt x="166" y="268"/>
                  </a:lnTo>
                  <a:lnTo>
                    <a:pt x="172" y="250"/>
                  </a:lnTo>
                  <a:lnTo>
                    <a:pt x="172" y="250"/>
                  </a:lnTo>
                  <a:lnTo>
                    <a:pt x="182" y="236"/>
                  </a:lnTo>
                  <a:lnTo>
                    <a:pt x="194" y="222"/>
                  </a:lnTo>
                  <a:lnTo>
                    <a:pt x="194" y="222"/>
                  </a:lnTo>
                  <a:lnTo>
                    <a:pt x="208" y="214"/>
                  </a:lnTo>
                  <a:lnTo>
                    <a:pt x="224" y="206"/>
                  </a:lnTo>
                  <a:lnTo>
                    <a:pt x="224" y="206"/>
                  </a:lnTo>
                  <a:lnTo>
                    <a:pt x="240" y="202"/>
                  </a:lnTo>
                  <a:lnTo>
                    <a:pt x="258" y="202"/>
                  </a:lnTo>
                  <a:lnTo>
                    <a:pt x="258" y="370"/>
                  </a:lnTo>
                  <a:close/>
                  <a:moveTo>
                    <a:pt x="420" y="677"/>
                  </a:moveTo>
                  <a:lnTo>
                    <a:pt x="420" y="677"/>
                  </a:lnTo>
                  <a:lnTo>
                    <a:pt x="408" y="693"/>
                  </a:lnTo>
                  <a:lnTo>
                    <a:pt x="394" y="707"/>
                  </a:lnTo>
                  <a:lnTo>
                    <a:pt x="394" y="707"/>
                  </a:lnTo>
                  <a:lnTo>
                    <a:pt x="378" y="719"/>
                  </a:lnTo>
                  <a:lnTo>
                    <a:pt x="358" y="727"/>
                  </a:lnTo>
                  <a:lnTo>
                    <a:pt x="358" y="727"/>
                  </a:lnTo>
                  <a:lnTo>
                    <a:pt x="338" y="733"/>
                  </a:lnTo>
                  <a:lnTo>
                    <a:pt x="318" y="735"/>
                  </a:lnTo>
                  <a:lnTo>
                    <a:pt x="318" y="536"/>
                  </a:lnTo>
                  <a:lnTo>
                    <a:pt x="318" y="536"/>
                  </a:lnTo>
                  <a:lnTo>
                    <a:pt x="348" y="544"/>
                  </a:lnTo>
                  <a:lnTo>
                    <a:pt x="372" y="554"/>
                  </a:lnTo>
                  <a:lnTo>
                    <a:pt x="390" y="562"/>
                  </a:lnTo>
                  <a:lnTo>
                    <a:pt x="406" y="573"/>
                  </a:lnTo>
                  <a:lnTo>
                    <a:pt x="406" y="573"/>
                  </a:lnTo>
                  <a:lnTo>
                    <a:pt x="416" y="585"/>
                  </a:lnTo>
                  <a:lnTo>
                    <a:pt x="424" y="599"/>
                  </a:lnTo>
                  <a:lnTo>
                    <a:pt x="430" y="615"/>
                  </a:lnTo>
                  <a:lnTo>
                    <a:pt x="430" y="635"/>
                  </a:lnTo>
                  <a:lnTo>
                    <a:pt x="430" y="635"/>
                  </a:lnTo>
                  <a:lnTo>
                    <a:pt x="430" y="647"/>
                  </a:lnTo>
                  <a:lnTo>
                    <a:pt x="428" y="657"/>
                  </a:lnTo>
                  <a:lnTo>
                    <a:pt x="426" y="667"/>
                  </a:lnTo>
                  <a:lnTo>
                    <a:pt x="420" y="677"/>
                  </a:lnTo>
                  <a:lnTo>
                    <a:pt x="420" y="677"/>
                  </a:lnTo>
                  <a:close/>
                </a:path>
              </a:pathLst>
            </a:custGeom>
            <a:grp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91" name="Google Shape;736;g11dc8470dbd_0_200">
            <a:extLst>
              <a:ext uri="{FF2B5EF4-FFF2-40B4-BE49-F238E27FC236}">
                <a16:creationId xmlns:a16="http://schemas.microsoft.com/office/drawing/2014/main" id="{CD8E3103-D0A9-48F3-BAF2-DF12C85F497B}"/>
              </a:ext>
            </a:extLst>
          </p:cNvPr>
          <p:cNvSpPr/>
          <p:nvPr/>
        </p:nvSpPr>
        <p:spPr>
          <a:xfrm>
            <a:off x="4033135" y="1943699"/>
            <a:ext cx="170866" cy="170841"/>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5"/>
          </a:solid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2" name="Google Shape;765;g11dc8470dbd_0_200">
            <a:extLst>
              <a:ext uri="{FF2B5EF4-FFF2-40B4-BE49-F238E27FC236}">
                <a16:creationId xmlns:a16="http://schemas.microsoft.com/office/drawing/2014/main" id="{ABC3EFBE-72C9-4BE2-AC1B-281E8B7B0330}"/>
              </a:ext>
            </a:extLst>
          </p:cNvPr>
          <p:cNvSpPr/>
          <p:nvPr/>
        </p:nvSpPr>
        <p:spPr>
          <a:xfrm>
            <a:off x="5112742" y="1950885"/>
            <a:ext cx="170563" cy="170563"/>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accent5"/>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7889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5870E232-D003-4CA1-A8D9-D94BABA34DEF}"/>
              </a:ext>
            </a:extLst>
          </p:cNvPr>
          <p:cNvSpPr txBox="1">
            <a:spLocks/>
          </p:cNvSpPr>
          <p:nvPr/>
        </p:nvSpPr>
        <p:spPr>
          <a:xfrm>
            <a:off x="9034656" y="1550566"/>
            <a:ext cx="801591"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4" name="Content Placeholder 5">
            <a:extLst>
              <a:ext uri="{FF2B5EF4-FFF2-40B4-BE49-F238E27FC236}">
                <a16:creationId xmlns:a16="http://schemas.microsoft.com/office/drawing/2014/main" id="{4470D185-C766-46EF-A125-75624AF98EBC}"/>
              </a:ext>
            </a:extLst>
          </p:cNvPr>
          <p:cNvSpPr txBox="1">
            <a:spLocks/>
          </p:cNvSpPr>
          <p:nvPr/>
        </p:nvSpPr>
        <p:spPr>
          <a:xfrm>
            <a:off x="9974807" y="1550566"/>
            <a:ext cx="803702"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15" name="Content Placeholder 5">
            <a:extLst>
              <a:ext uri="{FF2B5EF4-FFF2-40B4-BE49-F238E27FC236}">
                <a16:creationId xmlns:a16="http://schemas.microsoft.com/office/drawing/2014/main" id="{013C6C8A-83C0-419B-86B9-8586C159A76A}"/>
              </a:ext>
            </a:extLst>
          </p:cNvPr>
          <p:cNvSpPr txBox="1">
            <a:spLocks/>
          </p:cNvSpPr>
          <p:nvPr/>
        </p:nvSpPr>
        <p:spPr>
          <a:xfrm>
            <a:off x="10917069" y="1550566"/>
            <a:ext cx="803702"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17" name="Content Placeholder 5">
            <a:extLst>
              <a:ext uri="{FF2B5EF4-FFF2-40B4-BE49-F238E27FC236}">
                <a16:creationId xmlns:a16="http://schemas.microsoft.com/office/drawing/2014/main" id="{7686E180-D2D1-4CE7-8BD4-FEA36056680C}"/>
              </a:ext>
            </a:extLst>
          </p:cNvPr>
          <p:cNvSpPr txBox="1">
            <a:spLocks/>
          </p:cNvSpPr>
          <p:nvPr/>
        </p:nvSpPr>
        <p:spPr>
          <a:xfrm>
            <a:off x="9034656" y="191251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18" name="Content Placeholder 5">
            <a:extLst>
              <a:ext uri="{FF2B5EF4-FFF2-40B4-BE49-F238E27FC236}">
                <a16:creationId xmlns:a16="http://schemas.microsoft.com/office/drawing/2014/main" id="{71B7A96D-3FED-4268-BBD0-576621896B84}"/>
              </a:ext>
            </a:extLst>
          </p:cNvPr>
          <p:cNvSpPr txBox="1">
            <a:spLocks/>
          </p:cNvSpPr>
          <p:nvPr/>
        </p:nvSpPr>
        <p:spPr>
          <a:xfrm>
            <a:off x="9974807" y="191251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19" name="Content Placeholder 5">
            <a:extLst>
              <a:ext uri="{FF2B5EF4-FFF2-40B4-BE49-F238E27FC236}">
                <a16:creationId xmlns:a16="http://schemas.microsoft.com/office/drawing/2014/main" id="{889BED95-01FF-49F4-86E5-FA6477B39E63}"/>
              </a:ext>
            </a:extLst>
          </p:cNvPr>
          <p:cNvSpPr txBox="1">
            <a:spLocks/>
          </p:cNvSpPr>
          <p:nvPr/>
        </p:nvSpPr>
        <p:spPr>
          <a:xfrm>
            <a:off x="10917069" y="191251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20" name="Content Placeholder 5">
            <a:extLst>
              <a:ext uri="{FF2B5EF4-FFF2-40B4-BE49-F238E27FC236}">
                <a16:creationId xmlns:a16="http://schemas.microsoft.com/office/drawing/2014/main" id="{AF892BD5-EC5F-47B2-BE30-1369E2053A33}"/>
              </a:ext>
            </a:extLst>
          </p:cNvPr>
          <p:cNvSpPr txBox="1">
            <a:spLocks/>
          </p:cNvSpPr>
          <p:nvPr/>
        </p:nvSpPr>
        <p:spPr>
          <a:xfrm>
            <a:off x="495256" y="1561803"/>
            <a:ext cx="8432392"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43" name="Title 4">
            <a:extLst>
              <a:ext uri="{FF2B5EF4-FFF2-40B4-BE49-F238E27FC236}">
                <a16:creationId xmlns:a16="http://schemas.microsoft.com/office/drawing/2014/main" id="{8849F320-65DA-423D-9DEE-58D8681D9D6B}"/>
              </a:ext>
            </a:extLst>
          </p:cNvPr>
          <p:cNvSpPr txBox="1">
            <a:spLocks/>
          </p:cNvSpPr>
          <p:nvPr/>
        </p:nvSpPr>
        <p:spPr>
          <a:xfrm>
            <a:off x="1659481" y="252901"/>
            <a:ext cx="6992824" cy="1376364"/>
          </a:xfrm>
          <a:prstGeom prst="rect">
            <a:avLst/>
          </a:prstGeom>
        </p:spPr>
        <p:txBody>
          <a:bodyPr vert="horz" lIns="0" tIns="0" rIns="0" bIns="0" rtlCol="0" anchor="ctr">
            <a:no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US" dirty="0">
                <a:solidFill>
                  <a:srgbClr val="539250"/>
                </a:solidFill>
                <a:cs typeface="Calibri"/>
              </a:rPr>
              <a:t>Growth</a:t>
            </a:r>
          </a:p>
        </p:txBody>
      </p:sp>
      <p:pic>
        <p:nvPicPr>
          <p:cNvPr id="44" name="Picture 43">
            <a:extLst>
              <a:ext uri="{FF2B5EF4-FFF2-40B4-BE49-F238E27FC236}">
                <a16:creationId xmlns:a16="http://schemas.microsoft.com/office/drawing/2014/main" id="{F15640CA-820E-46F8-BEF4-8848572ABFF5}"/>
              </a:ext>
            </a:extLst>
          </p:cNvPr>
          <p:cNvPicPr>
            <a:picLocks noChangeAspect="1"/>
          </p:cNvPicPr>
          <p:nvPr/>
        </p:nvPicPr>
        <p:blipFill>
          <a:blip r:embed="rId3"/>
          <a:stretch>
            <a:fillRect/>
          </a:stretch>
        </p:blipFill>
        <p:spPr>
          <a:xfrm>
            <a:off x="495256" y="469356"/>
            <a:ext cx="921600" cy="795928"/>
          </a:xfrm>
          <a:prstGeom prst="rect">
            <a:avLst/>
          </a:prstGeom>
        </p:spPr>
      </p:pic>
      <p:sp>
        <p:nvSpPr>
          <p:cNvPr id="47" name="Google Shape;2328;p209">
            <a:extLst>
              <a:ext uri="{FF2B5EF4-FFF2-40B4-BE49-F238E27FC236}">
                <a16:creationId xmlns:a16="http://schemas.microsoft.com/office/drawing/2014/main" id="{E975E6F4-0A73-4C78-820C-85929F9F0094}"/>
              </a:ext>
            </a:extLst>
          </p:cNvPr>
          <p:cNvSpPr/>
          <p:nvPr/>
        </p:nvSpPr>
        <p:spPr>
          <a:xfrm>
            <a:off x="495256" y="1912516"/>
            <a:ext cx="8400840" cy="4026060"/>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a:lnSpc>
                <a:spcPct val="100000"/>
              </a:lnSpc>
              <a:spcBef>
                <a:spcPts val="300"/>
              </a:spcBef>
              <a:buClr>
                <a:schemeClr val="tx1"/>
              </a:buClr>
              <a:tabLst>
                <a:tab pos="363538" algn="l"/>
              </a:tabLst>
              <a:defRPr/>
            </a:pPr>
            <a:r>
              <a:rPr lang="en-AU" sz="1100" b="1" dirty="0">
                <a:solidFill>
                  <a:srgbClr val="539250"/>
                </a:solidFill>
              </a:rPr>
              <a:t>G1	Enable increased flexibility into the future by cross skilling the operational workforce</a:t>
            </a:r>
            <a:r>
              <a:rPr lang="en-AU" sz="1100" b="1" dirty="0">
                <a:solidFill>
                  <a:prstClr val="black"/>
                </a:solidFill>
              </a:rPr>
              <a:t> </a:t>
            </a:r>
            <a:r>
              <a:rPr lang="en-AU" sz="1100" b="0" dirty="0">
                <a:solidFill>
                  <a:prstClr val="black"/>
                </a:solidFill>
              </a:rPr>
              <a:t>to develop capability and </a:t>
            </a:r>
            <a:r>
              <a:rPr lang="en-AU" sz="1100" b="0" dirty="0" smtClean="0">
                <a:solidFill>
                  <a:prstClr val="black"/>
                </a:solidFill>
              </a:rPr>
              <a:t>an </a:t>
            </a:r>
            <a:r>
              <a:rPr lang="en-AU" sz="1100" b="1" dirty="0" smtClean="0">
                <a:solidFill>
                  <a:srgbClr val="539250"/>
                </a:solidFill>
              </a:rPr>
              <a:t>understanding </a:t>
            </a:r>
            <a:r>
              <a:rPr lang="en-AU" sz="1100" b="1" dirty="0">
                <a:solidFill>
                  <a:srgbClr val="539250"/>
                </a:solidFill>
              </a:rPr>
              <a:t>of </a:t>
            </a:r>
            <a:r>
              <a:rPr lang="en-AU" sz="1100" b="1" dirty="0" smtClean="0">
                <a:solidFill>
                  <a:srgbClr val="539250"/>
                </a:solidFill>
              </a:rPr>
              <a:t>	roles</a:t>
            </a:r>
            <a:r>
              <a:rPr lang="en-AU" sz="1100" b="1" dirty="0">
                <a:solidFill>
                  <a:srgbClr val="539250"/>
                </a:solidFill>
              </a:rPr>
              <a:t>, </a:t>
            </a:r>
            <a:r>
              <a:rPr lang="en-AU" sz="1100" b="1" dirty="0" smtClean="0">
                <a:solidFill>
                  <a:srgbClr val="539250"/>
                </a:solidFill>
              </a:rPr>
              <a:t>responsibilities </a:t>
            </a:r>
            <a:r>
              <a:rPr lang="en-AU" sz="1100" b="1" dirty="0">
                <a:solidFill>
                  <a:srgbClr val="539250"/>
                </a:solidFill>
              </a:rPr>
              <a:t>and activities across business units</a:t>
            </a:r>
            <a:r>
              <a:rPr lang="en-AU" sz="1100" b="1" dirty="0">
                <a:solidFill>
                  <a:prstClr val="black"/>
                </a:solidFill>
              </a:rPr>
              <a:t> </a:t>
            </a:r>
            <a:r>
              <a:rPr lang="en-AU" sz="1100" b="0" dirty="0">
                <a:solidFill>
                  <a:prstClr val="black"/>
                </a:solidFill>
              </a:rPr>
              <a:t>to support cross functional skill </a:t>
            </a:r>
            <a:r>
              <a:rPr lang="en-AU" sz="1100" b="0" dirty="0" smtClean="0">
                <a:solidFill>
                  <a:prstClr val="black"/>
                </a:solidFill>
              </a:rPr>
              <a:t>transfer</a:t>
            </a:r>
            <a:endParaRPr lang="en-AU" sz="1100" b="0" dirty="0">
              <a:solidFill>
                <a:prstClr val="black"/>
              </a:solidFill>
            </a:endParaRPr>
          </a:p>
          <a:p>
            <a:pPr>
              <a:spcBef>
                <a:spcPts val="300"/>
              </a:spcBef>
              <a:buClr>
                <a:schemeClr val="tx1"/>
              </a:buClr>
              <a:tabLst>
                <a:tab pos="363538" algn="l"/>
              </a:tabLst>
              <a:defRPr/>
            </a:pPr>
            <a:r>
              <a:rPr lang="en-US" sz="1100" b="1" i="0" u="none" strike="noStrike" cap="none" dirty="0">
                <a:solidFill>
                  <a:schemeClr val="accent4"/>
                </a:solidFill>
                <a:ea typeface="Arial"/>
                <a:cs typeface="Arial"/>
                <a:sym typeface="Arial"/>
              </a:rPr>
              <a:t>G2	</a:t>
            </a:r>
            <a:r>
              <a:rPr lang="en-US" sz="1100" i="0" u="none" strike="noStrike" cap="none" dirty="0">
                <a:ea typeface="Arial"/>
                <a:cs typeface="Arial"/>
                <a:sym typeface="Arial"/>
              </a:rPr>
              <a:t>Explore </a:t>
            </a:r>
            <a:r>
              <a:rPr lang="en-US" sz="1100" b="1" i="0" u="none" strike="noStrike" cap="none" dirty="0">
                <a:solidFill>
                  <a:schemeClr val="accent4"/>
                </a:solidFill>
                <a:ea typeface="Arial"/>
                <a:cs typeface="Arial"/>
                <a:sym typeface="Arial"/>
              </a:rPr>
              <a:t>new informal, employee-led communication channels </a:t>
            </a:r>
            <a:r>
              <a:rPr lang="en-US" sz="1100" i="0" u="none" strike="noStrike" cap="none" dirty="0">
                <a:ea typeface="Arial"/>
                <a:cs typeface="Arial"/>
                <a:sym typeface="Arial"/>
              </a:rPr>
              <a:t>at a </a:t>
            </a:r>
            <a:r>
              <a:rPr lang="en-US" sz="1100" dirty="0">
                <a:ea typeface="Arial"/>
                <a:cs typeface="Arial"/>
                <a:sym typeface="Arial"/>
              </a:rPr>
              <a:t>national level, p</a:t>
            </a:r>
            <a:r>
              <a:rPr lang="en-US" sz="1100" i="0" u="none" strike="noStrike" cap="none" dirty="0">
                <a:ea typeface="Arial"/>
                <a:cs typeface="Arial"/>
                <a:sym typeface="Arial"/>
              </a:rPr>
              <a:t>ilot ‘All Hands’ engagement, learning circles/’learning 	bites’, panel discussions, </a:t>
            </a:r>
            <a:r>
              <a:rPr lang="en-AU" sz="1100" dirty="0">
                <a:cs typeface="Arial"/>
              </a:rPr>
              <a:t>‘One Commission’ recorded webcasts, </a:t>
            </a:r>
            <a:r>
              <a:rPr lang="en-AU" sz="1100" dirty="0" smtClean="0">
                <a:cs typeface="Arial"/>
              </a:rPr>
              <a:t>and </a:t>
            </a:r>
            <a:r>
              <a:rPr lang="en-US" sz="1100" i="0" u="none" strike="noStrike" cap="none" dirty="0" smtClean="0">
                <a:ea typeface="Arial"/>
                <a:cs typeface="Arial"/>
                <a:sym typeface="Arial"/>
              </a:rPr>
              <a:t>cross functional meet-ups </a:t>
            </a:r>
            <a:r>
              <a:rPr lang="en-US" sz="1100" i="0" u="none" strike="noStrike" cap="none" dirty="0">
                <a:ea typeface="Arial"/>
                <a:cs typeface="Arial"/>
                <a:sym typeface="Arial"/>
              </a:rPr>
              <a:t>to support professional development</a:t>
            </a:r>
            <a:r>
              <a:rPr lang="en-US" sz="1100" i="0" u="none" strike="noStrike" cap="none" dirty="0" smtClean="0">
                <a:ea typeface="Arial"/>
                <a:cs typeface="Arial"/>
                <a:sym typeface="Arial"/>
              </a:rPr>
              <a:t>, and 	understanding while </a:t>
            </a:r>
            <a:r>
              <a:rPr lang="en-US" sz="1100" i="0" u="none" strike="noStrike" cap="none" dirty="0">
                <a:ea typeface="Arial"/>
                <a:cs typeface="Arial"/>
                <a:sym typeface="Arial"/>
              </a:rPr>
              <a:t>encouraging </a:t>
            </a:r>
            <a:r>
              <a:rPr lang="en-US" sz="1100" i="0" u="none" strike="noStrike" cap="none" dirty="0" smtClean="0">
                <a:ea typeface="Arial"/>
                <a:cs typeface="Arial"/>
                <a:sym typeface="Arial"/>
              </a:rPr>
              <a:t>connection, </a:t>
            </a:r>
            <a:r>
              <a:rPr lang="en-US" sz="1100" i="0" u="none" strike="noStrike" cap="none" dirty="0">
                <a:ea typeface="Arial"/>
                <a:cs typeface="Arial"/>
                <a:sym typeface="Arial"/>
              </a:rPr>
              <a:t>informal learning and growth</a:t>
            </a:r>
          </a:p>
          <a:p>
            <a:pPr>
              <a:lnSpc>
                <a:spcPct val="100000"/>
              </a:lnSpc>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G3 	</a:t>
            </a:r>
            <a:r>
              <a:rPr lang="en-AU" sz="1100" b="0" dirty="0">
                <a:solidFill>
                  <a:prstClr val="black"/>
                </a:solidFill>
              </a:rPr>
              <a:t>Review and refine current </a:t>
            </a:r>
            <a:r>
              <a:rPr lang="en-AU" sz="1100" b="1" dirty="0">
                <a:solidFill>
                  <a:srgbClr val="539250"/>
                </a:solidFill>
              </a:rPr>
              <a:t>recruitment approaches ensuring a diverse talent pool </a:t>
            </a:r>
            <a:r>
              <a:rPr lang="en-AU" sz="1100" b="0" dirty="0">
                <a:solidFill>
                  <a:prstClr val="black"/>
                </a:solidFill>
              </a:rPr>
              <a:t>by appealing to and targeting different segments of the 	labour market including showcasing the career paths and roles across the </a:t>
            </a:r>
            <a:r>
              <a:rPr lang="en-AU" sz="1100" b="0" dirty="0" smtClean="0">
                <a:solidFill>
                  <a:prstClr val="black"/>
                </a:solidFill>
              </a:rPr>
              <a:t>Commission, </a:t>
            </a:r>
            <a:r>
              <a:rPr lang="en-AU" sz="1100" b="0" dirty="0">
                <a:solidFill>
                  <a:prstClr val="black"/>
                </a:solidFill>
              </a:rPr>
              <a:t>drawing on existing early career programs 	and initiatives across the APS </a:t>
            </a:r>
          </a:p>
          <a:p>
            <a:pPr>
              <a:lnSpc>
                <a:spcPct val="100000"/>
              </a:lnSpc>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G4	</a:t>
            </a:r>
            <a:r>
              <a:rPr lang="en-AU" sz="1100" b="0" dirty="0"/>
              <a:t>Develop and design </a:t>
            </a:r>
            <a:r>
              <a:rPr lang="en-AU" sz="1100" b="1" dirty="0">
                <a:solidFill>
                  <a:srgbClr val="539250"/>
                </a:solidFill>
              </a:rPr>
              <a:t>sustainable career pathways </a:t>
            </a:r>
            <a:r>
              <a:rPr lang="en-AU" sz="1100" dirty="0">
                <a:solidFill>
                  <a:prstClr val="black"/>
                </a:solidFill>
              </a:rPr>
              <a:t>from entry to advanced roles, </a:t>
            </a:r>
            <a:r>
              <a:rPr lang="en-AU" sz="1100" dirty="0" smtClean="0">
                <a:solidFill>
                  <a:prstClr val="black"/>
                </a:solidFill>
              </a:rPr>
              <a:t>considering cross-skilling</a:t>
            </a:r>
            <a:r>
              <a:rPr lang="en-AU" sz="1100" dirty="0">
                <a:solidFill>
                  <a:prstClr val="black"/>
                </a:solidFill>
              </a:rPr>
              <a:t>, graduate pathways and </a:t>
            </a:r>
            <a:r>
              <a:rPr lang="en-AU" sz="1100" dirty="0" smtClean="0">
                <a:solidFill>
                  <a:prstClr val="black"/>
                </a:solidFill>
              </a:rPr>
              <a:t>	secondments </a:t>
            </a:r>
            <a:r>
              <a:rPr lang="en-AU" sz="1100" b="0" dirty="0" smtClean="0">
                <a:solidFill>
                  <a:prstClr val="black"/>
                </a:solidFill>
              </a:rPr>
              <a:t>that focus </a:t>
            </a:r>
            <a:r>
              <a:rPr lang="en-AU" sz="1100" b="0" dirty="0">
                <a:solidFill>
                  <a:prstClr val="black"/>
                </a:solidFill>
              </a:rPr>
              <a:t>on critical capabilities, supporting internal mobility as well as cross </a:t>
            </a:r>
            <a:r>
              <a:rPr lang="en-AU" sz="1100" b="0" dirty="0"/>
              <a:t>regulatory and sector </a:t>
            </a:r>
            <a:r>
              <a:rPr lang="en-AU" sz="1100" b="0" dirty="0" smtClean="0"/>
              <a:t>mobility.</a:t>
            </a:r>
          </a:p>
          <a:p>
            <a:pPr>
              <a:lnSpc>
                <a:spcPct val="100000"/>
              </a:lnSpc>
              <a:spcBef>
                <a:spcPts val="300"/>
              </a:spcBef>
              <a:buClr>
                <a:schemeClr val="tx1"/>
              </a:buClr>
              <a:tabLst>
                <a:tab pos="354013" algn="l"/>
              </a:tabLst>
              <a:defRPr/>
            </a:pPr>
            <a:r>
              <a:rPr lang="en-US" sz="1100" b="1" i="0" u="none" strike="noStrike" cap="none" dirty="0" smtClean="0">
                <a:solidFill>
                  <a:schemeClr val="accent4"/>
                </a:solidFill>
                <a:ea typeface="Arial"/>
                <a:cs typeface="Arial"/>
                <a:sym typeface="Arial"/>
              </a:rPr>
              <a:t>G5 </a:t>
            </a:r>
            <a:r>
              <a:rPr lang="en-US" sz="1100" b="1" i="0" u="none" strike="noStrike" cap="none" dirty="0">
                <a:solidFill>
                  <a:schemeClr val="accent4"/>
                </a:solidFill>
                <a:ea typeface="Arial"/>
                <a:cs typeface="Arial"/>
                <a:sym typeface="Arial"/>
              </a:rPr>
              <a:t>	</a:t>
            </a:r>
            <a:r>
              <a:rPr lang="en-AU" sz="1100" b="1" dirty="0">
                <a:solidFill>
                  <a:schemeClr val="accent4"/>
                </a:solidFill>
              </a:rPr>
              <a:t>Undertake talent planning including developing a flexible succession planning approach </a:t>
            </a:r>
            <a:r>
              <a:rPr lang="en-AU" sz="1100" b="0" dirty="0"/>
              <a:t>centred on critical and priority roles, by </a:t>
            </a:r>
            <a:r>
              <a:rPr lang="en-AU" sz="1100" b="0" dirty="0" smtClean="0"/>
              <a:t>	workforce </a:t>
            </a:r>
            <a:r>
              <a:rPr lang="en-AU" sz="1100" b="0" dirty="0"/>
              <a:t>segment considering both technical and leadership </a:t>
            </a:r>
            <a:r>
              <a:rPr lang="en-AU" sz="1100" b="0" dirty="0" smtClean="0"/>
              <a:t>capability. Use </a:t>
            </a:r>
            <a:r>
              <a:rPr lang="en-AU" sz="1100" b="0" dirty="0"/>
              <a:t>workforce mobility to assist with capacity, cross-skilling and 	</a:t>
            </a:r>
            <a:r>
              <a:rPr lang="en-AU" sz="1100" b="0" dirty="0" smtClean="0"/>
              <a:t>retention and </a:t>
            </a:r>
            <a:r>
              <a:rPr lang="en-US" sz="1100" b="0" i="0" u="none" strike="noStrike" cap="none" dirty="0" smtClean="0">
                <a:solidFill>
                  <a:schemeClr val="dk1"/>
                </a:solidFill>
                <a:ea typeface="Arial"/>
                <a:cs typeface="Arial"/>
                <a:sym typeface="Arial"/>
              </a:rPr>
              <a:t>to </a:t>
            </a:r>
            <a:r>
              <a:rPr lang="en-US" sz="1100" b="0" i="0" u="none" strike="noStrike" cap="none" dirty="0">
                <a:solidFill>
                  <a:schemeClr val="dk1"/>
                </a:solidFill>
                <a:ea typeface="Arial"/>
                <a:cs typeface="Arial"/>
                <a:sym typeface="Arial"/>
              </a:rPr>
              <a:t>support </a:t>
            </a:r>
            <a:r>
              <a:rPr lang="en-US" sz="1100" b="1" i="0" u="none" strike="noStrike" cap="none" dirty="0" smtClean="0">
                <a:solidFill>
                  <a:srgbClr val="539250"/>
                </a:solidFill>
                <a:ea typeface="Arial"/>
                <a:cs typeface="Arial"/>
                <a:sym typeface="Arial"/>
              </a:rPr>
              <a:t>succession </a:t>
            </a:r>
            <a:r>
              <a:rPr lang="en-US" sz="1100" b="1" i="0" u="none" strike="noStrike" cap="none" dirty="0">
                <a:solidFill>
                  <a:srgbClr val="539250"/>
                </a:solidFill>
                <a:ea typeface="Arial"/>
                <a:cs typeface="Arial"/>
                <a:sym typeface="Arial"/>
              </a:rPr>
              <a:t>risk </a:t>
            </a:r>
            <a:r>
              <a:rPr lang="en-US" sz="1100" b="1" i="0" u="none" strike="noStrike" cap="none" dirty="0" smtClean="0">
                <a:solidFill>
                  <a:srgbClr val="539250"/>
                </a:solidFill>
                <a:ea typeface="Arial"/>
                <a:cs typeface="Arial"/>
                <a:sym typeface="Arial"/>
              </a:rPr>
              <a:t>planning and </a:t>
            </a:r>
            <a:r>
              <a:rPr lang="en-US" sz="1100" b="1" i="0" u="none" strike="noStrike" cap="none" dirty="0">
                <a:solidFill>
                  <a:srgbClr val="539250"/>
                </a:solidFill>
                <a:ea typeface="Arial"/>
                <a:cs typeface="Arial"/>
                <a:sym typeface="Arial"/>
              </a:rPr>
              <a:t>building talent pipelines </a:t>
            </a:r>
          </a:p>
          <a:p>
            <a:pPr>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G6 	</a:t>
            </a:r>
            <a:r>
              <a:rPr lang="en-AU" sz="1100" b="0" dirty="0">
                <a:solidFill>
                  <a:prstClr val="black"/>
                </a:solidFill>
              </a:rPr>
              <a:t>Develop, iterate and embed an approach that </a:t>
            </a:r>
            <a:r>
              <a:rPr lang="en-AU" sz="1100" b="1" dirty="0">
                <a:solidFill>
                  <a:srgbClr val="539250"/>
                </a:solidFill>
              </a:rPr>
              <a:t>prioritises and allocates resourcing and work </a:t>
            </a:r>
            <a:r>
              <a:rPr lang="en-AU" sz="1100" b="0" dirty="0">
                <a:solidFill>
                  <a:prstClr val="black"/>
                </a:solidFill>
              </a:rPr>
              <a:t>across all levels of the Commission (projects, 	programs of work, strategic initiative, BAU), aligned to the business planning process</a:t>
            </a:r>
          </a:p>
          <a:p>
            <a:pPr>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G7 	</a:t>
            </a:r>
            <a:r>
              <a:rPr lang="en-AU" sz="1100" dirty="0">
                <a:solidFill>
                  <a:prstClr val="black"/>
                </a:solidFill>
              </a:rPr>
              <a:t>Develop and embed a </a:t>
            </a:r>
            <a:r>
              <a:rPr lang="en-AU" sz="1100" dirty="0"/>
              <a:t>consistent</a:t>
            </a:r>
            <a:r>
              <a:rPr lang="en-AU" sz="1100" b="1" dirty="0">
                <a:solidFill>
                  <a:srgbClr val="539250"/>
                </a:solidFill>
              </a:rPr>
              <a:t> national framework </a:t>
            </a:r>
            <a:r>
              <a:rPr lang="en-AU" sz="1100" dirty="0"/>
              <a:t>that outlines how ‘work and when’ gets done. This could include </a:t>
            </a:r>
            <a:r>
              <a:rPr lang="en-AU" sz="1100" dirty="0">
                <a:solidFill>
                  <a:prstClr val="black"/>
                </a:solidFill>
              </a:rPr>
              <a:t>mapping out 	processes and workflows</a:t>
            </a:r>
          </a:p>
          <a:p>
            <a:pPr>
              <a:spcBef>
                <a:spcPts val="300"/>
              </a:spcBef>
              <a:buClr>
                <a:schemeClr val="tx1"/>
              </a:buClr>
              <a:tabLst>
                <a:tab pos="180975" algn="l"/>
                <a:tab pos="354013" algn="l"/>
              </a:tabLst>
              <a:defRPr/>
            </a:pPr>
            <a:r>
              <a:rPr lang="en-US" sz="1100" b="1" i="0" u="none" strike="noStrike" cap="none" dirty="0">
                <a:solidFill>
                  <a:schemeClr val="accent4"/>
                </a:solidFill>
                <a:ea typeface="Arial"/>
                <a:cs typeface="Arial"/>
                <a:sym typeface="Arial"/>
              </a:rPr>
              <a:t>G8 	</a:t>
            </a:r>
            <a:r>
              <a:rPr lang="en-AU" sz="1100" dirty="0">
                <a:solidFill>
                  <a:prstClr val="black"/>
                </a:solidFill>
              </a:rPr>
              <a:t>Develop an </a:t>
            </a:r>
            <a:r>
              <a:rPr lang="en-AU" sz="1100" b="1" dirty="0">
                <a:solidFill>
                  <a:srgbClr val="539250"/>
                </a:solidFill>
              </a:rPr>
              <a:t>employee entry and exit process </a:t>
            </a:r>
            <a:r>
              <a:rPr lang="en-AU" sz="1100" dirty="0">
                <a:solidFill>
                  <a:prstClr val="black"/>
                </a:solidFill>
              </a:rPr>
              <a:t>centred on collecting and collated exit feedback and data, to support continuous 		improvement on the employee experience, understanding exit reasons, why people are leaving and where they are going</a:t>
            </a:r>
            <a:endParaRPr lang="en-AU" sz="1100" dirty="0"/>
          </a:p>
          <a:p>
            <a:pPr>
              <a:spcBef>
                <a:spcPts val="300"/>
              </a:spcBef>
              <a:buClr>
                <a:schemeClr val="tx1"/>
              </a:buClr>
              <a:tabLst>
                <a:tab pos="449263" algn="l"/>
              </a:tabLst>
              <a:defRPr/>
            </a:pPr>
            <a:endParaRPr lang="en-AU" sz="1100" b="1" dirty="0">
              <a:solidFill>
                <a:prstClr val="black"/>
              </a:solidFill>
              <a:highlight>
                <a:srgbClr val="FFFF00"/>
              </a:highlight>
            </a:endParaRPr>
          </a:p>
        </p:txBody>
      </p:sp>
      <p:sp>
        <p:nvSpPr>
          <p:cNvPr id="21" name="Content Placeholder 5">
            <a:extLst>
              <a:ext uri="{FF2B5EF4-FFF2-40B4-BE49-F238E27FC236}">
                <a16:creationId xmlns:a16="http://schemas.microsoft.com/office/drawing/2014/main" id="{48072A7B-1901-4890-BC35-BF116F4B914B}"/>
              </a:ext>
            </a:extLst>
          </p:cNvPr>
          <p:cNvSpPr txBox="1">
            <a:spLocks/>
          </p:cNvSpPr>
          <p:nvPr/>
        </p:nvSpPr>
        <p:spPr>
          <a:xfrm>
            <a:off x="9034656" y="2556750"/>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2" name="Content Placeholder 5">
            <a:extLst>
              <a:ext uri="{FF2B5EF4-FFF2-40B4-BE49-F238E27FC236}">
                <a16:creationId xmlns:a16="http://schemas.microsoft.com/office/drawing/2014/main" id="{10CDA254-58C3-45AF-A3F4-E063D9D2735A}"/>
              </a:ext>
            </a:extLst>
          </p:cNvPr>
          <p:cNvSpPr txBox="1">
            <a:spLocks/>
          </p:cNvSpPr>
          <p:nvPr/>
        </p:nvSpPr>
        <p:spPr>
          <a:xfrm>
            <a:off x="9974807" y="2556750"/>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3" name="Content Placeholder 5">
            <a:extLst>
              <a:ext uri="{FF2B5EF4-FFF2-40B4-BE49-F238E27FC236}">
                <a16:creationId xmlns:a16="http://schemas.microsoft.com/office/drawing/2014/main" id="{A7D870A5-CC97-4B1E-8B14-40F0D0081B54}"/>
              </a:ext>
            </a:extLst>
          </p:cNvPr>
          <p:cNvSpPr txBox="1">
            <a:spLocks/>
          </p:cNvSpPr>
          <p:nvPr/>
        </p:nvSpPr>
        <p:spPr>
          <a:xfrm>
            <a:off x="10917069" y="255675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24" name="Content Placeholder 5">
            <a:extLst>
              <a:ext uri="{FF2B5EF4-FFF2-40B4-BE49-F238E27FC236}">
                <a16:creationId xmlns:a16="http://schemas.microsoft.com/office/drawing/2014/main" id="{EC5D53C6-CE70-4A78-931F-BCF656F3F513}"/>
              </a:ext>
            </a:extLst>
          </p:cNvPr>
          <p:cNvSpPr txBox="1">
            <a:spLocks/>
          </p:cNvSpPr>
          <p:nvPr/>
        </p:nvSpPr>
        <p:spPr>
          <a:xfrm>
            <a:off x="9034656" y="3106743"/>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5" name="Content Placeholder 5">
            <a:extLst>
              <a:ext uri="{FF2B5EF4-FFF2-40B4-BE49-F238E27FC236}">
                <a16:creationId xmlns:a16="http://schemas.microsoft.com/office/drawing/2014/main" id="{80AB3A9B-E54A-4BBC-BD25-9EDA8E0F9157}"/>
              </a:ext>
            </a:extLst>
          </p:cNvPr>
          <p:cNvSpPr txBox="1">
            <a:spLocks/>
          </p:cNvSpPr>
          <p:nvPr/>
        </p:nvSpPr>
        <p:spPr>
          <a:xfrm>
            <a:off x="9974807" y="3106743"/>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26" name="Content Placeholder 5">
            <a:extLst>
              <a:ext uri="{FF2B5EF4-FFF2-40B4-BE49-F238E27FC236}">
                <a16:creationId xmlns:a16="http://schemas.microsoft.com/office/drawing/2014/main" id="{D71EF06D-99E4-4D91-A8C5-A80997A871B7}"/>
              </a:ext>
            </a:extLst>
          </p:cNvPr>
          <p:cNvSpPr txBox="1">
            <a:spLocks/>
          </p:cNvSpPr>
          <p:nvPr/>
        </p:nvSpPr>
        <p:spPr>
          <a:xfrm>
            <a:off x="10917069" y="3106743"/>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27" name="Content Placeholder 5">
            <a:extLst>
              <a:ext uri="{FF2B5EF4-FFF2-40B4-BE49-F238E27FC236}">
                <a16:creationId xmlns:a16="http://schemas.microsoft.com/office/drawing/2014/main" id="{5940C7B7-CAC0-495E-97F1-5C59ADFC8345}"/>
              </a:ext>
            </a:extLst>
          </p:cNvPr>
          <p:cNvSpPr txBox="1">
            <a:spLocks/>
          </p:cNvSpPr>
          <p:nvPr/>
        </p:nvSpPr>
        <p:spPr>
          <a:xfrm>
            <a:off x="9034656" y="3658329"/>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8" name="Content Placeholder 5">
            <a:extLst>
              <a:ext uri="{FF2B5EF4-FFF2-40B4-BE49-F238E27FC236}">
                <a16:creationId xmlns:a16="http://schemas.microsoft.com/office/drawing/2014/main" id="{6FF6796B-8398-49A3-AA93-9552A6B94B42}"/>
              </a:ext>
            </a:extLst>
          </p:cNvPr>
          <p:cNvSpPr txBox="1">
            <a:spLocks/>
          </p:cNvSpPr>
          <p:nvPr/>
        </p:nvSpPr>
        <p:spPr>
          <a:xfrm>
            <a:off x="9974807" y="3658329"/>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29" name="Content Placeholder 5">
            <a:extLst>
              <a:ext uri="{FF2B5EF4-FFF2-40B4-BE49-F238E27FC236}">
                <a16:creationId xmlns:a16="http://schemas.microsoft.com/office/drawing/2014/main" id="{E9B22EEA-A6D0-4967-AC7C-55804DDED9B0}"/>
              </a:ext>
            </a:extLst>
          </p:cNvPr>
          <p:cNvSpPr txBox="1">
            <a:spLocks/>
          </p:cNvSpPr>
          <p:nvPr/>
        </p:nvSpPr>
        <p:spPr>
          <a:xfrm>
            <a:off x="10917069" y="3658329"/>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0" name="Content Placeholder 5">
            <a:extLst>
              <a:ext uri="{FF2B5EF4-FFF2-40B4-BE49-F238E27FC236}">
                <a16:creationId xmlns:a16="http://schemas.microsoft.com/office/drawing/2014/main" id="{6CAC468D-020D-42D0-96BE-7396579838CC}"/>
              </a:ext>
            </a:extLst>
          </p:cNvPr>
          <p:cNvSpPr txBox="1">
            <a:spLocks/>
          </p:cNvSpPr>
          <p:nvPr/>
        </p:nvSpPr>
        <p:spPr>
          <a:xfrm>
            <a:off x="9034656" y="4146020"/>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31" name="Content Placeholder 5">
            <a:extLst>
              <a:ext uri="{FF2B5EF4-FFF2-40B4-BE49-F238E27FC236}">
                <a16:creationId xmlns:a16="http://schemas.microsoft.com/office/drawing/2014/main" id="{D2E60E5B-2233-4C2E-A7CC-AB885603D6CA}"/>
              </a:ext>
            </a:extLst>
          </p:cNvPr>
          <p:cNvSpPr txBox="1">
            <a:spLocks/>
          </p:cNvSpPr>
          <p:nvPr/>
        </p:nvSpPr>
        <p:spPr>
          <a:xfrm>
            <a:off x="9974807" y="4146020"/>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32" name="Content Placeholder 5">
            <a:extLst>
              <a:ext uri="{FF2B5EF4-FFF2-40B4-BE49-F238E27FC236}">
                <a16:creationId xmlns:a16="http://schemas.microsoft.com/office/drawing/2014/main" id="{B03F5A86-BE86-4E94-AC6D-5EEACEBE51BA}"/>
              </a:ext>
            </a:extLst>
          </p:cNvPr>
          <p:cNvSpPr txBox="1">
            <a:spLocks/>
          </p:cNvSpPr>
          <p:nvPr/>
        </p:nvSpPr>
        <p:spPr>
          <a:xfrm>
            <a:off x="10917069" y="414602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3" name="Content Placeholder 5">
            <a:extLst>
              <a:ext uri="{FF2B5EF4-FFF2-40B4-BE49-F238E27FC236}">
                <a16:creationId xmlns:a16="http://schemas.microsoft.com/office/drawing/2014/main" id="{E01627C0-A281-49F5-85A5-C04B39B0E106}"/>
              </a:ext>
            </a:extLst>
          </p:cNvPr>
          <p:cNvSpPr txBox="1">
            <a:spLocks/>
          </p:cNvSpPr>
          <p:nvPr/>
        </p:nvSpPr>
        <p:spPr>
          <a:xfrm>
            <a:off x="9034656" y="4700835"/>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34" name="Content Placeholder 5">
            <a:extLst>
              <a:ext uri="{FF2B5EF4-FFF2-40B4-BE49-F238E27FC236}">
                <a16:creationId xmlns:a16="http://schemas.microsoft.com/office/drawing/2014/main" id="{2FFA1EDA-6F8F-46BF-A0CF-D43B809E09AF}"/>
              </a:ext>
            </a:extLst>
          </p:cNvPr>
          <p:cNvSpPr txBox="1">
            <a:spLocks/>
          </p:cNvSpPr>
          <p:nvPr/>
        </p:nvSpPr>
        <p:spPr>
          <a:xfrm>
            <a:off x="9974807" y="4700835"/>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35" name="Content Placeholder 5">
            <a:extLst>
              <a:ext uri="{FF2B5EF4-FFF2-40B4-BE49-F238E27FC236}">
                <a16:creationId xmlns:a16="http://schemas.microsoft.com/office/drawing/2014/main" id="{5C2DEFC8-416D-4E40-B1F5-84AAC930F0F9}"/>
              </a:ext>
            </a:extLst>
          </p:cNvPr>
          <p:cNvSpPr txBox="1">
            <a:spLocks/>
          </p:cNvSpPr>
          <p:nvPr/>
        </p:nvSpPr>
        <p:spPr>
          <a:xfrm>
            <a:off x="10917069" y="4700835"/>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6" name="Content Placeholder 5">
            <a:extLst>
              <a:ext uri="{FF2B5EF4-FFF2-40B4-BE49-F238E27FC236}">
                <a16:creationId xmlns:a16="http://schemas.microsoft.com/office/drawing/2014/main" id="{0B381BFD-B278-48C2-875D-B74BA66EC781}"/>
              </a:ext>
            </a:extLst>
          </p:cNvPr>
          <p:cNvSpPr txBox="1">
            <a:spLocks/>
          </p:cNvSpPr>
          <p:nvPr/>
        </p:nvSpPr>
        <p:spPr>
          <a:xfrm>
            <a:off x="9034656" y="5117649"/>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 </a:t>
            </a:r>
          </a:p>
        </p:txBody>
      </p:sp>
      <p:sp>
        <p:nvSpPr>
          <p:cNvPr id="37" name="Content Placeholder 5">
            <a:extLst>
              <a:ext uri="{FF2B5EF4-FFF2-40B4-BE49-F238E27FC236}">
                <a16:creationId xmlns:a16="http://schemas.microsoft.com/office/drawing/2014/main" id="{DB7D6257-266F-46E7-82B7-E30C01F8D057}"/>
              </a:ext>
            </a:extLst>
          </p:cNvPr>
          <p:cNvSpPr txBox="1">
            <a:spLocks/>
          </p:cNvSpPr>
          <p:nvPr/>
        </p:nvSpPr>
        <p:spPr>
          <a:xfrm>
            <a:off x="9974807" y="5117649"/>
            <a:ext cx="803702" cy="292926"/>
          </a:xfrm>
          <a:prstGeom prst="rect">
            <a:avLst/>
          </a:prstGeom>
          <a:solidFill>
            <a:schemeClr val="bg2">
              <a:lumMod val="9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Low </a:t>
            </a:r>
          </a:p>
        </p:txBody>
      </p:sp>
      <p:sp>
        <p:nvSpPr>
          <p:cNvPr id="39" name="Content Placeholder 5">
            <a:extLst>
              <a:ext uri="{FF2B5EF4-FFF2-40B4-BE49-F238E27FC236}">
                <a16:creationId xmlns:a16="http://schemas.microsoft.com/office/drawing/2014/main" id="{4AEA78B0-B7A5-4D0D-AADB-4A6D41A083AB}"/>
              </a:ext>
            </a:extLst>
          </p:cNvPr>
          <p:cNvSpPr txBox="1">
            <a:spLocks/>
          </p:cNvSpPr>
          <p:nvPr/>
        </p:nvSpPr>
        <p:spPr>
          <a:xfrm>
            <a:off x="10917069" y="5117649"/>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3</a:t>
            </a:r>
          </a:p>
        </p:txBody>
      </p:sp>
      <p:sp>
        <p:nvSpPr>
          <p:cNvPr id="40" name="Content Placeholder 5">
            <a:extLst>
              <a:ext uri="{FF2B5EF4-FFF2-40B4-BE49-F238E27FC236}">
                <a16:creationId xmlns:a16="http://schemas.microsoft.com/office/drawing/2014/main" id="{DBE7620A-246E-47CA-B419-D49EF96397C6}"/>
              </a:ext>
            </a:extLst>
          </p:cNvPr>
          <p:cNvSpPr txBox="1">
            <a:spLocks/>
          </p:cNvSpPr>
          <p:nvPr/>
        </p:nvSpPr>
        <p:spPr>
          <a:xfrm>
            <a:off x="9034656" y="5543607"/>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41" name="Content Placeholder 5">
            <a:extLst>
              <a:ext uri="{FF2B5EF4-FFF2-40B4-BE49-F238E27FC236}">
                <a16:creationId xmlns:a16="http://schemas.microsoft.com/office/drawing/2014/main" id="{B1FFD284-D4BE-4F98-959E-65626F7E69F7}"/>
              </a:ext>
            </a:extLst>
          </p:cNvPr>
          <p:cNvSpPr txBox="1">
            <a:spLocks/>
          </p:cNvSpPr>
          <p:nvPr/>
        </p:nvSpPr>
        <p:spPr>
          <a:xfrm>
            <a:off x="9974807" y="5543607"/>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42" name="Content Placeholder 5">
            <a:extLst>
              <a:ext uri="{FF2B5EF4-FFF2-40B4-BE49-F238E27FC236}">
                <a16:creationId xmlns:a16="http://schemas.microsoft.com/office/drawing/2014/main" id="{285D9029-B780-439A-B68E-348E4E627B84}"/>
              </a:ext>
            </a:extLst>
          </p:cNvPr>
          <p:cNvSpPr txBox="1">
            <a:spLocks/>
          </p:cNvSpPr>
          <p:nvPr/>
        </p:nvSpPr>
        <p:spPr>
          <a:xfrm>
            <a:off x="10917069" y="5543607"/>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4" name="Slide Number Placeholder 3">
            <a:extLst>
              <a:ext uri="{FF2B5EF4-FFF2-40B4-BE49-F238E27FC236}">
                <a16:creationId xmlns:a16="http://schemas.microsoft.com/office/drawing/2014/main" id="{0E181960-41ED-A95D-4ABD-8E4BB86C3A24}"/>
              </a:ext>
            </a:extLst>
          </p:cNvPr>
          <p:cNvSpPr>
            <a:spLocks noGrp="1"/>
          </p:cNvSpPr>
          <p:nvPr>
            <p:ph type="sldNum" sz="quarter" idx="12"/>
          </p:nvPr>
        </p:nvSpPr>
        <p:spPr/>
        <p:txBody>
          <a:bodyPr/>
          <a:lstStyle/>
          <a:p>
            <a:fld id="{C0F55C17-AF72-40D4-ADBD-B5505DEBF9BA}" type="slidenum">
              <a:rPr lang="en-AU" smtClean="0"/>
              <a:t>31</a:t>
            </a:fld>
            <a:endParaRPr lang="en-US" dirty="0"/>
          </a:p>
        </p:txBody>
      </p:sp>
      <p:sp>
        <p:nvSpPr>
          <p:cNvPr id="2" name="Footer Placeholder 1">
            <a:extLst>
              <a:ext uri="{FF2B5EF4-FFF2-40B4-BE49-F238E27FC236}">
                <a16:creationId xmlns:a16="http://schemas.microsoft.com/office/drawing/2014/main" id="{678CB854-54B8-010B-052E-63CB650C56F0}"/>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46" name="TextBox 45">
            <a:extLst>
              <a:ext uri="{FF2B5EF4-FFF2-40B4-BE49-F238E27FC236}">
                <a16:creationId xmlns:a16="http://schemas.microsoft.com/office/drawing/2014/main" id="{E1D53DCB-B00C-4C96-B67C-9CE94889B321}"/>
              </a:ext>
            </a:extLst>
          </p:cNvPr>
          <p:cNvSpPr txBox="1"/>
          <p:nvPr/>
        </p:nvSpPr>
        <p:spPr>
          <a:xfrm>
            <a:off x="483556" y="6531127"/>
            <a:ext cx="11070269" cy="230832"/>
          </a:xfrm>
          <a:prstGeom prst="rect">
            <a:avLst/>
          </a:prstGeom>
          <a:solidFill>
            <a:schemeClr val="bg1"/>
          </a:solid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
        <p:nvSpPr>
          <p:cNvPr id="49" name="TextBox 48">
            <a:extLst>
              <a:ext uri="{FF2B5EF4-FFF2-40B4-BE49-F238E27FC236}">
                <a16:creationId xmlns:a16="http://schemas.microsoft.com/office/drawing/2014/main" id="{E74264DB-91E9-4CDF-B944-3EF2BA07375B}"/>
              </a:ext>
            </a:extLst>
          </p:cNvPr>
          <p:cNvSpPr txBox="1"/>
          <p:nvPr/>
        </p:nvSpPr>
        <p:spPr>
          <a:xfrm>
            <a:off x="185704" y="2798877"/>
            <a:ext cx="265129" cy="153888"/>
          </a:xfrm>
          <a:prstGeom prst="rect">
            <a:avLst/>
          </a:prstGeom>
          <a:noFill/>
        </p:spPr>
        <p:txBody>
          <a:bodyPr wrap="square" lIns="0" tIns="0" rIns="0" bIns="0" rtlCol="0">
            <a:spAutoFit/>
          </a:bodyPr>
          <a:lstStyle/>
          <a:p>
            <a:pPr algn="ctr"/>
            <a:r>
              <a:rPr lang="en-US" sz="500" i="1" dirty="0">
                <a:solidFill>
                  <a:schemeClr val="bg1"/>
                </a:solidFill>
              </a:rPr>
              <a:t>Existing initiative</a:t>
            </a:r>
            <a:endParaRPr lang="en-AU" sz="500" i="1" dirty="0">
              <a:solidFill>
                <a:schemeClr val="bg1"/>
              </a:solidFill>
            </a:endParaRPr>
          </a:p>
        </p:txBody>
      </p:sp>
      <p:sp>
        <p:nvSpPr>
          <p:cNvPr id="50" name="Freeform 60">
            <a:extLst>
              <a:ext uri="{FF2B5EF4-FFF2-40B4-BE49-F238E27FC236}">
                <a16:creationId xmlns:a16="http://schemas.microsoft.com/office/drawing/2014/main" id="{921FED48-16FD-42A8-85B0-9488A6B35BD0}"/>
              </a:ext>
            </a:extLst>
          </p:cNvPr>
          <p:cNvSpPr>
            <a:spLocks noChangeAspect="1" noEditPoints="1"/>
          </p:cNvSpPr>
          <p:nvPr/>
        </p:nvSpPr>
        <p:spPr bwMode="auto">
          <a:xfrm>
            <a:off x="185703" y="2518383"/>
            <a:ext cx="265130" cy="265883"/>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4 w 576"/>
              <a:gd name="T13" fmla="*/ 551 h 576"/>
              <a:gd name="T14" fmla="*/ 24 w 576"/>
              <a:gd name="T15" fmla="*/ 24 h 576"/>
              <a:gd name="T16" fmla="*/ 551 w 576"/>
              <a:gd name="T17" fmla="*/ 24 h 576"/>
              <a:gd name="T18" fmla="*/ 551 w 576"/>
              <a:gd name="T19" fmla="*/ 551 h 576"/>
              <a:gd name="T20" fmla="*/ 288 w 576"/>
              <a:gd name="T21" fmla="*/ 479 h 576"/>
              <a:gd name="T22" fmla="*/ 97 w 576"/>
              <a:gd name="T23" fmla="*/ 288 h 576"/>
              <a:gd name="T24" fmla="*/ 288 w 576"/>
              <a:gd name="T25" fmla="*/ 97 h 576"/>
              <a:gd name="T26" fmla="*/ 479 w 576"/>
              <a:gd name="T27" fmla="*/ 288 h 576"/>
              <a:gd name="T28" fmla="*/ 288 w 576"/>
              <a:gd name="T29" fmla="*/ 479 h 576"/>
              <a:gd name="T30" fmla="*/ 288 w 576"/>
              <a:gd name="T31" fmla="*/ 121 h 576"/>
              <a:gd name="T32" fmla="*/ 121 w 576"/>
              <a:gd name="T33" fmla="*/ 288 h 576"/>
              <a:gd name="T34" fmla="*/ 288 w 576"/>
              <a:gd name="T35" fmla="*/ 454 h 576"/>
              <a:gd name="T36" fmla="*/ 454 w 576"/>
              <a:gd name="T37" fmla="*/ 288 h 576"/>
              <a:gd name="T38" fmla="*/ 288 w 576"/>
              <a:gd name="T39" fmla="*/ 121 h 576"/>
              <a:gd name="T40" fmla="*/ 422 w 576"/>
              <a:gd name="T41" fmla="*/ 300 h 576"/>
              <a:gd name="T42" fmla="*/ 275 w 576"/>
              <a:gd name="T43" fmla="*/ 300 h 576"/>
              <a:gd name="T44" fmla="*/ 275 w 576"/>
              <a:gd name="T45" fmla="*/ 153 h 576"/>
              <a:gd name="T46" fmla="*/ 300 w 576"/>
              <a:gd name="T47" fmla="*/ 153 h 576"/>
              <a:gd name="T48" fmla="*/ 300 w 576"/>
              <a:gd name="T49" fmla="*/ 276 h 576"/>
              <a:gd name="T50" fmla="*/ 422 w 576"/>
              <a:gd name="T51" fmla="*/ 276 h 576"/>
              <a:gd name="T52" fmla="*/ 422 w 576"/>
              <a:gd name="T53" fmla="*/ 30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4"/>
                  <a:pt x="24" y="24"/>
                  <a:pt x="24" y="24"/>
                </a:cubicBezTo>
                <a:cubicBezTo>
                  <a:pt x="551" y="24"/>
                  <a:pt x="551" y="24"/>
                  <a:pt x="551" y="24"/>
                </a:cubicBezTo>
                <a:lnTo>
                  <a:pt x="551" y="551"/>
                </a:lnTo>
                <a:close/>
                <a:moveTo>
                  <a:pt x="288" y="479"/>
                </a:moveTo>
                <a:cubicBezTo>
                  <a:pt x="182" y="479"/>
                  <a:pt x="97" y="393"/>
                  <a:pt x="97" y="288"/>
                </a:cubicBezTo>
                <a:cubicBezTo>
                  <a:pt x="97" y="182"/>
                  <a:pt x="182" y="97"/>
                  <a:pt x="288" y="97"/>
                </a:cubicBezTo>
                <a:cubicBezTo>
                  <a:pt x="393" y="97"/>
                  <a:pt x="479" y="182"/>
                  <a:pt x="479" y="288"/>
                </a:cubicBezTo>
                <a:cubicBezTo>
                  <a:pt x="479" y="393"/>
                  <a:pt x="393" y="479"/>
                  <a:pt x="288" y="479"/>
                </a:cubicBezTo>
                <a:close/>
                <a:moveTo>
                  <a:pt x="288" y="121"/>
                </a:moveTo>
                <a:cubicBezTo>
                  <a:pt x="196" y="121"/>
                  <a:pt x="121" y="196"/>
                  <a:pt x="121" y="288"/>
                </a:cubicBezTo>
                <a:cubicBezTo>
                  <a:pt x="121" y="380"/>
                  <a:pt x="196" y="454"/>
                  <a:pt x="288" y="454"/>
                </a:cubicBezTo>
                <a:cubicBezTo>
                  <a:pt x="380" y="454"/>
                  <a:pt x="454" y="380"/>
                  <a:pt x="454" y="288"/>
                </a:cubicBezTo>
                <a:cubicBezTo>
                  <a:pt x="454" y="196"/>
                  <a:pt x="380" y="121"/>
                  <a:pt x="288" y="121"/>
                </a:cubicBezTo>
                <a:close/>
                <a:moveTo>
                  <a:pt x="422" y="300"/>
                </a:moveTo>
                <a:cubicBezTo>
                  <a:pt x="275" y="300"/>
                  <a:pt x="275" y="300"/>
                  <a:pt x="275" y="300"/>
                </a:cubicBezTo>
                <a:cubicBezTo>
                  <a:pt x="275" y="153"/>
                  <a:pt x="275" y="153"/>
                  <a:pt x="275" y="153"/>
                </a:cubicBezTo>
                <a:cubicBezTo>
                  <a:pt x="300" y="153"/>
                  <a:pt x="300" y="153"/>
                  <a:pt x="300" y="153"/>
                </a:cubicBezTo>
                <a:cubicBezTo>
                  <a:pt x="300" y="276"/>
                  <a:pt x="300" y="276"/>
                  <a:pt x="300" y="276"/>
                </a:cubicBezTo>
                <a:cubicBezTo>
                  <a:pt x="422" y="276"/>
                  <a:pt x="422" y="276"/>
                  <a:pt x="422" y="276"/>
                </a:cubicBezTo>
                <a:lnTo>
                  <a:pt x="422" y="300"/>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p>
        </p:txBody>
      </p:sp>
    </p:spTree>
    <p:extLst>
      <p:ext uri="{BB962C8B-B14F-4D97-AF65-F5344CB8AC3E}">
        <p14:creationId xmlns:p14="http://schemas.microsoft.com/office/powerpoint/2010/main" val="319523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845BC60-B6B5-411B-8845-52C84664E57F}"/>
              </a:ext>
            </a:extLst>
          </p:cNvPr>
          <p:cNvSpPr txBox="1">
            <a:spLocks/>
          </p:cNvSpPr>
          <p:nvPr/>
        </p:nvSpPr>
        <p:spPr>
          <a:xfrm>
            <a:off x="8958130" y="1550566"/>
            <a:ext cx="801591"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9" name="Content Placeholder 5">
            <a:extLst>
              <a:ext uri="{FF2B5EF4-FFF2-40B4-BE49-F238E27FC236}">
                <a16:creationId xmlns:a16="http://schemas.microsoft.com/office/drawing/2014/main" id="{D6DDA2B8-77B9-404D-8897-6C4F5EE599FE}"/>
              </a:ext>
            </a:extLst>
          </p:cNvPr>
          <p:cNvSpPr txBox="1">
            <a:spLocks/>
          </p:cNvSpPr>
          <p:nvPr/>
        </p:nvSpPr>
        <p:spPr>
          <a:xfrm>
            <a:off x="9898283" y="1550566"/>
            <a:ext cx="803702"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20" name="Content Placeholder 5">
            <a:extLst>
              <a:ext uri="{FF2B5EF4-FFF2-40B4-BE49-F238E27FC236}">
                <a16:creationId xmlns:a16="http://schemas.microsoft.com/office/drawing/2014/main" id="{8D14C067-DD12-478E-9DB5-6F720746E9CF}"/>
              </a:ext>
            </a:extLst>
          </p:cNvPr>
          <p:cNvSpPr txBox="1">
            <a:spLocks/>
          </p:cNvSpPr>
          <p:nvPr/>
        </p:nvSpPr>
        <p:spPr>
          <a:xfrm>
            <a:off x="10840545" y="1550566"/>
            <a:ext cx="803702"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21" name="Content Placeholder 5">
            <a:extLst>
              <a:ext uri="{FF2B5EF4-FFF2-40B4-BE49-F238E27FC236}">
                <a16:creationId xmlns:a16="http://schemas.microsoft.com/office/drawing/2014/main" id="{59B33E54-E2A3-4AE9-9152-C814BE875F6C}"/>
              </a:ext>
            </a:extLst>
          </p:cNvPr>
          <p:cNvSpPr txBox="1">
            <a:spLocks/>
          </p:cNvSpPr>
          <p:nvPr/>
        </p:nvSpPr>
        <p:spPr>
          <a:xfrm>
            <a:off x="8958130" y="191251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2" name="Content Placeholder 5">
            <a:extLst>
              <a:ext uri="{FF2B5EF4-FFF2-40B4-BE49-F238E27FC236}">
                <a16:creationId xmlns:a16="http://schemas.microsoft.com/office/drawing/2014/main" id="{FCEFFE19-60BA-47A6-9197-ABF53311D851}"/>
              </a:ext>
            </a:extLst>
          </p:cNvPr>
          <p:cNvSpPr txBox="1">
            <a:spLocks/>
          </p:cNvSpPr>
          <p:nvPr/>
        </p:nvSpPr>
        <p:spPr>
          <a:xfrm>
            <a:off x="9898283" y="191251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23" name="Content Placeholder 5">
            <a:extLst>
              <a:ext uri="{FF2B5EF4-FFF2-40B4-BE49-F238E27FC236}">
                <a16:creationId xmlns:a16="http://schemas.microsoft.com/office/drawing/2014/main" id="{EFA16A65-B241-4C10-B1DB-1A6D64F83195}"/>
              </a:ext>
            </a:extLst>
          </p:cNvPr>
          <p:cNvSpPr txBox="1">
            <a:spLocks/>
          </p:cNvSpPr>
          <p:nvPr/>
        </p:nvSpPr>
        <p:spPr>
          <a:xfrm>
            <a:off x="10840545" y="191251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endParaRPr lang="en-AU" sz="1100" b="0" dirty="0">
              <a:solidFill>
                <a:schemeClr val="tx1"/>
              </a:solidFill>
              <a:cs typeface="Calibri"/>
            </a:endParaRPr>
          </a:p>
        </p:txBody>
      </p:sp>
      <p:sp>
        <p:nvSpPr>
          <p:cNvPr id="24" name="Content Placeholder 5">
            <a:extLst>
              <a:ext uri="{FF2B5EF4-FFF2-40B4-BE49-F238E27FC236}">
                <a16:creationId xmlns:a16="http://schemas.microsoft.com/office/drawing/2014/main" id="{B6338964-1D6E-47C7-AEAC-319801853D5D}"/>
              </a:ext>
            </a:extLst>
          </p:cNvPr>
          <p:cNvSpPr txBox="1">
            <a:spLocks/>
          </p:cNvSpPr>
          <p:nvPr/>
        </p:nvSpPr>
        <p:spPr>
          <a:xfrm>
            <a:off x="486021" y="1550566"/>
            <a:ext cx="8333551"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7" name="Google Shape;2328;p209">
            <a:extLst>
              <a:ext uri="{FF2B5EF4-FFF2-40B4-BE49-F238E27FC236}">
                <a16:creationId xmlns:a16="http://schemas.microsoft.com/office/drawing/2014/main" id="{36A592E1-6F60-4606-A6C2-D41F2842622B}"/>
              </a:ext>
            </a:extLst>
          </p:cNvPr>
          <p:cNvSpPr/>
          <p:nvPr/>
        </p:nvSpPr>
        <p:spPr>
          <a:xfrm>
            <a:off x="486021" y="1820412"/>
            <a:ext cx="8333552" cy="4504188"/>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a:spcBef>
                <a:spcPts val="300"/>
              </a:spcBef>
              <a:buClr>
                <a:schemeClr val="tx1"/>
              </a:buClr>
              <a:tabLst>
                <a:tab pos="358775" algn="l"/>
              </a:tabLst>
              <a:defRPr/>
            </a:pPr>
            <a:r>
              <a:rPr lang="en-AU" sz="1100" b="1" dirty="0"/>
              <a:t>P1 	</a:t>
            </a:r>
            <a:r>
              <a:rPr lang="en-AU" sz="1100" b="0" dirty="0"/>
              <a:t>Refine and review </a:t>
            </a:r>
            <a:r>
              <a:rPr lang="en-AU" sz="1100" b="1" dirty="0"/>
              <a:t>position descriptions </a:t>
            </a:r>
            <a:r>
              <a:rPr lang="en-AU" sz="1100" b="0" dirty="0"/>
              <a:t>ensuring all employees have clearly </a:t>
            </a:r>
            <a:r>
              <a:rPr lang="en-AU" sz="1100" b="1" dirty="0"/>
              <a:t>defined roles, responsibilities and measurable objectives 	</a:t>
            </a:r>
            <a:r>
              <a:rPr lang="en-AU" sz="1100" b="0" dirty="0"/>
              <a:t>that align the Commission’s strategic objectives, cultural principles and overall purpose</a:t>
            </a:r>
          </a:p>
          <a:p>
            <a:pPr>
              <a:lnSpc>
                <a:spcPct val="100000"/>
              </a:lnSpc>
              <a:spcBef>
                <a:spcPts val="300"/>
              </a:spcBef>
              <a:buClr>
                <a:schemeClr val="tx1"/>
              </a:buClr>
              <a:tabLst>
                <a:tab pos="358775" algn="l"/>
              </a:tabLst>
              <a:defRPr/>
            </a:pPr>
            <a:r>
              <a:rPr lang="en-AU" sz="1100" b="1" dirty="0"/>
              <a:t>P2 	</a:t>
            </a:r>
            <a:r>
              <a:rPr lang="en-AU" sz="1100" b="0" dirty="0"/>
              <a:t>Develop and embed a consistent approach to articulating </a:t>
            </a:r>
            <a:r>
              <a:rPr lang="en-AU" sz="1100" b="1" dirty="0"/>
              <a:t>performance requirements, accountabilities and expectations </a:t>
            </a:r>
            <a:r>
              <a:rPr lang="en-AU" sz="1100" b="0" dirty="0" smtClean="0"/>
              <a:t>to </a:t>
            </a:r>
            <a:r>
              <a:rPr lang="en-AU" sz="1100" b="0" dirty="0"/>
              <a:t>increase </a:t>
            </a:r>
            <a:r>
              <a:rPr lang="en-AU" sz="1100" b="0" dirty="0" smtClean="0"/>
              <a:t>	understanding </a:t>
            </a:r>
            <a:r>
              <a:rPr lang="en-AU" sz="1100" b="0" dirty="0"/>
              <a:t>and alignment of roles and priorities, feedback and recognition from the </a:t>
            </a:r>
            <a:r>
              <a:rPr lang="en-AU" sz="1100" b="0" dirty="0" smtClean="0"/>
              <a:t>outset </a:t>
            </a:r>
            <a:r>
              <a:rPr lang="en-AU" sz="1100" b="0" dirty="0"/>
              <a:t>of employment </a:t>
            </a:r>
          </a:p>
          <a:p>
            <a:pPr>
              <a:lnSpc>
                <a:spcPct val="100000"/>
              </a:lnSpc>
              <a:spcBef>
                <a:spcPts val="300"/>
              </a:spcBef>
              <a:buClr>
                <a:schemeClr val="tx1"/>
              </a:buClr>
              <a:tabLst>
                <a:tab pos="358775" algn="l"/>
              </a:tabLst>
              <a:defRPr/>
            </a:pPr>
            <a:r>
              <a:rPr lang="en-AU" sz="1100" b="1" dirty="0"/>
              <a:t>P3	</a:t>
            </a:r>
            <a:r>
              <a:rPr lang="en-AU" sz="1100" dirty="0"/>
              <a:t>Develop, embed and normalise </a:t>
            </a:r>
            <a:r>
              <a:rPr lang="en-AU" sz="1100" b="1" dirty="0"/>
              <a:t>consistent, repeatable and engaging performance planning processes </a:t>
            </a:r>
            <a:r>
              <a:rPr lang="en-AU" sz="1100" dirty="0"/>
              <a:t>that </a:t>
            </a:r>
            <a:r>
              <a:rPr lang="en-AU" sz="1100" dirty="0" smtClean="0"/>
              <a:t>enable:</a:t>
            </a:r>
            <a:endParaRPr lang="en-AU" sz="1100" dirty="0"/>
          </a:p>
          <a:p>
            <a:pPr marL="714375" indent="-266700">
              <a:spcBef>
                <a:spcPts val="300"/>
              </a:spcBef>
              <a:buClr>
                <a:schemeClr val="tx1"/>
              </a:buClr>
              <a:buFont typeface="Arial" panose="020B0604020202020204" pitchFamily="34" charset="0"/>
              <a:buChar char="•"/>
              <a:tabLst>
                <a:tab pos="714375" algn="l"/>
              </a:tabLst>
              <a:defRPr/>
            </a:pPr>
            <a:r>
              <a:rPr lang="en-AU" sz="1100" b="1" dirty="0"/>
              <a:t>Informal and formal performance and development discussions between leaders and workers</a:t>
            </a:r>
            <a:r>
              <a:rPr lang="en-AU" sz="1100" dirty="0"/>
              <a:t> with each worker to have their </a:t>
            </a:r>
            <a:r>
              <a:rPr lang="en-AU" sz="1100" b="1" dirty="0"/>
              <a:t>own</a:t>
            </a:r>
            <a:r>
              <a:rPr lang="en-AU" sz="1100" dirty="0"/>
              <a:t> </a:t>
            </a:r>
            <a:r>
              <a:rPr lang="en-AU" sz="1100" b="1" dirty="0"/>
              <a:t>Professional Development Plan (PDP)</a:t>
            </a:r>
            <a:r>
              <a:rPr lang="en-AU" sz="1100" dirty="0"/>
              <a:t>, </a:t>
            </a:r>
            <a:r>
              <a:rPr lang="en-AU" sz="1100" dirty="0" smtClean="0">
                <a:ea typeface="Arial"/>
                <a:cs typeface="Arial"/>
                <a:sym typeface="Arial"/>
              </a:rPr>
              <a:t>that </a:t>
            </a:r>
            <a:r>
              <a:rPr lang="en-AU" sz="1100" dirty="0" smtClean="0"/>
              <a:t>provides </a:t>
            </a:r>
            <a:r>
              <a:rPr lang="en-AU" sz="1100" dirty="0"/>
              <a:t>opportunities to set individual and team goals and stretch targets aligned with and cascading from the Commission’s strategic objectives and planning processes </a:t>
            </a:r>
            <a:endParaRPr lang="en-AU" sz="1100" dirty="0">
              <a:ea typeface="Arial"/>
              <a:cs typeface="Arial"/>
              <a:sym typeface="Arial"/>
            </a:endParaRPr>
          </a:p>
          <a:p>
            <a:pPr marL="714375" indent="-266700">
              <a:spcBef>
                <a:spcPts val="300"/>
              </a:spcBef>
              <a:buClr>
                <a:schemeClr val="tx1"/>
              </a:buClr>
              <a:buFont typeface="Arial" panose="020B0604020202020204" pitchFamily="34" charset="0"/>
              <a:buChar char="•"/>
              <a:tabLst>
                <a:tab pos="714375" algn="l"/>
              </a:tabLst>
              <a:defRPr/>
            </a:pPr>
            <a:r>
              <a:rPr lang="en-AU" sz="1100" b="0" dirty="0"/>
              <a:t>leaders to </a:t>
            </a:r>
            <a:r>
              <a:rPr lang="en-AU" sz="1100" b="1" dirty="0"/>
              <a:t>manage performance consistently and effectively</a:t>
            </a:r>
            <a:r>
              <a:rPr lang="en-AU" sz="1100" dirty="0"/>
              <a:t>, </a:t>
            </a:r>
            <a:r>
              <a:rPr lang="en-AU" sz="1100" b="0" dirty="0"/>
              <a:t>in alignment with existing NDIS Commission and the APS performance policies and frameworks</a:t>
            </a:r>
          </a:p>
          <a:p>
            <a:pPr marL="714375" indent="-266700">
              <a:spcBef>
                <a:spcPts val="300"/>
              </a:spcBef>
              <a:buClr>
                <a:schemeClr val="tx1"/>
              </a:buClr>
              <a:buFont typeface="Arial" panose="020B0604020202020204" pitchFamily="34" charset="0"/>
              <a:buChar char="•"/>
              <a:tabLst>
                <a:tab pos="714375" algn="l"/>
              </a:tabLst>
              <a:defRPr/>
            </a:pPr>
            <a:r>
              <a:rPr lang="en-AU" sz="1100" dirty="0"/>
              <a:t>the </a:t>
            </a:r>
            <a:r>
              <a:rPr lang="en-AU" sz="1100" b="1" dirty="0"/>
              <a:t>Commission's cultural principles to be embedded in performance discussions</a:t>
            </a:r>
            <a:r>
              <a:rPr lang="en-AU" sz="1100" b="0" dirty="0"/>
              <a:t>, describing </a:t>
            </a:r>
            <a:r>
              <a:rPr lang="en-AU" sz="1100" b="1" dirty="0"/>
              <a:t>desired behaviours, attitudes and mindsets</a:t>
            </a:r>
            <a:r>
              <a:rPr lang="en-AU" sz="1100" b="0" dirty="0"/>
              <a:t> necessary to be a contemporary purpose-driven regulator </a:t>
            </a:r>
          </a:p>
          <a:p>
            <a:pPr marL="714375" indent="-266700">
              <a:lnSpc>
                <a:spcPct val="100000"/>
              </a:lnSpc>
              <a:spcBef>
                <a:spcPts val="300"/>
              </a:spcBef>
              <a:buClr>
                <a:schemeClr val="tx1"/>
              </a:buClr>
              <a:buFont typeface="Arial" panose="020B0604020202020204" pitchFamily="34" charset="0"/>
              <a:buChar char="•"/>
              <a:tabLst>
                <a:tab pos="714375" algn="l"/>
              </a:tabLst>
              <a:defRPr/>
            </a:pPr>
            <a:r>
              <a:rPr lang="en-AU" sz="1100" dirty="0"/>
              <a:t>our ability to </a:t>
            </a:r>
            <a:r>
              <a:rPr lang="en-AU" sz="1100" b="1" dirty="0"/>
              <a:t>identify and nurture talent including capability development, talent management and succession planning </a:t>
            </a:r>
          </a:p>
          <a:p>
            <a:pPr marL="714375" indent="-266700">
              <a:lnSpc>
                <a:spcPct val="100000"/>
              </a:lnSpc>
              <a:spcBef>
                <a:spcPts val="300"/>
              </a:spcBef>
              <a:buClr>
                <a:schemeClr val="tx1"/>
              </a:buClr>
              <a:buFont typeface="Arial" panose="020B0604020202020204" pitchFamily="34" charset="0"/>
              <a:buChar char="•"/>
              <a:tabLst>
                <a:tab pos="714375" algn="l"/>
              </a:tabLst>
              <a:defRPr/>
            </a:pPr>
            <a:r>
              <a:rPr lang="en-AU" sz="1100" dirty="0"/>
              <a:t>improved </a:t>
            </a:r>
            <a:r>
              <a:rPr lang="en-AU" sz="1100" b="1" dirty="0"/>
              <a:t>collection and reporting on training and development</a:t>
            </a:r>
            <a:r>
              <a:rPr lang="en-AU" sz="1100" dirty="0"/>
              <a:t> to inform future needs</a:t>
            </a:r>
          </a:p>
          <a:p>
            <a:pPr>
              <a:spcBef>
                <a:spcPts val="300"/>
              </a:spcBef>
              <a:buClr>
                <a:schemeClr val="tx1"/>
              </a:buClr>
              <a:tabLst>
                <a:tab pos="358775" algn="l"/>
              </a:tabLst>
              <a:defRPr/>
            </a:pPr>
            <a:r>
              <a:rPr lang="en-AU" sz="1100" b="1" dirty="0"/>
              <a:t>P4	</a:t>
            </a:r>
            <a:r>
              <a:rPr lang="en-AU" sz="1100" b="0" dirty="0"/>
              <a:t>Utilise the </a:t>
            </a:r>
            <a:r>
              <a:rPr lang="en-AU" sz="1100" b="1" dirty="0"/>
              <a:t>APS talent management guide and toolkit </a:t>
            </a:r>
            <a:r>
              <a:rPr lang="en-AU" sz="1100" b="0" dirty="0"/>
              <a:t>to </a:t>
            </a:r>
            <a:r>
              <a:rPr lang="en-AU" sz="1100" b="0" dirty="0" smtClean="0"/>
              <a:t>provide a </a:t>
            </a:r>
            <a:r>
              <a:rPr lang="en-AU" sz="1100" b="0" dirty="0"/>
              <a:t>framework for high potential and engaging career conversations, 	linking into succession planning and tailored talent development and </a:t>
            </a:r>
            <a:r>
              <a:rPr lang="en-AU" sz="1100" b="1" dirty="0"/>
              <a:t>APS Academy Leadership and Management Offering*</a:t>
            </a:r>
          </a:p>
          <a:p>
            <a:pPr marL="361950" indent="-361950">
              <a:lnSpc>
                <a:spcPct val="100000"/>
              </a:lnSpc>
              <a:spcBef>
                <a:spcPts val="300"/>
              </a:spcBef>
              <a:buClr>
                <a:schemeClr val="tx1"/>
              </a:buClr>
              <a:tabLst>
                <a:tab pos="714375" algn="l"/>
              </a:tabLst>
              <a:defRPr/>
            </a:pPr>
            <a:r>
              <a:rPr lang="en-AU" sz="1100" b="1" dirty="0"/>
              <a:t>P5	</a:t>
            </a:r>
            <a:r>
              <a:rPr lang="en-AU" sz="1100" b="0" dirty="0"/>
              <a:t>Leverage the existing </a:t>
            </a:r>
            <a:r>
              <a:rPr lang="en-AU" sz="1100" b="1" dirty="0"/>
              <a:t>employee reward and recognition program</a:t>
            </a:r>
            <a:r>
              <a:rPr lang="en-AU" sz="1100" dirty="0"/>
              <a:t> </a:t>
            </a:r>
            <a:endParaRPr lang="en-AU" sz="1100" dirty="0" smtClean="0"/>
          </a:p>
          <a:p>
            <a:pPr marL="361950" indent="-361950">
              <a:lnSpc>
                <a:spcPct val="100000"/>
              </a:lnSpc>
              <a:spcBef>
                <a:spcPts val="300"/>
              </a:spcBef>
              <a:buClr>
                <a:schemeClr val="tx1"/>
              </a:buClr>
              <a:tabLst>
                <a:tab pos="714375" algn="l"/>
              </a:tabLst>
              <a:defRPr/>
            </a:pPr>
            <a:r>
              <a:rPr lang="en-AU" sz="1100" b="1" dirty="0" smtClean="0">
                <a:cs typeface="Arial"/>
                <a:sym typeface="Arial"/>
              </a:rPr>
              <a:t>P6</a:t>
            </a:r>
            <a:r>
              <a:rPr lang="en-AU" sz="1100" dirty="0" smtClean="0">
                <a:cs typeface="Arial"/>
                <a:sym typeface="Arial"/>
              </a:rPr>
              <a:t> </a:t>
            </a:r>
            <a:r>
              <a:rPr lang="en-AU" sz="1100" dirty="0">
                <a:cs typeface="Arial"/>
                <a:sym typeface="Arial"/>
              </a:rPr>
              <a:t>	Establish a </a:t>
            </a:r>
            <a:r>
              <a:rPr lang="en-AU" sz="1100" b="1" dirty="0">
                <a:cs typeface="Arial"/>
                <a:sym typeface="Arial"/>
              </a:rPr>
              <a:t>Behavioural Framework </a:t>
            </a:r>
            <a:r>
              <a:rPr lang="en-AU" sz="1100" dirty="0">
                <a:cs typeface="Arial"/>
                <a:sym typeface="Arial"/>
              </a:rPr>
              <a:t>outlining behavioural expectations </a:t>
            </a:r>
            <a:r>
              <a:rPr lang="en-AU" sz="1100" b="1" dirty="0">
                <a:cs typeface="Arial"/>
                <a:sym typeface="Arial"/>
              </a:rPr>
              <a:t>aligned to the values and cultural principles </a:t>
            </a:r>
            <a:r>
              <a:rPr lang="en-AU" sz="1100" dirty="0">
                <a:cs typeface="Arial"/>
                <a:sym typeface="Arial"/>
              </a:rPr>
              <a:t>of the Commission. Behavioural frameworks are embedded into </a:t>
            </a:r>
            <a:r>
              <a:rPr lang="en-AU" sz="1100" b="1" dirty="0">
                <a:cs typeface="Arial"/>
                <a:sym typeface="Arial"/>
              </a:rPr>
              <a:t>performance management </a:t>
            </a:r>
            <a:r>
              <a:rPr lang="en-AU" sz="1100" dirty="0">
                <a:cs typeface="Arial"/>
                <a:sym typeface="Arial"/>
              </a:rPr>
              <a:t>conversations, and support recruitment and selection processes</a:t>
            </a:r>
          </a:p>
          <a:p>
            <a:pPr>
              <a:spcBef>
                <a:spcPts val="300"/>
              </a:spcBef>
              <a:buClr>
                <a:schemeClr val="tx1"/>
              </a:buClr>
              <a:tabLst>
                <a:tab pos="358775" algn="l"/>
              </a:tabLst>
              <a:defRPr/>
            </a:pPr>
            <a:r>
              <a:rPr lang="en-US" sz="1100" b="1" dirty="0">
                <a:cs typeface="Arial"/>
                <a:sym typeface="Arial"/>
              </a:rPr>
              <a:t>P7</a:t>
            </a:r>
            <a:r>
              <a:rPr lang="en-US" sz="1100" b="0" dirty="0">
                <a:cs typeface="Arial"/>
                <a:sym typeface="Arial"/>
              </a:rPr>
              <a:t>	Continue to </a:t>
            </a:r>
            <a:r>
              <a:rPr lang="en-AU" sz="1100" dirty="0">
                <a:cs typeface="Arial"/>
                <a:sym typeface="Arial"/>
              </a:rPr>
              <a:t>i</a:t>
            </a:r>
            <a:r>
              <a:rPr lang="en-AU" sz="1100" b="0" dirty="0"/>
              <a:t>nvest in </a:t>
            </a:r>
            <a:r>
              <a:rPr lang="en-AU" sz="1100" b="1" dirty="0"/>
              <a:t>visualising workforce data </a:t>
            </a:r>
            <a:r>
              <a:rPr lang="en-AU" sz="1100" b="0" dirty="0"/>
              <a:t>to enable granular job-role analysis to support data driven decision-making and </a:t>
            </a:r>
            <a:r>
              <a:rPr lang="en-AU" sz="1100" b="1" dirty="0"/>
              <a:t>strategic 	workforce planning. </a:t>
            </a:r>
            <a:r>
              <a:rPr lang="en-GB" sz="1100" dirty="0">
                <a:latin typeface="Calibri" panose="020F0502020204030204"/>
              </a:rPr>
              <a:t>Start with data already available in the Commission and iteratively consider additional data collections to support 	further analysis overtime**</a:t>
            </a:r>
            <a:endParaRPr lang="en-AU" sz="1100" b="1" dirty="0"/>
          </a:p>
          <a:p>
            <a:pPr>
              <a:spcBef>
                <a:spcPts val="300"/>
              </a:spcBef>
              <a:buClr>
                <a:schemeClr val="tx1"/>
              </a:buClr>
              <a:tabLst>
                <a:tab pos="358775" algn="l"/>
              </a:tabLst>
              <a:defRPr/>
            </a:pPr>
            <a:endParaRPr lang="en-AU" sz="1100" b="0" dirty="0"/>
          </a:p>
          <a:p>
            <a:pPr>
              <a:spcBef>
                <a:spcPts val="300"/>
              </a:spcBef>
              <a:buClr>
                <a:schemeClr val="tx1"/>
              </a:buClr>
              <a:tabLst>
                <a:tab pos="358775" algn="l"/>
              </a:tabLst>
              <a:defRPr/>
            </a:pPr>
            <a:endParaRPr lang="en-AU" sz="1100" b="1" dirty="0">
              <a:solidFill>
                <a:schemeClr val="bg2">
                  <a:lumMod val="25000"/>
                </a:schemeClr>
              </a:solidFill>
            </a:endParaRPr>
          </a:p>
          <a:p>
            <a:pPr>
              <a:spcBef>
                <a:spcPts val="300"/>
              </a:spcBef>
              <a:buClr>
                <a:schemeClr val="tx1"/>
              </a:buClr>
              <a:tabLst>
                <a:tab pos="358775" algn="l"/>
              </a:tabLst>
              <a:defRPr/>
            </a:pPr>
            <a:endParaRPr lang="en-US" sz="1100" dirty="0"/>
          </a:p>
          <a:p>
            <a:pPr>
              <a:spcBef>
                <a:spcPts val="300"/>
              </a:spcBef>
              <a:buClr>
                <a:schemeClr val="tx1"/>
              </a:buClr>
              <a:tabLst>
                <a:tab pos="180975" algn="l"/>
              </a:tabLst>
              <a:defRPr/>
            </a:pPr>
            <a:endParaRPr lang="en-US" sz="1100" b="1" dirty="0">
              <a:solidFill>
                <a:schemeClr val="bg2">
                  <a:lumMod val="25000"/>
                </a:schemeClr>
              </a:solidFill>
              <a:cs typeface="Arial"/>
              <a:sym typeface="Arial"/>
            </a:endParaRPr>
          </a:p>
        </p:txBody>
      </p:sp>
      <p:sp>
        <p:nvSpPr>
          <p:cNvPr id="25" name="Title 4">
            <a:extLst>
              <a:ext uri="{FF2B5EF4-FFF2-40B4-BE49-F238E27FC236}">
                <a16:creationId xmlns:a16="http://schemas.microsoft.com/office/drawing/2014/main" id="{58404066-5CCF-42BD-A3BF-290C3DEC8EE9}"/>
              </a:ext>
            </a:extLst>
          </p:cNvPr>
          <p:cNvSpPr txBox="1">
            <a:spLocks/>
          </p:cNvSpPr>
          <p:nvPr/>
        </p:nvSpPr>
        <p:spPr>
          <a:xfrm>
            <a:off x="1659481" y="281777"/>
            <a:ext cx="6992824" cy="1376364"/>
          </a:xfrm>
          <a:prstGeom prst="rect">
            <a:avLst/>
          </a:prstGeom>
        </p:spPr>
        <p:txBody>
          <a:bodyPr vert="horz" lIns="0" tIns="0" rIns="0" bIns="0" rtlCol="0" anchor="ctr">
            <a:no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US" dirty="0">
                <a:solidFill>
                  <a:srgbClr val="7F7F7F"/>
                </a:solidFill>
              </a:rPr>
              <a:t>Performance</a:t>
            </a:r>
            <a:r>
              <a:rPr lang="en-US" dirty="0">
                <a:solidFill>
                  <a:schemeClr val="tx2"/>
                </a:solidFill>
              </a:rPr>
              <a:t> </a:t>
            </a:r>
            <a:endParaRPr lang="en-AU" dirty="0">
              <a:solidFill>
                <a:schemeClr val="tx2"/>
              </a:solidFill>
            </a:endParaRPr>
          </a:p>
        </p:txBody>
      </p:sp>
      <p:pic>
        <p:nvPicPr>
          <p:cNvPr id="26" name="Picture 25">
            <a:extLst>
              <a:ext uri="{FF2B5EF4-FFF2-40B4-BE49-F238E27FC236}">
                <a16:creationId xmlns:a16="http://schemas.microsoft.com/office/drawing/2014/main" id="{8F58186D-1BB4-47B8-AB82-A7F49E1D6DCD}"/>
              </a:ext>
            </a:extLst>
          </p:cNvPr>
          <p:cNvPicPr>
            <a:picLocks noChangeAspect="1"/>
          </p:cNvPicPr>
          <p:nvPr/>
        </p:nvPicPr>
        <p:blipFill>
          <a:blip r:embed="rId3"/>
          <a:stretch>
            <a:fillRect/>
          </a:stretch>
        </p:blipFill>
        <p:spPr>
          <a:xfrm>
            <a:off x="486021" y="456449"/>
            <a:ext cx="1037980" cy="867928"/>
          </a:xfrm>
          <a:prstGeom prst="rect">
            <a:avLst/>
          </a:prstGeom>
        </p:spPr>
      </p:pic>
      <p:sp>
        <p:nvSpPr>
          <p:cNvPr id="27" name="Content Placeholder 5">
            <a:extLst>
              <a:ext uri="{FF2B5EF4-FFF2-40B4-BE49-F238E27FC236}">
                <a16:creationId xmlns:a16="http://schemas.microsoft.com/office/drawing/2014/main" id="{5A5CA784-2F3D-4326-B268-F29124AC58F9}"/>
              </a:ext>
            </a:extLst>
          </p:cNvPr>
          <p:cNvSpPr txBox="1">
            <a:spLocks/>
          </p:cNvSpPr>
          <p:nvPr/>
        </p:nvSpPr>
        <p:spPr>
          <a:xfrm>
            <a:off x="8958130" y="227446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9" name="Content Placeholder 5">
            <a:extLst>
              <a:ext uri="{FF2B5EF4-FFF2-40B4-BE49-F238E27FC236}">
                <a16:creationId xmlns:a16="http://schemas.microsoft.com/office/drawing/2014/main" id="{692BD101-59C3-4BB9-8013-AEE5A10E483B}"/>
              </a:ext>
            </a:extLst>
          </p:cNvPr>
          <p:cNvSpPr txBox="1">
            <a:spLocks/>
          </p:cNvSpPr>
          <p:nvPr/>
        </p:nvSpPr>
        <p:spPr>
          <a:xfrm>
            <a:off x="10840545" y="227446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0" name="Content Placeholder 5">
            <a:extLst>
              <a:ext uri="{FF2B5EF4-FFF2-40B4-BE49-F238E27FC236}">
                <a16:creationId xmlns:a16="http://schemas.microsoft.com/office/drawing/2014/main" id="{F486417E-74C8-41A6-8858-E5579AC54ACE}"/>
              </a:ext>
            </a:extLst>
          </p:cNvPr>
          <p:cNvSpPr txBox="1">
            <a:spLocks/>
          </p:cNvSpPr>
          <p:nvPr/>
        </p:nvSpPr>
        <p:spPr>
          <a:xfrm>
            <a:off x="8958130" y="263641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32" name="Content Placeholder 5">
            <a:extLst>
              <a:ext uri="{FF2B5EF4-FFF2-40B4-BE49-F238E27FC236}">
                <a16:creationId xmlns:a16="http://schemas.microsoft.com/office/drawing/2014/main" id="{B627AE55-5B3D-4E37-99AC-C401D95CB5D1}"/>
              </a:ext>
            </a:extLst>
          </p:cNvPr>
          <p:cNvSpPr txBox="1">
            <a:spLocks/>
          </p:cNvSpPr>
          <p:nvPr/>
        </p:nvSpPr>
        <p:spPr>
          <a:xfrm>
            <a:off x="10840543" y="263641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45" name="Content Placeholder 5">
            <a:extLst>
              <a:ext uri="{FF2B5EF4-FFF2-40B4-BE49-F238E27FC236}">
                <a16:creationId xmlns:a16="http://schemas.microsoft.com/office/drawing/2014/main" id="{224EC2F8-2D5F-4D4C-BDFE-C2C472A853DE}"/>
              </a:ext>
            </a:extLst>
          </p:cNvPr>
          <p:cNvSpPr txBox="1">
            <a:spLocks/>
          </p:cNvSpPr>
          <p:nvPr/>
        </p:nvSpPr>
        <p:spPr>
          <a:xfrm>
            <a:off x="8958130" y="4573720"/>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6" name="Content Placeholder 5">
            <a:extLst>
              <a:ext uri="{FF2B5EF4-FFF2-40B4-BE49-F238E27FC236}">
                <a16:creationId xmlns:a16="http://schemas.microsoft.com/office/drawing/2014/main" id="{2FAFFA42-8703-43ED-8B8D-E862D374E6B4}"/>
              </a:ext>
            </a:extLst>
          </p:cNvPr>
          <p:cNvSpPr txBox="1">
            <a:spLocks/>
          </p:cNvSpPr>
          <p:nvPr/>
        </p:nvSpPr>
        <p:spPr>
          <a:xfrm>
            <a:off x="9898283" y="4573720"/>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7" name="Content Placeholder 5">
            <a:extLst>
              <a:ext uri="{FF2B5EF4-FFF2-40B4-BE49-F238E27FC236}">
                <a16:creationId xmlns:a16="http://schemas.microsoft.com/office/drawing/2014/main" id="{E50392D8-14A3-4B83-B18A-1ECB0C05D2C3}"/>
              </a:ext>
            </a:extLst>
          </p:cNvPr>
          <p:cNvSpPr txBox="1">
            <a:spLocks/>
          </p:cNvSpPr>
          <p:nvPr/>
        </p:nvSpPr>
        <p:spPr>
          <a:xfrm>
            <a:off x="10840545" y="457372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48" name="Content Placeholder 5">
            <a:extLst>
              <a:ext uri="{FF2B5EF4-FFF2-40B4-BE49-F238E27FC236}">
                <a16:creationId xmlns:a16="http://schemas.microsoft.com/office/drawing/2014/main" id="{BD4AA164-A6E9-4417-99D6-7F56BC1701A5}"/>
              </a:ext>
            </a:extLst>
          </p:cNvPr>
          <p:cNvSpPr txBox="1">
            <a:spLocks/>
          </p:cNvSpPr>
          <p:nvPr/>
        </p:nvSpPr>
        <p:spPr>
          <a:xfrm>
            <a:off x="8958130" y="4907938"/>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49" name="Content Placeholder 5">
            <a:extLst>
              <a:ext uri="{FF2B5EF4-FFF2-40B4-BE49-F238E27FC236}">
                <a16:creationId xmlns:a16="http://schemas.microsoft.com/office/drawing/2014/main" id="{CA260046-6690-4734-B250-742E428BBB91}"/>
              </a:ext>
            </a:extLst>
          </p:cNvPr>
          <p:cNvSpPr txBox="1">
            <a:spLocks/>
          </p:cNvSpPr>
          <p:nvPr/>
        </p:nvSpPr>
        <p:spPr>
          <a:xfrm>
            <a:off x="9898283" y="4907938"/>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0" name="Content Placeholder 5">
            <a:extLst>
              <a:ext uri="{FF2B5EF4-FFF2-40B4-BE49-F238E27FC236}">
                <a16:creationId xmlns:a16="http://schemas.microsoft.com/office/drawing/2014/main" id="{FCD63F62-23B4-435B-AA0C-435DA474EF78}"/>
              </a:ext>
            </a:extLst>
          </p:cNvPr>
          <p:cNvSpPr txBox="1">
            <a:spLocks/>
          </p:cNvSpPr>
          <p:nvPr/>
        </p:nvSpPr>
        <p:spPr>
          <a:xfrm>
            <a:off x="10840545" y="4907938"/>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51" name="Content Placeholder 5">
            <a:extLst>
              <a:ext uri="{FF2B5EF4-FFF2-40B4-BE49-F238E27FC236}">
                <a16:creationId xmlns:a16="http://schemas.microsoft.com/office/drawing/2014/main" id="{EC15B386-C01D-4665-8F10-60EA75710F5A}"/>
              </a:ext>
            </a:extLst>
          </p:cNvPr>
          <p:cNvSpPr txBox="1">
            <a:spLocks/>
          </p:cNvSpPr>
          <p:nvPr/>
        </p:nvSpPr>
        <p:spPr>
          <a:xfrm>
            <a:off x="8958130" y="5251300"/>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52" name="Content Placeholder 5">
            <a:extLst>
              <a:ext uri="{FF2B5EF4-FFF2-40B4-BE49-F238E27FC236}">
                <a16:creationId xmlns:a16="http://schemas.microsoft.com/office/drawing/2014/main" id="{46805B18-71FE-4EF4-92DB-020C5B1E3529}"/>
              </a:ext>
            </a:extLst>
          </p:cNvPr>
          <p:cNvSpPr txBox="1">
            <a:spLocks/>
          </p:cNvSpPr>
          <p:nvPr/>
        </p:nvSpPr>
        <p:spPr>
          <a:xfrm>
            <a:off x="9898283" y="5251300"/>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3" name="Content Placeholder 5">
            <a:extLst>
              <a:ext uri="{FF2B5EF4-FFF2-40B4-BE49-F238E27FC236}">
                <a16:creationId xmlns:a16="http://schemas.microsoft.com/office/drawing/2014/main" id="{3E969C84-714C-41A4-8EA6-D3AADCFE7D85}"/>
              </a:ext>
            </a:extLst>
          </p:cNvPr>
          <p:cNvSpPr txBox="1">
            <a:spLocks/>
          </p:cNvSpPr>
          <p:nvPr/>
        </p:nvSpPr>
        <p:spPr>
          <a:xfrm>
            <a:off x="10840545" y="525130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54" name="Content Placeholder 5">
            <a:extLst>
              <a:ext uri="{FF2B5EF4-FFF2-40B4-BE49-F238E27FC236}">
                <a16:creationId xmlns:a16="http://schemas.microsoft.com/office/drawing/2014/main" id="{3FABBE6E-4CA3-4467-B2FB-AC1D11DBC4D1}"/>
              </a:ext>
            </a:extLst>
          </p:cNvPr>
          <p:cNvSpPr txBox="1">
            <a:spLocks/>
          </p:cNvSpPr>
          <p:nvPr/>
        </p:nvSpPr>
        <p:spPr>
          <a:xfrm>
            <a:off x="8958130" y="5594662"/>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55" name="Content Placeholder 5">
            <a:extLst>
              <a:ext uri="{FF2B5EF4-FFF2-40B4-BE49-F238E27FC236}">
                <a16:creationId xmlns:a16="http://schemas.microsoft.com/office/drawing/2014/main" id="{787EC2F3-56EA-47FF-8B94-33A7B3D279DA}"/>
              </a:ext>
            </a:extLst>
          </p:cNvPr>
          <p:cNvSpPr txBox="1">
            <a:spLocks/>
          </p:cNvSpPr>
          <p:nvPr/>
        </p:nvSpPr>
        <p:spPr>
          <a:xfrm>
            <a:off x="9898281" y="5594662"/>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6" name="Content Placeholder 5">
            <a:extLst>
              <a:ext uri="{FF2B5EF4-FFF2-40B4-BE49-F238E27FC236}">
                <a16:creationId xmlns:a16="http://schemas.microsoft.com/office/drawing/2014/main" id="{AD357ECF-0120-47DB-929E-AF29C77CE97B}"/>
              </a:ext>
            </a:extLst>
          </p:cNvPr>
          <p:cNvSpPr txBox="1">
            <a:spLocks/>
          </p:cNvSpPr>
          <p:nvPr/>
        </p:nvSpPr>
        <p:spPr>
          <a:xfrm>
            <a:off x="10848564" y="5594662"/>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57" name="Content Placeholder 5">
            <a:extLst>
              <a:ext uri="{FF2B5EF4-FFF2-40B4-BE49-F238E27FC236}">
                <a16:creationId xmlns:a16="http://schemas.microsoft.com/office/drawing/2014/main" id="{01F4A1C8-E356-40DE-85D3-2DB19CB4AF3F}"/>
              </a:ext>
            </a:extLst>
          </p:cNvPr>
          <p:cNvSpPr txBox="1">
            <a:spLocks/>
          </p:cNvSpPr>
          <p:nvPr/>
        </p:nvSpPr>
        <p:spPr>
          <a:xfrm>
            <a:off x="9898282" y="227446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58" name="Content Placeholder 5">
            <a:extLst>
              <a:ext uri="{FF2B5EF4-FFF2-40B4-BE49-F238E27FC236}">
                <a16:creationId xmlns:a16="http://schemas.microsoft.com/office/drawing/2014/main" id="{FBC66BD3-8AD5-462A-AC22-4AD89B456989}"/>
              </a:ext>
            </a:extLst>
          </p:cNvPr>
          <p:cNvSpPr txBox="1">
            <a:spLocks/>
          </p:cNvSpPr>
          <p:nvPr/>
        </p:nvSpPr>
        <p:spPr>
          <a:xfrm>
            <a:off x="9898282" y="263641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31" name="Google Shape;3159;p227">
            <a:extLst>
              <a:ext uri="{FF2B5EF4-FFF2-40B4-BE49-F238E27FC236}">
                <a16:creationId xmlns:a16="http://schemas.microsoft.com/office/drawing/2014/main" id="{D7BE4D2C-8EF7-4EAD-882C-06F445B71C83}"/>
              </a:ext>
            </a:extLst>
          </p:cNvPr>
          <p:cNvSpPr/>
          <p:nvPr/>
        </p:nvSpPr>
        <p:spPr>
          <a:xfrm>
            <a:off x="486021" y="6306231"/>
            <a:ext cx="11308815" cy="409585"/>
          </a:xfrm>
          <a:prstGeom prst="rect">
            <a:avLst/>
          </a:prstGeom>
          <a:noFill/>
          <a:ln>
            <a:noFill/>
          </a:ln>
        </p:spPr>
        <p:txBody>
          <a:bodyPr spcFirstLastPara="1" wrap="square" lIns="91425" tIns="45700" rIns="91425" bIns="45700" anchor="ctr" anchorCtr="0">
            <a:noAutofit/>
          </a:bodyPr>
          <a:lstStyle/>
          <a:p>
            <a:r>
              <a:rPr lang="en-US" sz="700" b="1" dirty="0">
                <a:solidFill>
                  <a:schemeClr val="dk1"/>
                </a:solidFill>
                <a:latin typeface="Arial"/>
                <a:ea typeface="Arial"/>
                <a:cs typeface="Arial"/>
                <a:sym typeface="Arial"/>
              </a:rPr>
              <a:t>*</a:t>
            </a:r>
            <a:r>
              <a:rPr lang="en-US" sz="700" dirty="0">
                <a:solidFill>
                  <a:schemeClr val="dk1"/>
                </a:solidFill>
                <a:latin typeface="Arial"/>
                <a:ea typeface="Arial"/>
                <a:cs typeface="Arial"/>
                <a:sym typeface="Arial"/>
              </a:rPr>
              <a:t>The APSC continues to develop </a:t>
            </a:r>
            <a:r>
              <a:rPr lang="en-US" sz="700" dirty="0">
                <a:solidFill>
                  <a:srgbClr val="5F2E74"/>
                </a:solidFill>
                <a:latin typeface="Arial"/>
                <a:ea typeface="Arial"/>
                <a:cs typeface="Arial"/>
                <a:sym typeface="Arial"/>
                <a:hlinkClick r:id="rId4">
                  <a:extLst>
                    <a:ext uri="{A12FA001-AC4F-418D-AE19-62706E023703}">
                      <ahyp:hlinkClr xmlns="" xmlns:ahyp="http://schemas.microsoft.com/office/drawing/2018/hyperlinkcolor" val="tx"/>
                    </a:ext>
                  </a:extLst>
                </a:hlinkClick>
              </a:rPr>
              <a:t>the APS Academy</a:t>
            </a:r>
            <a:r>
              <a:rPr lang="en-US" sz="700" dirty="0">
                <a:solidFill>
                  <a:schemeClr val="dk1"/>
                </a:solidFill>
                <a:latin typeface="Arial"/>
                <a:ea typeface="Arial"/>
                <a:cs typeface="Arial"/>
                <a:sym typeface="Arial"/>
              </a:rPr>
              <a:t>, an enterprise-wide learning and development initiative expected to support individual agency L&amp;D activities. </a:t>
            </a:r>
            <a:r>
              <a:rPr lang="en-US" sz="700" dirty="0">
                <a:solidFill>
                  <a:schemeClr val="dk1"/>
                </a:solidFill>
                <a:latin typeface="Arial"/>
                <a:cs typeface="Arial"/>
                <a:sym typeface="Arial"/>
              </a:rPr>
              <a:t>The </a:t>
            </a:r>
            <a:r>
              <a:rPr lang="en-US" sz="700" dirty="0">
                <a:solidFill>
                  <a:srgbClr val="5F2E74"/>
                </a:solidFill>
                <a:latin typeface="Arial"/>
                <a:cs typeface="Arial"/>
                <a:sym typeface="Arial"/>
                <a:hlinkClick r:id="rId5">
                  <a:extLst>
                    <a:ext uri="{A12FA001-AC4F-418D-AE19-62706E023703}">
                      <ahyp:hlinkClr xmlns="" xmlns:ahyp="http://schemas.microsoft.com/office/drawing/2018/hyperlinkcolor" val="tx"/>
                    </a:ext>
                  </a:extLst>
                </a:hlinkClick>
              </a:rPr>
              <a:t>APS Academy Leadership &amp; Management offering</a:t>
            </a:r>
            <a:r>
              <a:rPr lang="en-US" sz="700" dirty="0">
                <a:solidFill>
                  <a:srgbClr val="5F2E74"/>
                </a:solidFill>
                <a:latin typeface="Arial"/>
                <a:cs typeface="Arial"/>
                <a:sym typeface="Arial"/>
              </a:rPr>
              <a:t> </a:t>
            </a:r>
            <a:r>
              <a:rPr lang="en-US" sz="700" dirty="0">
                <a:solidFill>
                  <a:schemeClr val="dk1"/>
                </a:solidFill>
                <a:latin typeface="Arial"/>
                <a:cs typeface="Arial"/>
                <a:sym typeface="Arial"/>
              </a:rPr>
              <a:t>includes: The Public Sector Management Program (PSMP) for APS6-EL2 staff , the SES Leadership Capability Framework and secondment opportunities (including Jawun), Sir Roland Wilson Foundation PhD Scholarship. **Also leverage resources available via APS Human Resources (HR) Working Group, developed to provide an agile approach to mature the working planning capability across the APS in a structured and engaging manner.</a:t>
            </a:r>
            <a:endParaRPr lang="en-US" sz="700" dirty="0">
              <a:solidFill>
                <a:schemeClr val="dk1"/>
              </a:solidFill>
              <a:latin typeface="Arial"/>
              <a:cs typeface="Arial"/>
            </a:endParaRPr>
          </a:p>
        </p:txBody>
      </p:sp>
      <p:sp>
        <p:nvSpPr>
          <p:cNvPr id="4" name="Slide Number Placeholder 3">
            <a:extLst>
              <a:ext uri="{FF2B5EF4-FFF2-40B4-BE49-F238E27FC236}">
                <a16:creationId xmlns:a16="http://schemas.microsoft.com/office/drawing/2014/main" id="{2696FCDC-34DF-A7D5-3F19-65C18B15B03D}"/>
              </a:ext>
            </a:extLst>
          </p:cNvPr>
          <p:cNvSpPr>
            <a:spLocks noGrp="1"/>
          </p:cNvSpPr>
          <p:nvPr>
            <p:ph type="sldNum" sz="quarter" idx="12"/>
          </p:nvPr>
        </p:nvSpPr>
        <p:spPr>
          <a:xfrm>
            <a:off x="11061523" y="6145658"/>
            <a:ext cx="362274" cy="180000"/>
          </a:xfrm>
        </p:spPr>
        <p:txBody>
          <a:bodyPr/>
          <a:lstStyle/>
          <a:p>
            <a:fld id="{C0F55C17-AF72-40D4-ADBD-B5505DEBF9BA}" type="slidenum">
              <a:rPr lang="en-AU" smtClean="0"/>
              <a:t>32</a:t>
            </a:fld>
            <a:endParaRPr lang="en-US" dirty="0"/>
          </a:p>
        </p:txBody>
      </p:sp>
      <p:sp>
        <p:nvSpPr>
          <p:cNvPr id="35" name="TextBox 34">
            <a:extLst>
              <a:ext uri="{FF2B5EF4-FFF2-40B4-BE49-F238E27FC236}">
                <a16:creationId xmlns:a16="http://schemas.microsoft.com/office/drawing/2014/main" id="{E4B34916-9E17-4C5C-AD1F-864B1FB5E929}"/>
              </a:ext>
            </a:extLst>
          </p:cNvPr>
          <p:cNvSpPr txBox="1"/>
          <p:nvPr/>
        </p:nvSpPr>
        <p:spPr>
          <a:xfrm>
            <a:off x="486021" y="6162792"/>
            <a:ext cx="11070269" cy="230832"/>
          </a:xfrm>
          <a:prstGeom prst="rect">
            <a:avLst/>
          </a:prstGeom>
          <a:no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Tree>
    <p:extLst>
      <p:ext uri="{BB962C8B-B14F-4D97-AF65-F5344CB8AC3E}">
        <p14:creationId xmlns:p14="http://schemas.microsoft.com/office/powerpoint/2010/main" val="369111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accent6"/>
                </a:solidFill>
              </a:rPr>
              <a:t>Pillar: Diversity, Inclusion and Wellbeing</a:t>
            </a:r>
            <a:r>
              <a:rPr lang="en-US" dirty="0">
                <a:solidFill>
                  <a:schemeClr val="tx2"/>
                </a:solidFill>
              </a:rPr>
              <a:t> </a:t>
            </a:r>
            <a:endParaRPr lang="en-AU" dirty="0">
              <a:solidFill>
                <a:schemeClr val="tx2"/>
              </a:solidFill>
            </a:endParaRPr>
          </a:p>
        </p:txBody>
      </p:sp>
      <p:sp>
        <p:nvSpPr>
          <p:cNvPr id="20" name="Google Shape;2328;p209">
            <a:extLst>
              <a:ext uri="{FF2B5EF4-FFF2-40B4-BE49-F238E27FC236}">
                <a16:creationId xmlns:a16="http://schemas.microsoft.com/office/drawing/2014/main" id="{386CBFFC-43E6-42A4-B688-A539214FA3DA}"/>
              </a:ext>
            </a:extLst>
          </p:cNvPr>
          <p:cNvSpPr/>
          <p:nvPr/>
        </p:nvSpPr>
        <p:spPr>
          <a:xfrm>
            <a:off x="483556" y="1843492"/>
            <a:ext cx="8398375" cy="3905888"/>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marL="447675" indent="-447675">
              <a:spcBef>
                <a:spcPts val="300"/>
              </a:spcBef>
              <a:buClr>
                <a:schemeClr val="tx1"/>
              </a:buClr>
              <a:tabLst>
                <a:tab pos="447675" algn="l"/>
              </a:tabLst>
              <a:defRPr/>
            </a:pPr>
            <a:r>
              <a:rPr lang="en-GB" sz="1050" b="1" dirty="0">
                <a:solidFill>
                  <a:schemeClr val="accent4"/>
                </a:solidFill>
              </a:rPr>
              <a:t>DIW1</a:t>
            </a:r>
            <a:r>
              <a:rPr lang="en-GB" sz="1050" i="1" dirty="0">
                <a:solidFill>
                  <a:prstClr val="black"/>
                </a:solidFill>
              </a:rPr>
              <a:t>	</a:t>
            </a:r>
            <a:r>
              <a:rPr lang="en-US" sz="1050" dirty="0">
                <a:solidFill>
                  <a:prstClr val="black"/>
                </a:solidFill>
              </a:rPr>
              <a:t>Appoint an SES Officer as </a:t>
            </a:r>
            <a:r>
              <a:rPr lang="en-US" sz="1050" b="1" dirty="0">
                <a:solidFill>
                  <a:schemeClr val="accent4"/>
                </a:solidFill>
              </a:rPr>
              <a:t>Diversity Champion </a:t>
            </a:r>
            <a:r>
              <a:rPr lang="en-US" sz="1050" dirty="0">
                <a:latin typeface="Calibri" panose="020F0502020204030204"/>
              </a:rPr>
              <a:t>and </a:t>
            </a:r>
            <a:r>
              <a:rPr lang="en-US" sz="1050" b="1" dirty="0">
                <a:solidFill>
                  <a:schemeClr val="accent4"/>
                </a:solidFill>
              </a:rPr>
              <a:t>establish a workforce-led Diversity, Inclusion and Wellbeing Officers Network </a:t>
            </a:r>
            <a:r>
              <a:rPr lang="en-US" sz="1050" dirty="0">
                <a:solidFill>
                  <a:prstClr val="black"/>
                </a:solidFill>
              </a:rPr>
              <a:t>to sponsor, promote and lead the strategic direction for diversity initiatives, represent the Commission at external networks and </a:t>
            </a:r>
            <a:r>
              <a:rPr lang="en-US" sz="1050" dirty="0"/>
              <a:t>support ongoing initiatives. The Commission can leverage diversity champions and the wider network officers to introduce and speak to wellness </a:t>
            </a:r>
            <a:r>
              <a:rPr lang="en-US" sz="1050" dirty="0">
                <a:solidFill>
                  <a:prstClr val="black"/>
                </a:solidFill>
              </a:rPr>
              <a:t>initiatives</a:t>
            </a:r>
            <a:r>
              <a:rPr lang="en-US" sz="1050" dirty="0"/>
              <a:t> during the new starter induction program </a:t>
            </a:r>
            <a:r>
              <a:rPr lang="en-US" sz="1050" b="1" dirty="0"/>
              <a:t>WS1</a:t>
            </a:r>
            <a:r>
              <a:rPr lang="en-US" sz="1050" dirty="0"/>
              <a:t>.   </a:t>
            </a:r>
          </a:p>
          <a:p>
            <a:pPr marL="447675" indent="-447675">
              <a:spcBef>
                <a:spcPts val="300"/>
              </a:spcBef>
              <a:buClr>
                <a:schemeClr val="tx1"/>
              </a:buClr>
              <a:tabLst>
                <a:tab pos="447675" algn="l"/>
              </a:tabLst>
              <a:defRPr/>
            </a:pPr>
            <a:r>
              <a:rPr lang="en-US" sz="1050" b="1" dirty="0">
                <a:solidFill>
                  <a:schemeClr val="accent4"/>
                </a:solidFill>
                <a:latin typeface="Calibri" panose="020F0502020204030204"/>
              </a:rPr>
              <a:t>DIW2</a:t>
            </a:r>
            <a:r>
              <a:rPr lang="en-US" sz="1050" dirty="0">
                <a:solidFill>
                  <a:prstClr val="black"/>
                </a:solidFill>
              </a:rPr>
              <a:t> 	Develop a</a:t>
            </a:r>
            <a:r>
              <a:rPr lang="en-US" sz="1050" dirty="0">
                <a:solidFill>
                  <a:schemeClr val="accent6"/>
                </a:solidFill>
              </a:rPr>
              <a:t> </a:t>
            </a:r>
            <a:r>
              <a:rPr lang="en-US" sz="1050" b="1" dirty="0">
                <a:solidFill>
                  <a:schemeClr val="accent4"/>
                </a:solidFill>
                <a:cs typeface="Calibri Light"/>
              </a:rPr>
              <a:t>Diversity and Inclusion Strategy and Action Plan </a:t>
            </a:r>
            <a:r>
              <a:rPr lang="en-US" sz="1050" dirty="0"/>
              <a:t>that </a:t>
            </a:r>
            <a:r>
              <a:rPr lang="en-AU" sz="1050" dirty="0">
                <a:solidFill>
                  <a:prstClr val="black"/>
                </a:solidFill>
              </a:rPr>
              <a:t>outlines our whole of business approach to improving access and inclusion for our identified diversity groups</a:t>
            </a:r>
            <a:r>
              <a:rPr lang="en-US" sz="1050" dirty="0">
                <a:cs typeface="Calibri Light"/>
              </a:rPr>
              <a:t>, </a:t>
            </a:r>
            <a:r>
              <a:rPr lang="en-AU" sz="1050" dirty="0"/>
              <a:t>embedding the voice of those with a lived experience in disability and </a:t>
            </a:r>
            <a:r>
              <a:rPr lang="en-US" sz="1050" dirty="0">
                <a:cs typeface="Calibri Light"/>
              </a:rPr>
              <a:t>s</a:t>
            </a:r>
            <a:r>
              <a:rPr lang="en-US" sz="1050" b="0" dirty="0">
                <a:cs typeface="Calibri Light"/>
              </a:rPr>
              <a:t>triving to be </a:t>
            </a:r>
            <a:r>
              <a:rPr lang="en-US" sz="1050" b="1" dirty="0">
                <a:solidFill>
                  <a:schemeClr val="accent4"/>
                </a:solidFill>
                <a:cs typeface="Calibri Light"/>
              </a:rPr>
              <a:t>an Employee of Choice of people with disability </a:t>
            </a:r>
            <a:r>
              <a:rPr lang="en-US" sz="1050" dirty="0">
                <a:solidFill>
                  <a:prstClr val="black"/>
                </a:solidFill>
              </a:rPr>
              <a:t>including a clear goal to increase representation of people with disability </a:t>
            </a:r>
            <a:r>
              <a:rPr lang="en-US" sz="1050" dirty="0" smtClean="0">
                <a:solidFill>
                  <a:prstClr val="black"/>
                </a:solidFill>
              </a:rPr>
              <a:t>working at </a:t>
            </a:r>
            <a:r>
              <a:rPr lang="en-US" sz="1050" dirty="0">
                <a:solidFill>
                  <a:prstClr val="black"/>
                </a:solidFill>
              </a:rPr>
              <a:t>the Commission </a:t>
            </a:r>
          </a:p>
          <a:p>
            <a:pPr marL="447675" indent="-447675">
              <a:spcBef>
                <a:spcPts val="300"/>
              </a:spcBef>
              <a:buClr>
                <a:schemeClr val="tx1"/>
              </a:buClr>
              <a:tabLst>
                <a:tab pos="447675" algn="l"/>
              </a:tabLst>
              <a:defRPr/>
            </a:pPr>
            <a:r>
              <a:rPr lang="en-AU" sz="1050" b="1" dirty="0">
                <a:solidFill>
                  <a:schemeClr val="accent4"/>
                </a:solidFill>
                <a:latin typeface="Calibri" panose="020F0502020204030204"/>
              </a:rPr>
              <a:t>DIW3 	Continue building diverse talent pipelines </a:t>
            </a:r>
            <a:r>
              <a:rPr lang="en-AU" sz="1050" dirty="0">
                <a:latin typeface="Calibri" panose="020F0502020204030204"/>
              </a:rPr>
              <a:t>by leveraging existing, external programs, partnerships and resources to customise and enhance the recruitment, selection and </a:t>
            </a:r>
            <a:r>
              <a:rPr lang="en-AU" sz="1050" dirty="0" smtClean="0">
                <a:latin typeface="Calibri" panose="020F0502020204030204"/>
              </a:rPr>
              <a:t>on boarding </a:t>
            </a:r>
            <a:r>
              <a:rPr lang="en-AU" sz="1050" dirty="0">
                <a:latin typeface="Calibri" panose="020F0502020204030204"/>
              </a:rPr>
              <a:t>processes for our identified diversity groups. Other strategies may include </a:t>
            </a:r>
            <a:r>
              <a:rPr lang="en-AU" sz="1050" b="1" dirty="0">
                <a:solidFill>
                  <a:schemeClr val="accent4"/>
                </a:solidFill>
                <a:sym typeface="Arial"/>
              </a:rPr>
              <a:t>embracing a geographically distributed workforce in a hybrid environment</a:t>
            </a:r>
            <a:r>
              <a:rPr lang="en-AU" sz="1050" b="1" dirty="0">
                <a:solidFill>
                  <a:schemeClr val="accent6"/>
                </a:solidFill>
                <a:sym typeface="Arial"/>
              </a:rPr>
              <a:t>, </a:t>
            </a:r>
            <a:r>
              <a:rPr lang="en-AU" sz="1050" dirty="0">
                <a:solidFill>
                  <a:prstClr val="black"/>
                </a:solidFill>
                <a:sym typeface="Arial"/>
              </a:rPr>
              <a:t>including </a:t>
            </a:r>
            <a:r>
              <a:rPr lang="en-US" sz="1050" dirty="0">
                <a:solidFill>
                  <a:prstClr val="black"/>
                </a:solidFill>
                <a:sym typeface="Arial"/>
              </a:rPr>
              <a:t>review of the Flexible Work Policy for opportunities and barriers to attract and retain a diverse, modern workforce. Other considerations may incrementally include: </a:t>
            </a:r>
            <a:r>
              <a:rPr lang="en-US" sz="1050" dirty="0">
                <a:solidFill>
                  <a:prstClr val="black"/>
                </a:solidFill>
              </a:rPr>
              <a:t>introducing remote work optionality in specified circumstances, advertising roles with part or full time optionality </a:t>
            </a:r>
            <a:endParaRPr lang="en-AU" sz="1050" dirty="0">
              <a:cs typeface="Calibri Light"/>
            </a:endParaRPr>
          </a:p>
          <a:p>
            <a:pPr marL="447675" indent="-447675">
              <a:spcBef>
                <a:spcPts val="300"/>
              </a:spcBef>
              <a:buClr>
                <a:schemeClr val="tx1"/>
              </a:buClr>
              <a:tabLst>
                <a:tab pos="447675" algn="l"/>
              </a:tabLst>
              <a:defRPr/>
            </a:pPr>
            <a:r>
              <a:rPr lang="en-US" sz="1050" b="1" dirty="0">
                <a:solidFill>
                  <a:schemeClr val="accent4"/>
                </a:solidFill>
                <a:cs typeface="Calibri Light"/>
              </a:rPr>
              <a:t>DIW4 	</a:t>
            </a:r>
            <a:r>
              <a:rPr lang="en-AU" sz="1050" dirty="0">
                <a:solidFill>
                  <a:prstClr val="black"/>
                </a:solidFill>
              </a:rPr>
              <a:t>Leverage </a:t>
            </a:r>
            <a:r>
              <a:rPr lang="en-AU" sz="1050" b="1" dirty="0">
                <a:solidFill>
                  <a:schemeClr val="accent4"/>
                </a:solidFill>
              </a:rPr>
              <a:t>Australian Network on Disability membership </a:t>
            </a:r>
            <a:r>
              <a:rPr lang="en-AU" sz="1050" dirty="0">
                <a:solidFill>
                  <a:prstClr val="black"/>
                </a:solidFill>
              </a:rPr>
              <a:t>and keep up to date with best practice in accessibility and inclusion including annual participation in the </a:t>
            </a:r>
            <a:r>
              <a:rPr lang="en-GB" sz="1050" i="1" dirty="0">
                <a:solidFill>
                  <a:prstClr val="black"/>
                </a:solidFill>
                <a:hlinkClick r:id="rId3">
                  <a:extLst>
                    <a:ext uri="{A12FA001-AC4F-418D-AE19-62706E023703}">
                      <ahyp:hlinkClr xmlns="" xmlns:ahyp="http://schemas.microsoft.com/office/drawing/2018/hyperlinkcolor" val="tx"/>
                    </a:ext>
                  </a:extLst>
                </a:hlinkClick>
              </a:rPr>
              <a:t>Access and Inclusion Index</a:t>
            </a:r>
            <a:endParaRPr lang="en-AU" sz="1050" dirty="0">
              <a:cs typeface="Calibri Light"/>
            </a:endParaRPr>
          </a:p>
          <a:p>
            <a:pPr marL="447675" indent="-447675">
              <a:spcBef>
                <a:spcPts val="300"/>
              </a:spcBef>
              <a:buClr>
                <a:schemeClr val="tx1"/>
              </a:buClr>
              <a:tabLst>
                <a:tab pos="447675" algn="l"/>
              </a:tabLst>
              <a:defRPr/>
            </a:pPr>
            <a:r>
              <a:rPr lang="en-AU" sz="1050" b="1" dirty="0">
                <a:solidFill>
                  <a:schemeClr val="accent4"/>
                </a:solidFill>
                <a:latin typeface="Calibri" panose="020F0502020204030204"/>
              </a:rPr>
              <a:t>DIW5 	</a:t>
            </a:r>
            <a:r>
              <a:rPr lang="en-GB" sz="1050" b="1" dirty="0">
                <a:solidFill>
                  <a:schemeClr val="accent4"/>
                </a:solidFill>
                <a:latin typeface="Calibri" panose="020F0502020204030204"/>
                <a:ea typeface="+mn-lt"/>
                <a:cs typeface="+mn-lt"/>
              </a:rPr>
              <a:t>P</a:t>
            </a:r>
            <a:r>
              <a:rPr lang="en-GB" sz="1050" b="1" dirty="0">
                <a:solidFill>
                  <a:schemeClr val="accent4"/>
                </a:solidFill>
                <a:ea typeface="+mn-lt"/>
                <a:cs typeface="+mn-lt"/>
              </a:rPr>
              <a:t>ilot an early career program (internship/work experience programs) </a:t>
            </a:r>
            <a:r>
              <a:rPr lang="en-GB" sz="1050" b="1" dirty="0">
                <a:solidFill>
                  <a:schemeClr val="accent4"/>
                </a:solidFill>
                <a:cs typeface="Calibri Light"/>
              </a:rPr>
              <a:t>to support people with disability</a:t>
            </a:r>
            <a:r>
              <a:rPr lang="en-GB" sz="1050" b="1" dirty="0">
                <a:solidFill>
                  <a:schemeClr val="accent6"/>
                </a:solidFill>
                <a:cs typeface="Calibri Light"/>
              </a:rPr>
              <a:t> </a:t>
            </a:r>
            <a:r>
              <a:rPr lang="en-GB" sz="1050" dirty="0">
                <a:cs typeface="Calibri Light"/>
              </a:rPr>
              <a:t>to develop valuable skills and experience, leading to pathways for employment, drawing on existing external resources such as </a:t>
            </a:r>
            <a:r>
              <a:rPr lang="en-GB" sz="1050" dirty="0">
                <a:solidFill>
                  <a:prstClr val="black"/>
                </a:solidFill>
              </a:rPr>
              <a:t>participation in the Australian Network on Disability Stepping Into internship program or the Services Australia Aurora Neurodiversity Program in partnership with Specialisterne</a:t>
            </a:r>
            <a:endParaRPr lang="en-US" sz="1050" dirty="0">
              <a:solidFill>
                <a:prstClr val="black"/>
              </a:solidFill>
              <a:sym typeface="Arial"/>
            </a:endParaRPr>
          </a:p>
          <a:p>
            <a:pPr marL="447675" indent="-447675">
              <a:spcBef>
                <a:spcPts val="300"/>
              </a:spcBef>
              <a:buClr>
                <a:schemeClr val="tx1"/>
              </a:buClr>
              <a:tabLst>
                <a:tab pos="447675" algn="l"/>
              </a:tabLst>
              <a:defRPr/>
            </a:pPr>
            <a:r>
              <a:rPr lang="en-US" sz="1050" b="1" dirty="0">
                <a:solidFill>
                  <a:schemeClr val="accent4"/>
                </a:solidFill>
                <a:sym typeface="Arial"/>
              </a:rPr>
              <a:t>DIW6</a:t>
            </a:r>
            <a:r>
              <a:rPr lang="en-US" sz="1050" dirty="0">
                <a:solidFill>
                  <a:prstClr val="black"/>
                </a:solidFill>
                <a:sym typeface="Arial"/>
              </a:rPr>
              <a:t>	</a:t>
            </a:r>
            <a:r>
              <a:rPr lang="en-US" sz="1050" dirty="0">
                <a:solidFill>
                  <a:prstClr val="black"/>
                </a:solidFill>
              </a:rPr>
              <a:t>Introduce a </a:t>
            </a:r>
            <a:r>
              <a:rPr lang="en-US" sz="1050" b="1" dirty="0">
                <a:solidFill>
                  <a:schemeClr val="accent4"/>
                </a:solidFill>
              </a:rPr>
              <a:t>Wellbeing Program to support leaders and the broader workforce to foster physical and psychological wellbeing, build capability and combat burnout </a:t>
            </a:r>
            <a:r>
              <a:rPr lang="en-US" sz="1050" dirty="0">
                <a:solidFill>
                  <a:prstClr val="black"/>
                </a:solidFill>
              </a:rPr>
              <a:t>including training in debriefing, reflective practice, self-care and mentoring. Initially, introduce a </a:t>
            </a:r>
            <a:r>
              <a:rPr lang="en-US" sz="1050" dirty="0"/>
              <a:t>program of informal, tailored learning opportunities, such as virtual wellness workshops and panel discussions to build momentum, educate and promote awareness </a:t>
            </a:r>
          </a:p>
          <a:p>
            <a:pPr marL="447675" indent="-447675">
              <a:spcBef>
                <a:spcPts val="300"/>
              </a:spcBef>
              <a:buClr>
                <a:schemeClr val="tx1"/>
              </a:buClr>
              <a:tabLst>
                <a:tab pos="447675" algn="l"/>
              </a:tabLst>
              <a:defRPr/>
            </a:pPr>
            <a:r>
              <a:rPr lang="en-US" sz="1050" b="1" dirty="0">
                <a:solidFill>
                  <a:schemeClr val="accent4"/>
                </a:solidFill>
              </a:rPr>
              <a:t>DIW7	Invest in tools, systems, processes and resources</a:t>
            </a:r>
            <a:r>
              <a:rPr lang="en-US" sz="1050" dirty="0">
                <a:solidFill>
                  <a:prstClr val="black"/>
                </a:solidFill>
              </a:rPr>
              <a:t> that support and enable inclusion, belonging and wellbeing in our everyday work life such as workflow, case load management and collaboration tools </a:t>
            </a:r>
            <a:r>
              <a:rPr lang="en-US" sz="800" dirty="0">
                <a:solidFill>
                  <a:prstClr val="black"/>
                </a:solidFill>
              </a:rPr>
              <a:t>(Refer Digital and Data </a:t>
            </a:r>
            <a:r>
              <a:rPr lang="en-US" sz="800" dirty="0" smtClean="0">
                <a:solidFill>
                  <a:prstClr val="black"/>
                </a:solidFill>
              </a:rPr>
              <a:t>Roadmap) </a:t>
            </a:r>
            <a:r>
              <a:rPr lang="en-US" sz="1050" dirty="0">
                <a:solidFill>
                  <a:prstClr val="black"/>
                </a:solidFill>
              </a:rPr>
              <a:t>and establishing a national register of community contacts</a:t>
            </a:r>
          </a:p>
          <a:p>
            <a:pPr marL="447675" indent="-447675">
              <a:spcBef>
                <a:spcPts val="300"/>
              </a:spcBef>
              <a:buClr>
                <a:schemeClr val="tx1"/>
              </a:buClr>
              <a:tabLst>
                <a:tab pos="449263" algn="l"/>
              </a:tabLst>
              <a:defRPr/>
            </a:pPr>
            <a:r>
              <a:rPr kumimoji="0" lang="en-AU" sz="1050" i="0" u="none" strike="noStrike" kern="1200" cap="none" spc="0" normalizeH="0" baseline="0" noProof="0" dirty="0">
                <a:ln>
                  <a:noFill/>
                </a:ln>
                <a:solidFill>
                  <a:prstClr val="black"/>
                </a:solidFill>
                <a:effectLst/>
                <a:uLnTx/>
                <a:uFillTx/>
                <a:latin typeface="Calibri" panose="020F0502020204030204"/>
                <a:ea typeface="+mn-ea"/>
                <a:cs typeface="+mn-cs"/>
              </a:rPr>
              <a:t>	</a:t>
            </a:r>
          </a:p>
          <a:p>
            <a:pPr>
              <a:spcBef>
                <a:spcPts val="300"/>
              </a:spcBef>
              <a:buClr>
                <a:schemeClr val="tx1"/>
              </a:buClr>
              <a:tabLst>
                <a:tab pos="449263" algn="l"/>
              </a:tabLst>
              <a:defRPr/>
            </a:pPr>
            <a:endParaRPr lang="en-AU" sz="1000" b="1" dirty="0">
              <a:solidFill>
                <a:prstClr val="black"/>
              </a:solidFill>
              <a:latin typeface="Calibri" panose="020F0502020204030204"/>
            </a:endParaRPr>
          </a:p>
        </p:txBody>
      </p:sp>
      <p:sp>
        <p:nvSpPr>
          <p:cNvPr id="12" name="Content Placeholder 5">
            <a:extLst>
              <a:ext uri="{FF2B5EF4-FFF2-40B4-BE49-F238E27FC236}">
                <a16:creationId xmlns:a16="http://schemas.microsoft.com/office/drawing/2014/main" id="{18EC1947-17F2-4493-B362-4A96C09F0673}"/>
              </a:ext>
            </a:extLst>
          </p:cNvPr>
          <p:cNvSpPr txBox="1">
            <a:spLocks/>
          </p:cNvSpPr>
          <p:nvPr/>
        </p:nvSpPr>
        <p:spPr>
          <a:xfrm>
            <a:off x="483556" y="1550566"/>
            <a:ext cx="8398375"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4" name="Content Placeholder 5">
            <a:extLst>
              <a:ext uri="{FF2B5EF4-FFF2-40B4-BE49-F238E27FC236}">
                <a16:creationId xmlns:a16="http://schemas.microsoft.com/office/drawing/2014/main" id="{476F6408-E7B9-4341-B926-F922D0E13AEA}"/>
              </a:ext>
            </a:extLst>
          </p:cNvPr>
          <p:cNvSpPr txBox="1">
            <a:spLocks/>
          </p:cNvSpPr>
          <p:nvPr/>
        </p:nvSpPr>
        <p:spPr>
          <a:xfrm>
            <a:off x="8958132" y="1550566"/>
            <a:ext cx="801591"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5" name="Content Placeholder 5">
            <a:extLst>
              <a:ext uri="{FF2B5EF4-FFF2-40B4-BE49-F238E27FC236}">
                <a16:creationId xmlns:a16="http://schemas.microsoft.com/office/drawing/2014/main" id="{F90D2420-6DF6-4ADB-AA8A-E14F72F5CAB1}"/>
              </a:ext>
            </a:extLst>
          </p:cNvPr>
          <p:cNvSpPr txBox="1">
            <a:spLocks/>
          </p:cNvSpPr>
          <p:nvPr/>
        </p:nvSpPr>
        <p:spPr>
          <a:xfrm>
            <a:off x="9898283" y="1550566"/>
            <a:ext cx="803702"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16" name="Content Placeholder 5">
            <a:extLst>
              <a:ext uri="{FF2B5EF4-FFF2-40B4-BE49-F238E27FC236}">
                <a16:creationId xmlns:a16="http://schemas.microsoft.com/office/drawing/2014/main" id="{DA8FE764-95E7-4557-970E-8E2D86CA5A4C}"/>
              </a:ext>
            </a:extLst>
          </p:cNvPr>
          <p:cNvSpPr txBox="1">
            <a:spLocks/>
          </p:cNvSpPr>
          <p:nvPr/>
        </p:nvSpPr>
        <p:spPr>
          <a:xfrm>
            <a:off x="10840545" y="1550566"/>
            <a:ext cx="803702"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17" name="Content Placeholder 5">
            <a:extLst>
              <a:ext uri="{FF2B5EF4-FFF2-40B4-BE49-F238E27FC236}">
                <a16:creationId xmlns:a16="http://schemas.microsoft.com/office/drawing/2014/main" id="{11C8C3C4-2AEF-45FC-B4B3-D1026224A8D6}"/>
              </a:ext>
            </a:extLst>
          </p:cNvPr>
          <p:cNvSpPr txBox="1">
            <a:spLocks/>
          </p:cNvSpPr>
          <p:nvPr/>
        </p:nvSpPr>
        <p:spPr>
          <a:xfrm>
            <a:off x="8958132" y="1912516"/>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18" name="Content Placeholder 5">
            <a:extLst>
              <a:ext uri="{FF2B5EF4-FFF2-40B4-BE49-F238E27FC236}">
                <a16:creationId xmlns:a16="http://schemas.microsoft.com/office/drawing/2014/main" id="{35349E5E-8BA6-409E-AC09-08F88803F737}"/>
              </a:ext>
            </a:extLst>
          </p:cNvPr>
          <p:cNvSpPr txBox="1">
            <a:spLocks/>
          </p:cNvSpPr>
          <p:nvPr/>
        </p:nvSpPr>
        <p:spPr>
          <a:xfrm>
            <a:off x="9898283" y="1912516"/>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19" name="Content Placeholder 5">
            <a:extLst>
              <a:ext uri="{FF2B5EF4-FFF2-40B4-BE49-F238E27FC236}">
                <a16:creationId xmlns:a16="http://schemas.microsoft.com/office/drawing/2014/main" id="{03CC3BA6-CD44-4052-9DC8-E9396A0592A3}"/>
              </a:ext>
            </a:extLst>
          </p:cNvPr>
          <p:cNvSpPr txBox="1">
            <a:spLocks/>
          </p:cNvSpPr>
          <p:nvPr/>
        </p:nvSpPr>
        <p:spPr>
          <a:xfrm>
            <a:off x="10840545" y="191251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endParaRPr lang="en-US" dirty="0"/>
          </a:p>
        </p:txBody>
      </p:sp>
      <p:sp>
        <p:nvSpPr>
          <p:cNvPr id="53" name="TextBox 52">
            <a:extLst>
              <a:ext uri="{FF2B5EF4-FFF2-40B4-BE49-F238E27FC236}">
                <a16:creationId xmlns:a16="http://schemas.microsoft.com/office/drawing/2014/main" id="{C23E9887-1603-4632-AA28-BD1AB7B94D31}"/>
              </a:ext>
            </a:extLst>
          </p:cNvPr>
          <p:cNvSpPr txBox="1"/>
          <p:nvPr/>
        </p:nvSpPr>
        <p:spPr>
          <a:xfrm>
            <a:off x="483556" y="5937449"/>
            <a:ext cx="11070269" cy="230832"/>
          </a:xfrm>
          <a:prstGeom prst="rect">
            <a:avLst/>
          </a:prstGeom>
          <a:solidFill>
            <a:schemeClr val="bg1"/>
          </a:solid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pic>
        <p:nvPicPr>
          <p:cNvPr id="45" name="Picture 44">
            <a:extLst>
              <a:ext uri="{FF2B5EF4-FFF2-40B4-BE49-F238E27FC236}">
                <a16:creationId xmlns:a16="http://schemas.microsoft.com/office/drawing/2014/main" id="{911A3540-392B-48EB-AFFF-7568052A9113}"/>
              </a:ext>
            </a:extLst>
          </p:cNvPr>
          <p:cNvPicPr>
            <a:picLocks noChangeAspect="1"/>
          </p:cNvPicPr>
          <p:nvPr/>
        </p:nvPicPr>
        <p:blipFill>
          <a:blip r:embed="rId4"/>
          <a:stretch>
            <a:fillRect/>
          </a:stretch>
        </p:blipFill>
        <p:spPr>
          <a:xfrm>
            <a:off x="376947" y="469356"/>
            <a:ext cx="991311" cy="824353"/>
          </a:xfrm>
          <a:prstGeom prst="rect">
            <a:avLst/>
          </a:prstGeom>
        </p:spPr>
      </p:pic>
      <p:sp>
        <p:nvSpPr>
          <p:cNvPr id="54" name="Content Placeholder 5">
            <a:extLst>
              <a:ext uri="{FF2B5EF4-FFF2-40B4-BE49-F238E27FC236}">
                <a16:creationId xmlns:a16="http://schemas.microsoft.com/office/drawing/2014/main" id="{7B1219A6-E30B-4F9D-B815-111964FA8714}"/>
              </a:ext>
            </a:extLst>
          </p:cNvPr>
          <p:cNvSpPr txBox="1">
            <a:spLocks/>
          </p:cNvSpPr>
          <p:nvPr/>
        </p:nvSpPr>
        <p:spPr>
          <a:xfrm>
            <a:off x="8958132" y="2590352"/>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5" name="Content Placeholder 5">
            <a:extLst>
              <a:ext uri="{FF2B5EF4-FFF2-40B4-BE49-F238E27FC236}">
                <a16:creationId xmlns:a16="http://schemas.microsoft.com/office/drawing/2014/main" id="{9771E94B-8602-4B4B-935D-9DC487A3D395}"/>
              </a:ext>
            </a:extLst>
          </p:cNvPr>
          <p:cNvSpPr txBox="1">
            <a:spLocks/>
          </p:cNvSpPr>
          <p:nvPr/>
        </p:nvSpPr>
        <p:spPr>
          <a:xfrm>
            <a:off x="9898283" y="2590352"/>
            <a:ext cx="803702" cy="292926"/>
          </a:xfrm>
          <a:prstGeom prst="rect">
            <a:avLst/>
          </a:prstGeom>
          <a:solidFill>
            <a:srgbClr val="F1CEED"/>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56" name="Content Placeholder 5">
            <a:extLst>
              <a:ext uri="{FF2B5EF4-FFF2-40B4-BE49-F238E27FC236}">
                <a16:creationId xmlns:a16="http://schemas.microsoft.com/office/drawing/2014/main" id="{22BAE78B-B77B-4559-8C12-CE989BE5D493}"/>
              </a:ext>
            </a:extLst>
          </p:cNvPr>
          <p:cNvSpPr txBox="1">
            <a:spLocks/>
          </p:cNvSpPr>
          <p:nvPr/>
        </p:nvSpPr>
        <p:spPr>
          <a:xfrm>
            <a:off x="10840545" y="2590352"/>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cs typeface="Calibri"/>
              </a:rPr>
              <a:t>3</a:t>
            </a:r>
          </a:p>
        </p:txBody>
      </p:sp>
      <p:sp>
        <p:nvSpPr>
          <p:cNvPr id="61" name="Content Placeholder 5">
            <a:extLst>
              <a:ext uri="{FF2B5EF4-FFF2-40B4-BE49-F238E27FC236}">
                <a16:creationId xmlns:a16="http://schemas.microsoft.com/office/drawing/2014/main" id="{5E164B83-F6AE-46EC-B310-D661A197298E}"/>
              </a:ext>
            </a:extLst>
          </p:cNvPr>
          <p:cNvSpPr txBox="1">
            <a:spLocks/>
          </p:cNvSpPr>
          <p:nvPr/>
        </p:nvSpPr>
        <p:spPr>
          <a:xfrm>
            <a:off x="8958132" y="3177350"/>
            <a:ext cx="801591"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62" name="Content Placeholder 5">
            <a:extLst>
              <a:ext uri="{FF2B5EF4-FFF2-40B4-BE49-F238E27FC236}">
                <a16:creationId xmlns:a16="http://schemas.microsoft.com/office/drawing/2014/main" id="{28A4409A-E3E9-4571-B844-6319C55B07A9}"/>
              </a:ext>
            </a:extLst>
          </p:cNvPr>
          <p:cNvSpPr txBox="1">
            <a:spLocks/>
          </p:cNvSpPr>
          <p:nvPr/>
        </p:nvSpPr>
        <p:spPr>
          <a:xfrm>
            <a:off x="9898283" y="3177350"/>
            <a:ext cx="803702"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63" name="Content Placeholder 5">
            <a:extLst>
              <a:ext uri="{FF2B5EF4-FFF2-40B4-BE49-F238E27FC236}">
                <a16:creationId xmlns:a16="http://schemas.microsoft.com/office/drawing/2014/main" id="{BFB45490-7B77-4FA5-81B2-F1D938280913}"/>
              </a:ext>
            </a:extLst>
          </p:cNvPr>
          <p:cNvSpPr txBox="1">
            <a:spLocks/>
          </p:cNvSpPr>
          <p:nvPr/>
        </p:nvSpPr>
        <p:spPr>
          <a:xfrm>
            <a:off x="10840545" y="3177350"/>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p>
        </p:txBody>
      </p:sp>
      <p:sp>
        <p:nvSpPr>
          <p:cNvPr id="64" name="Content Placeholder 5">
            <a:extLst>
              <a:ext uri="{FF2B5EF4-FFF2-40B4-BE49-F238E27FC236}">
                <a16:creationId xmlns:a16="http://schemas.microsoft.com/office/drawing/2014/main" id="{A7367C35-6A9D-49BE-8771-3B0295B35626}"/>
              </a:ext>
            </a:extLst>
          </p:cNvPr>
          <p:cNvSpPr txBox="1">
            <a:spLocks/>
          </p:cNvSpPr>
          <p:nvPr/>
        </p:nvSpPr>
        <p:spPr>
          <a:xfrm>
            <a:off x="8958132" y="5394782"/>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65" name="Content Placeholder 5">
            <a:extLst>
              <a:ext uri="{FF2B5EF4-FFF2-40B4-BE49-F238E27FC236}">
                <a16:creationId xmlns:a16="http://schemas.microsoft.com/office/drawing/2014/main" id="{E4133141-18EE-40C3-9CD4-93200F2751E1}"/>
              </a:ext>
            </a:extLst>
          </p:cNvPr>
          <p:cNvSpPr txBox="1">
            <a:spLocks/>
          </p:cNvSpPr>
          <p:nvPr/>
        </p:nvSpPr>
        <p:spPr>
          <a:xfrm>
            <a:off x="9898283" y="5394782"/>
            <a:ext cx="803702" cy="292926"/>
          </a:xfrm>
          <a:prstGeom prst="rect">
            <a:avLst/>
          </a:prstGeom>
          <a:solidFill>
            <a:schemeClr val="bg2">
              <a:lumMod val="9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Low</a:t>
            </a:r>
          </a:p>
        </p:txBody>
      </p:sp>
      <p:sp>
        <p:nvSpPr>
          <p:cNvPr id="66" name="Content Placeholder 5">
            <a:extLst>
              <a:ext uri="{FF2B5EF4-FFF2-40B4-BE49-F238E27FC236}">
                <a16:creationId xmlns:a16="http://schemas.microsoft.com/office/drawing/2014/main" id="{638F7196-E210-4037-BEC7-F79CADE1DD4E}"/>
              </a:ext>
            </a:extLst>
          </p:cNvPr>
          <p:cNvSpPr txBox="1">
            <a:spLocks/>
          </p:cNvSpPr>
          <p:nvPr/>
        </p:nvSpPr>
        <p:spPr>
          <a:xfrm>
            <a:off x="10840545" y="5394782"/>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cs typeface="Calibri"/>
              </a:rPr>
              <a:t>3</a:t>
            </a:r>
          </a:p>
        </p:txBody>
      </p:sp>
      <p:sp>
        <p:nvSpPr>
          <p:cNvPr id="67" name="Content Placeholder 5">
            <a:extLst>
              <a:ext uri="{FF2B5EF4-FFF2-40B4-BE49-F238E27FC236}">
                <a16:creationId xmlns:a16="http://schemas.microsoft.com/office/drawing/2014/main" id="{C1CDC8CF-5765-4D59-ABD1-92B9DC8B5038}"/>
              </a:ext>
            </a:extLst>
          </p:cNvPr>
          <p:cNvSpPr txBox="1">
            <a:spLocks/>
          </p:cNvSpPr>
          <p:nvPr/>
        </p:nvSpPr>
        <p:spPr>
          <a:xfrm>
            <a:off x="8958132" y="3848231"/>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dirty="0"/>
              <a:t>Moderate</a:t>
            </a:r>
          </a:p>
        </p:txBody>
      </p:sp>
      <p:sp>
        <p:nvSpPr>
          <p:cNvPr id="68" name="Content Placeholder 5">
            <a:extLst>
              <a:ext uri="{FF2B5EF4-FFF2-40B4-BE49-F238E27FC236}">
                <a16:creationId xmlns:a16="http://schemas.microsoft.com/office/drawing/2014/main" id="{4A4EDA03-898D-4C33-AFF9-01299AE41376}"/>
              </a:ext>
            </a:extLst>
          </p:cNvPr>
          <p:cNvSpPr txBox="1">
            <a:spLocks/>
          </p:cNvSpPr>
          <p:nvPr/>
        </p:nvSpPr>
        <p:spPr>
          <a:xfrm>
            <a:off x="9898283" y="3848231"/>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dirty="0"/>
              <a:t>Moderate</a:t>
            </a:r>
          </a:p>
        </p:txBody>
      </p:sp>
      <p:sp>
        <p:nvSpPr>
          <p:cNvPr id="69" name="Content Placeholder 5">
            <a:extLst>
              <a:ext uri="{FF2B5EF4-FFF2-40B4-BE49-F238E27FC236}">
                <a16:creationId xmlns:a16="http://schemas.microsoft.com/office/drawing/2014/main" id="{41CC5D43-518E-4A4C-B1B4-F81A0017B688}"/>
              </a:ext>
            </a:extLst>
          </p:cNvPr>
          <p:cNvSpPr txBox="1">
            <a:spLocks/>
          </p:cNvSpPr>
          <p:nvPr/>
        </p:nvSpPr>
        <p:spPr>
          <a:xfrm>
            <a:off x="10840545" y="384813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70" name="Content Placeholder 5">
            <a:extLst>
              <a:ext uri="{FF2B5EF4-FFF2-40B4-BE49-F238E27FC236}">
                <a16:creationId xmlns:a16="http://schemas.microsoft.com/office/drawing/2014/main" id="{65E8D323-1CA1-428A-8133-99B714B50EB0}"/>
              </a:ext>
            </a:extLst>
          </p:cNvPr>
          <p:cNvSpPr txBox="1">
            <a:spLocks/>
          </p:cNvSpPr>
          <p:nvPr/>
        </p:nvSpPr>
        <p:spPr>
          <a:xfrm>
            <a:off x="8958132" y="4326871"/>
            <a:ext cx="801591"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71" name="Content Placeholder 5">
            <a:extLst>
              <a:ext uri="{FF2B5EF4-FFF2-40B4-BE49-F238E27FC236}">
                <a16:creationId xmlns:a16="http://schemas.microsoft.com/office/drawing/2014/main" id="{8A2DA52B-F95A-44D6-83EE-8141653EAA12}"/>
              </a:ext>
            </a:extLst>
          </p:cNvPr>
          <p:cNvSpPr txBox="1">
            <a:spLocks/>
          </p:cNvSpPr>
          <p:nvPr/>
        </p:nvSpPr>
        <p:spPr>
          <a:xfrm>
            <a:off x="9898283" y="4326871"/>
            <a:ext cx="803702"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72" name="Content Placeholder 5">
            <a:extLst>
              <a:ext uri="{FF2B5EF4-FFF2-40B4-BE49-F238E27FC236}">
                <a16:creationId xmlns:a16="http://schemas.microsoft.com/office/drawing/2014/main" id="{3036CFDC-20CF-4F10-9DE8-8104DE060922}"/>
              </a:ext>
            </a:extLst>
          </p:cNvPr>
          <p:cNvSpPr txBox="1">
            <a:spLocks/>
          </p:cNvSpPr>
          <p:nvPr/>
        </p:nvSpPr>
        <p:spPr>
          <a:xfrm>
            <a:off x="10840545" y="4326871"/>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73" name="Content Placeholder 5">
            <a:extLst>
              <a:ext uri="{FF2B5EF4-FFF2-40B4-BE49-F238E27FC236}">
                <a16:creationId xmlns:a16="http://schemas.microsoft.com/office/drawing/2014/main" id="{6171B139-F0EB-4416-9274-DA3A03A14C4F}"/>
              </a:ext>
            </a:extLst>
          </p:cNvPr>
          <p:cNvSpPr txBox="1">
            <a:spLocks/>
          </p:cNvSpPr>
          <p:nvPr/>
        </p:nvSpPr>
        <p:spPr>
          <a:xfrm>
            <a:off x="8958132" y="4890928"/>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74" name="Content Placeholder 5">
            <a:extLst>
              <a:ext uri="{FF2B5EF4-FFF2-40B4-BE49-F238E27FC236}">
                <a16:creationId xmlns:a16="http://schemas.microsoft.com/office/drawing/2014/main" id="{1ACFA204-35D8-47EA-A65C-DC79F9FF8FCB}"/>
              </a:ext>
            </a:extLst>
          </p:cNvPr>
          <p:cNvSpPr txBox="1">
            <a:spLocks/>
          </p:cNvSpPr>
          <p:nvPr/>
        </p:nvSpPr>
        <p:spPr>
          <a:xfrm>
            <a:off x="9898283" y="4890928"/>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dirty="0"/>
              <a:t>Moderate</a:t>
            </a:r>
          </a:p>
        </p:txBody>
      </p:sp>
      <p:sp>
        <p:nvSpPr>
          <p:cNvPr id="75" name="Content Placeholder 5">
            <a:extLst>
              <a:ext uri="{FF2B5EF4-FFF2-40B4-BE49-F238E27FC236}">
                <a16:creationId xmlns:a16="http://schemas.microsoft.com/office/drawing/2014/main" id="{601E6EF0-86FE-40CD-9F18-0B24AB37FCA2}"/>
              </a:ext>
            </a:extLst>
          </p:cNvPr>
          <p:cNvSpPr txBox="1">
            <a:spLocks/>
          </p:cNvSpPr>
          <p:nvPr/>
        </p:nvSpPr>
        <p:spPr>
          <a:xfrm>
            <a:off x="10840545" y="4890928"/>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4" name="Slide Number Placeholder 3">
            <a:extLst>
              <a:ext uri="{FF2B5EF4-FFF2-40B4-BE49-F238E27FC236}">
                <a16:creationId xmlns:a16="http://schemas.microsoft.com/office/drawing/2014/main" id="{9BADAAFA-6B05-14A2-E349-482C6C09E4DF}"/>
              </a:ext>
            </a:extLst>
          </p:cNvPr>
          <p:cNvSpPr>
            <a:spLocks noGrp="1"/>
          </p:cNvSpPr>
          <p:nvPr>
            <p:ph type="sldNum" sz="quarter" idx="12"/>
          </p:nvPr>
        </p:nvSpPr>
        <p:spPr/>
        <p:txBody>
          <a:bodyPr/>
          <a:lstStyle/>
          <a:p>
            <a:fld id="{C0F55C17-AF72-40D4-ADBD-B5505DEBF9BA}" type="slidenum">
              <a:rPr lang="en-AU" smtClean="0"/>
              <a:t>33</a:t>
            </a:fld>
            <a:endParaRPr lang="en-US" dirty="0"/>
          </a:p>
        </p:txBody>
      </p:sp>
      <p:sp>
        <p:nvSpPr>
          <p:cNvPr id="2" name="Footer Placeholder 1">
            <a:extLst>
              <a:ext uri="{FF2B5EF4-FFF2-40B4-BE49-F238E27FC236}">
                <a16:creationId xmlns:a16="http://schemas.microsoft.com/office/drawing/2014/main" id="{9C0741DB-F761-8135-0E05-83E9FF54CF42}"/>
              </a:ext>
            </a:extLst>
          </p:cNvPr>
          <p:cNvSpPr>
            <a:spLocks noGrp="1"/>
          </p:cNvSpPr>
          <p:nvPr>
            <p:ph type="ftr" sz="quarter" idx="11"/>
          </p:nvPr>
        </p:nvSpPr>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24710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lstStyle/>
          <a:p>
            <a:r>
              <a:rPr lang="en-AU" dirty="0"/>
              <a:t>Appendix</a:t>
            </a:r>
          </a:p>
        </p:txBody>
      </p:sp>
      <p:sp>
        <p:nvSpPr>
          <p:cNvPr id="5" name="Slide Number Placeholder 4">
            <a:extLst>
              <a:ext uri="{FF2B5EF4-FFF2-40B4-BE49-F238E27FC236}">
                <a16:creationId xmlns:a16="http://schemas.microsoft.com/office/drawing/2014/main" id="{DB694BAD-74F6-2DB2-2AB3-0AEE4D1EB764}"/>
              </a:ext>
            </a:extLst>
          </p:cNvPr>
          <p:cNvSpPr>
            <a:spLocks noGrp="1"/>
          </p:cNvSpPr>
          <p:nvPr>
            <p:ph type="sldNum" sz="quarter" idx="12"/>
          </p:nvPr>
        </p:nvSpPr>
        <p:spPr/>
        <p:txBody>
          <a:bodyPr/>
          <a:lstStyle/>
          <a:p>
            <a:fld id="{C0F55C17-AF72-40D4-ADBD-B5505DEBF9BA}" type="slidenum">
              <a:rPr lang="en-AU" smtClean="0"/>
              <a:pPr/>
              <a:t>34</a:t>
            </a:fld>
            <a:endParaRPr lang="en-US" dirty="0"/>
          </a:p>
        </p:txBody>
      </p:sp>
    </p:spTree>
    <p:extLst>
      <p:ext uri="{BB962C8B-B14F-4D97-AF65-F5344CB8AC3E}">
        <p14:creationId xmlns:p14="http://schemas.microsoft.com/office/powerpoint/2010/main" val="2818569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8C0DBF3-4654-48FA-838A-0410BEC9C5EF}"/>
              </a:ext>
            </a:extLst>
          </p:cNvPr>
          <p:cNvSpPr txBox="1"/>
          <p:nvPr/>
        </p:nvSpPr>
        <p:spPr>
          <a:xfrm>
            <a:off x="1239868" y="3070650"/>
            <a:ext cx="77860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800" dirty="0">
                <a:solidFill>
                  <a:schemeClr val="bg2">
                    <a:lumMod val="25000"/>
                  </a:schemeClr>
                </a:solidFill>
                <a:latin typeface="+mn-lt"/>
                <a:ea typeface="+mn-ea"/>
              </a:rPr>
              <a:t>FY22</a:t>
            </a:r>
          </a:p>
          <a:p>
            <a:r>
              <a:rPr lang="en-AU" sz="1800" dirty="0">
                <a:solidFill>
                  <a:schemeClr val="bg2">
                    <a:lumMod val="25000"/>
                  </a:schemeClr>
                </a:solidFill>
                <a:latin typeface="+mn-lt"/>
                <a:ea typeface="+mn-ea"/>
              </a:rPr>
              <a:t>26.1%</a:t>
            </a:r>
          </a:p>
        </p:txBody>
      </p:sp>
      <p:sp>
        <p:nvSpPr>
          <p:cNvPr id="4" name="Footer Placeholder 3">
            <a:extLst>
              <a:ext uri="{FF2B5EF4-FFF2-40B4-BE49-F238E27FC236}">
                <a16:creationId xmlns:a16="http://schemas.microsoft.com/office/drawing/2014/main" id="{A3455D95-CCCD-4000-8A6F-6398A2A537DD}"/>
              </a:ext>
            </a:extLst>
          </p:cNvPr>
          <p:cNvSpPr>
            <a:spLocks noGrp="1"/>
          </p:cNvSpPr>
          <p:nvPr>
            <p:ph type="ftr" sz="quarter" idx="11"/>
          </p:nvPr>
        </p:nvSpPr>
        <p:spPr>
          <a:xfrm>
            <a:off x="1170097" y="6342355"/>
            <a:ext cx="6783813" cy="180000"/>
          </a:xfrm>
        </p:spPr>
        <p:txBody>
          <a:bodyPr/>
          <a:lstStyle/>
          <a:p>
            <a:pPr algn="ctr"/>
            <a:r>
              <a:rPr lang="en-AU" smtClean="0"/>
              <a:t>NDIS Commission Workforce Plan 2023-2028</a:t>
            </a:r>
            <a:endParaRPr lang="en-US" dirty="0"/>
          </a:p>
        </p:txBody>
      </p:sp>
      <p:sp>
        <p:nvSpPr>
          <p:cNvPr id="8" name="Title 4">
            <a:extLst>
              <a:ext uri="{FF2B5EF4-FFF2-40B4-BE49-F238E27FC236}">
                <a16:creationId xmlns:a16="http://schemas.microsoft.com/office/drawing/2014/main" id="{F780F49E-C76D-419E-9D43-8661331B3495}"/>
              </a:ext>
            </a:extLst>
          </p:cNvPr>
          <p:cNvSpPr txBox="1">
            <a:spLocks/>
          </p:cNvSpPr>
          <p:nvPr/>
        </p:nvSpPr>
        <p:spPr>
          <a:xfrm>
            <a:off x="503691" y="498100"/>
            <a:ext cx="8268644" cy="673562"/>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800" dirty="0">
                <a:solidFill>
                  <a:schemeClr val="tx2"/>
                </a:solidFill>
              </a:rPr>
              <a:t>Appendix A: Current state benchmarking </a:t>
            </a:r>
            <a:endParaRPr lang="en-AU" sz="2800" dirty="0">
              <a:solidFill>
                <a:schemeClr val="tx2"/>
              </a:solidFill>
            </a:endParaRPr>
          </a:p>
        </p:txBody>
      </p:sp>
      <p:sp>
        <p:nvSpPr>
          <p:cNvPr id="10" name="Google Shape;2191;p207">
            <a:extLst>
              <a:ext uri="{FF2B5EF4-FFF2-40B4-BE49-F238E27FC236}">
                <a16:creationId xmlns:a16="http://schemas.microsoft.com/office/drawing/2014/main" id="{86489AEB-C4C1-4CFC-92E3-59B5F49DE2DE}"/>
              </a:ext>
            </a:extLst>
          </p:cNvPr>
          <p:cNvSpPr/>
          <p:nvPr/>
        </p:nvSpPr>
        <p:spPr>
          <a:xfrm>
            <a:off x="503690" y="1516844"/>
            <a:ext cx="3289131" cy="347120"/>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pPr>
            <a:r>
              <a:rPr lang="en-AU" sz="1200" b="1" kern="0" dirty="0">
                <a:solidFill>
                  <a:srgbClr val="FFFFFF"/>
                </a:solidFill>
                <a:cs typeface="Arial"/>
                <a:sym typeface="Arial"/>
              </a:rPr>
              <a:t>Turnover Rate  </a:t>
            </a:r>
            <a:endParaRPr lang="en-US" sz="1200" b="1" kern="0" dirty="0">
              <a:solidFill>
                <a:srgbClr val="FFFFFF"/>
              </a:solidFill>
              <a:cs typeface="Arial"/>
            </a:endParaRPr>
          </a:p>
        </p:txBody>
      </p:sp>
      <p:sp>
        <p:nvSpPr>
          <p:cNvPr id="12" name="Google Shape;2205;p207">
            <a:extLst>
              <a:ext uri="{FF2B5EF4-FFF2-40B4-BE49-F238E27FC236}">
                <a16:creationId xmlns:a16="http://schemas.microsoft.com/office/drawing/2014/main" id="{D9C857CE-0825-40F1-BFB9-3FC071C73111}"/>
              </a:ext>
            </a:extLst>
          </p:cNvPr>
          <p:cNvSpPr/>
          <p:nvPr/>
        </p:nvSpPr>
        <p:spPr>
          <a:xfrm>
            <a:off x="503690" y="3062218"/>
            <a:ext cx="1521052" cy="8890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ea typeface="Arial"/>
              <a:cs typeface="Arial"/>
              <a:sym typeface="Arial"/>
            </a:endParaRPr>
          </a:p>
        </p:txBody>
      </p:sp>
      <p:sp>
        <p:nvSpPr>
          <p:cNvPr id="21" name="TextBox 20">
            <a:extLst>
              <a:ext uri="{FF2B5EF4-FFF2-40B4-BE49-F238E27FC236}">
                <a16:creationId xmlns:a16="http://schemas.microsoft.com/office/drawing/2014/main" id="{C55EFB53-0AB6-4FDC-9A1C-E86A9AA4B1D4}"/>
              </a:ext>
            </a:extLst>
          </p:cNvPr>
          <p:cNvSpPr txBox="1"/>
          <p:nvPr/>
        </p:nvSpPr>
        <p:spPr>
          <a:xfrm>
            <a:off x="503690" y="4154278"/>
            <a:ext cx="1521052" cy="1104262"/>
          </a:xfrm>
          <a:prstGeom prst="rect">
            <a:avLst/>
          </a:prstGeom>
          <a:solidFill>
            <a:schemeClr val="bg2">
              <a:lumMod val="50000"/>
            </a:schemeClr>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effectLst/>
                <a:latin typeface="+mn-lt"/>
              </a:rPr>
              <a:t>Australian Commission on Safety and Quality in Health Care</a:t>
            </a:r>
          </a:p>
        </p:txBody>
      </p:sp>
      <p:sp>
        <p:nvSpPr>
          <p:cNvPr id="22" name="Rectangle 1">
            <a:extLst>
              <a:ext uri="{FF2B5EF4-FFF2-40B4-BE49-F238E27FC236}">
                <a16:creationId xmlns:a16="http://schemas.microsoft.com/office/drawing/2014/main" id="{DC8D40F8-522F-42B7-837D-C1EF59D0733E}"/>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
            <a:extLst>
              <a:ext uri="{FF2B5EF4-FFF2-40B4-BE49-F238E27FC236}">
                <a16:creationId xmlns:a16="http://schemas.microsoft.com/office/drawing/2014/main" id="{5D1781BB-1F22-4198-9099-2C8C6802B68A}"/>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6846F115-6728-42AA-98F9-78410EF907E5}"/>
              </a:ext>
            </a:extLst>
          </p:cNvPr>
          <p:cNvSpPr txBox="1"/>
          <p:nvPr/>
        </p:nvSpPr>
        <p:spPr>
          <a:xfrm>
            <a:off x="500368" y="5259347"/>
            <a:ext cx="152105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2400" dirty="0">
                <a:solidFill>
                  <a:schemeClr val="bg2">
                    <a:lumMod val="25000"/>
                  </a:schemeClr>
                </a:solidFill>
                <a:latin typeface="+mn-lt"/>
                <a:ea typeface="+mn-ea"/>
              </a:rPr>
              <a:t>16.2%</a:t>
            </a:r>
          </a:p>
        </p:txBody>
      </p:sp>
      <p:sp>
        <p:nvSpPr>
          <p:cNvPr id="28" name="TextBox 27">
            <a:extLst>
              <a:ext uri="{FF2B5EF4-FFF2-40B4-BE49-F238E27FC236}">
                <a16:creationId xmlns:a16="http://schemas.microsoft.com/office/drawing/2014/main" id="{64EDF6ED-B6C9-49B6-8ED4-6BE2B3E9BFE7}"/>
              </a:ext>
            </a:extLst>
          </p:cNvPr>
          <p:cNvSpPr txBox="1"/>
          <p:nvPr/>
        </p:nvSpPr>
        <p:spPr>
          <a:xfrm>
            <a:off x="2275091" y="3070116"/>
            <a:ext cx="152105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2400" dirty="0">
                <a:solidFill>
                  <a:schemeClr val="bg2">
                    <a:lumMod val="25000"/>
                  </a:schemeClr>
                </a:solidFill>
                <a:latin typeface="+mn-lt"/>
                <a:ea typeface="+mn-ea"/>
              </a:rPr>
              <a:t>13.2%</a:t>
            </a:r>
          </a:p>
        </p:txBody>
      </p:sp>
      <p:sp>
        <p:nvSpPr>
          <p:cNvPr id="29" name="TextBox 28">
            <a:extLst>
              <a:ext uri="{FF2B5EF4-FFF2-40B4-BE49-F238E27FC236}">
                <a16:creationId xmlns:a16="http://schemas.microsoft.com/office/drawing/2014/main" id="{37750FF5-12EB-4EC7-B871-907B6E1DF88E}"/>
              </a:ext>
            </a:extLst>
          </p:cNvPr>
          <p:cNvSpPr txBox="1"/>
          <p:nvPr/>
        </p:nvSpPr>
        <p:spPr>
          <a:xfrm>
            <a:off x="2278413" y="1972116"/>
            <a:ext cx="1521052" cy="1104262"/>
          </a:xfrm>
          <a:prstGeom prst="rect">
            <a:avLst/>
          </a:prstGeom>
          <a:solidFill>
            <a:schemeClr val="accent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latin typeface="+mn-lt"/>
              </a:rPr>
              <a:t>Aged Care Quality and Safety Commission</a:t>
            </a:r>
            <a:endParaRPr lang="en-AU" sz="1200" dirty="0">
              <a:effectLst/>
              <a:latin typeface="+mn-lt"/>
            </a:endParaRPr>
          </a:p>
        </p:txBody>
      </p:sp>
      <p:sp>
        <p:nvSpPr>
          <p:cNvPr id="30" name="TextBox 29">
            <a:extLst>
              <a:ext uri="{FF2B5EF4-FFF2-40B4-BE49-F238E27FC236}">
                <a16:creationId xmlns:a16="http://schemas.microsoft.com/office/drawing/2014/main" id="{0ACCA94A-6CA2-449C-ABA4-2DC8F54838FD}"/>
              </a:ext>
            </a:extLst>
          </p:cNvPr>
          <p:cNvSpPr txBox="1"/>
          <p:nvPr/>
        </p:nvSpPr>
        <p:spPr>
          <a:xfrm>
            <a:off x="2275091" y="4154278"/>
            <a:ext cx="1521052" cy="1104262"/>
          </a:xfrm>
          <a:prstGeom prst="rect">
            <a:avLst/>
          </a:prstGeom>
          <a:solidFill>
            <a:schemeClr val="accent4"/>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effectLst/>
                <a:latin typeface="+mn-lt"/>
              </a:rPr>
              <a:t>Australian Competition and Consumer Commission</a:t>
            </a:r>
          </a:p>
        </p:txBody>
      </p:sp>
      <p:sp>
        <p:nvSpPr>
          <p:cNvPr id="31" name="TextBox 30">
            <a:extLst>
              <a:ext uri="{FF2B5EF4-FFF2-40B4-BE49-F238E27FC236}">
                <a16:creationId xmlns:a16="http://schemas.microsoft.com/office/drawing/2014/main" id="{0537622C-CC24-4FF8-837C-3BFBDF0CF22A}"/>
              </a:ext>
            </a:extLst>
          </p:cNvPr>
          <p:cNvSpPr txBox="1"/>
          <p:nvPr/>
        </p:nvSpPr>
        <p:spPr>
          <a:xfrm>
            <a:off x="2271769" y="5259347"/>
            <a:ext cx="152105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2400" dirty="0">
                <a:solidFill>
                  <a:schemeClr val="bg2">
                    <a:lumMod val="25000"/>
                  </a:schemeClr>
                </a:solidFill>
                <a:latin typeface="+mn-lt"/>
                <a:ea typeface="+mn-ea"/>
              </a:rPr>
              <a:t>11.6%</a:t>
            </a:r>
          </a:p>
        </p:txBody>
      </p:sp>
      <p:sp>
        <p:nvSpPr>
          <p:cNvPr id="32" name="Google Shape;2191;p207">
            <a:extLst>
              <a:ext uri="{FF2B5EF4-FFF2-40B4-BE49-F238E27FC236}">
                <a16:creationId xmlns:a16="http://schemas.microsoft.com/office/drawing/2014/main" id="{50658009-476D-4A85-8E9B-B8CAE5C92D16}"/>
              </a:ext>
            </a:extLst>
          </p:cNvPr>
          <p:cNvSpPr/>
          <p:nvPr/>
        </p:nvSpPr>
        <p:spPr>
          <a:xfrm>
            <a:off x="3929642" y="1516844"/>
            <a:ext cx="7758668" cy="347116"/>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pPr>
            <a:r>
              <a:rPr lang="en-AU" sz="1200" b="1" kern="0" dirty="0">
                <a:solidFill>
                  <a:srgbClr val="FFFFFF"/>
                </a:solidFill>
                <a:cs typeface="Arial"/>
                <a:sym typeface="Arial"/>
              </a:rPr>
              <a:t>Headcount by classification </a:t>
            </a:r>
            <a:endParaRPr lang="en-US" sz="1200" b="1" kern="0" dirty="0">
              <a:solidFill>
                <a:srgbClr val="FFFFFF"/>
              </a:solidFill>
              <a:cs typeface="Arial"/>
            </a:endParaRPr>
          </a:p>
        </p:txBody>
      </p:sp>
      <mc:AlternateContent xmlns:mc="http://schemas.openxmlformats.org/markup-compatibility/2006">
        <mc:Choice xmlns="" xmlns:cx2="http://schemas.microsoft.com/office/drawing/2015/10/21/chartex" Requires="cx2">
          <p:graphicFrame>
            <p:nvGraphicFramePr>
              <p:cNvPr id="33" name="Chart 32">
                <a:extLst>
                  <a:ext uri="{FF2B5EF4-FFF2-40B4-BE49-F238E27FC236}">
                    <a16:creationId xmlns:a16="http://schemas.microsoft.com/office/drawing/2014/main" id="{97996427-E710-4072-982A-0270821E1195}"/>
                  </a:ext>
                </a:extLst>
              </p:cNvPr>
              <p:cNvGraphicFramePr/>
              <p:nvPr>
                <p:extLst>
                  <p:ext uri="{D42A27DB-BD31-4B8C-83A1-F6EECF244321}">
                    <p14:modId xmlns:p14="http://schemas.microsoft.com/office/powerpoint/2010/main" val="942342444"/>
                  </p:ext>
                </p:extLst>
              </p:nvPr>
            </p:nvGraphicFramePr>
            <p:xfrm>
              <a:off x="7835980" y="1972116"/>
              <a:ext cx="3769847" cy="2014556"/>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33" name="Chart 32">
                <a:extLst>
                  <a:ext uri="{FF2B5EF4-FFF2-40B4-BE49-F238E27FC236}">
                    <a16:creationId xmlns:a16="http://schemas.microsoft.com/office/drawing/2014/main" id="{97996427-E710-4072-982A-0270821E1195}"/>
                  </a:ext>
                </a:extLst>
              </p:cNvPr>
              <p:cNvPicPr>
                <a:picLocks noGrp="1" noRot="1" noChangeAspect="1" noMove="1" noResize="1" noEditPoints="1" noAdjustHandles="1" noChangeArrowheads="1" noChangeShapeType="1"/>
              </p:cNvPicPr>
              <p:nvPr/>
            </p:nvPicPr>
            <p:blipFill>
              <a:blip r:embed="rId4"/>
              <a:stretch>
                <a:fillRect/>
              </a:stretch>
            </p:blipFill>
            <p:spPr>
              <a:xfrm>
                <a:off x="7835980" y="1972116"/>
                <a:ext cx="3769847" cy="2014556"/>
              </a:xfrm>
              <a:prstGeom prst="rect">
                <a:avLst/>
              </a:prstGeom>
            </p:spPr>
          </p:pic>
        </mc:Fallback>
      </mc:AlternateContent>
      <mc:AlternateContent xmlns:mc="http://schemas.openxmlformats.org/markup-compatibility/2006">
        <mc:Choice xmlns="" xmlns:cx2="http://schemas.microsoft.com/office/drawing/2015/10/21/chartex" Requires="cx2">
          <p:graphicFrame>
            <p:nvGraphicFramePr>
              <p:cNvPr id="34" name="Chart 33">
                <a:extLst>
                  <a:ext uri="{FF2B5EF4-FFF2-40B4-BE49-F238E27FC236}">
                    <a16:creationId xmlns:a16="http://schemas.microsoft.com/office/drawing/2014/main" id="{D4F584A5-0DEB-49C0-8BB5-01B477368714}"/>
                  </a:ext>
                </a:extLst>
              </p:cNvPr>
              <p:cNvGraphicFramePr/>
              <p:nvPr>
                <p:extLst>
                  <p:ext uri="{D42A27DB-BD31-4B8C-83A1-F6EECF244321}">
                    <p14:modId xmlns:p14="http://schemas.microsoft.com/office/powerpoint/2010/main" val="4202512196"/>
                  </p:ext>
                </p:extLst>
              </p:nvPr>
            </p:nvGraphicFramePr>
            <p:xfrm>
              <a:off x="3929642" y="4141453"/>
              <a:ext cx="3769846" cy="2004582"/>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34" name="Chart 33">
                <a:extLst>
                  <a:ext uri="{FF2B5EF4-FFF2-40B4-BE49-F238E27FC236}">
                    <a16:creationId xmlns:a16="http://schemas.microsoft.com/office/drawing/2014/main" id="{D4F584A5-0DEB-49C0-8BB5-01B477368714}"/>
                  </a:ext>
                </a:extLst>
              </p:cNvPr>
              <p:cNvPicPr>
                <a:picLocks noGrp="1" noRot="1" noChangeAspect="1" noMove="1" noResize="1" noEditPoints="1" noAdjustHandles="1" noChangeArrowheads="1" noChangeShapeType="1"/>
              </p:cNvPicPr>
              <p:nvPr/>
            </p:nvPicPr>
            <p:blipFill>
              <a:blip r:embed="rId6"/>
              <a:stretch>
                <a:fillRect/>
              </a:stretch>
            </p:blipFill>
            <p:spPr>
              <a:xfrm>
                <a:off x="3929642" y="4141453"/>
                <a:ext cx="3769846" cy="2004582"/>
              </a:xfrm>
              <a:prstGeom prst="rect">
                <a:avLst/>
              </a:prstGeom>
            </p:spPr>
          </p:pic>
        </mc:Fallback>
      </mc:AlternateContent>
      <mc:AlternateContent xmlns:mc="http://schemas.openxmlformats.org/markup-compatibility/2006">
        <mc:Choice xmlns="" xmlns:cx2="http://schemas.microsoft.com/office/drawing/2015/10/21/chartex" Requires="cx2">
          <p:graphicFrame>
            <p:nvGraphicFramePr>
              <p:cNvPr id="35" name="Chart 34">
                <a:extLst>
                  <a:ext uri="{FF2B5EF4-FFF2-40B4-BE49-F238E27FC236}">
                    <a16:creationId xmlns:a16="http://schemas.microsoft.com/office/drawing/2014/main" id="{7F685AE7-B9CD-4500-84AE-DCB127B67239}"/>
                  </a:ext>
                </a:extLst>
              </p:cNvPr>
              <p:cNvGraphicFramePr/>
              <p:nvPr>
                <p:extLst>
                  <p:ext uri="{D42A27DB-BD31-4B8C-83A1-F6EECF244321}">
                    <p14:modId xmlns:p14="http://schemas.microsoft.com/office/powerpoint/2010/main" val="3351268516"/>
                  </p:ext>
                </p:extLst>
              </p:nvPr>
            </p:nvGraphicFramePr>
            <p:xfrm>
              <a:off x="7835982" y="4174879"/>
              <a:ext cx="3769846" cy="1971156"/>
            </p:xfrm>
            <a:graphic>
              <a:graphicData uri="http://schemas.microsoft.com/office/drawing/2014/chartex">
                <cx:chart xmlns:cx="http://schemas.microsoft.com/office/drawing/2014/chartex" xmlns:r="http://schemas.openxmlformats.org/officeDocument/2006/relationships" r:id="rId7"/>
              </a:graphicData>
            </a:graphic>
          </p:graphicFrame>
        </mc:Choice>
        <mc:Fallback>
          <p:pic>
            <p:nvPicPr>
              <p:cNvPr id="35" name="Chart 34">
                <a:extLst>
                  <a:ext uri="{FF2B5EF4-FFF2-40B4-BE49-F238E27FC236}">
                    <a16:creationId xmlns:a16="http://schemas.microsoft.com/office/drawing/2014/main" id="{7F685AE7-B9CD-4500-84AE-DCB127B67239}"/>
                  </a:ext>
                </a:extLst>
              </p:cNvPr>
              <p:cNvPicPr>
                <a:picLocks noGrp="1" noRot="1" noChangeAspect="1" noMove="1" noResize="1" noEditPoints="1" noAdjustHandles="1" noChangeArrowheads="1" noChangeShapeType="1"/>
              </p:cNvPicPr>
              <p:nvPr/>
            </p:nvPicPr>
            <p:blipFill>
              <a:blip r:embed="rId8"/>
              <a:stretch>
                <a:fillRect/>
              </a:stretch>
            </p:blipFill>
            <p:spPr>
              <a:xfrm>
                <a:off x="7835982" y="4174879"/>
                <a:ext cx="3769846" cy="1971156"/>
              </a:xfrm>
              <a:prstGeom prst="rect">
                <a:avLst/>
              </a:prstGeom>
            </p:spPr>
          </p:pic>
        </mc:Fallback>
      </mc:AlternateContent>
      <mc:AlternateContent xmlns:mc="http://schemas.openxmlformats.org/markup-compatibility/2006">
        <mc:Choice xmlns="" xmlns:cx2="http://schemas.microsoft.com/office/drawing/2015/10/21/chartex" Requires="cx2">
          <p:graphicFrame>
            <p:nvGraphicFramePr>
              <p:cNvPr id="41" name="Chart 40">
                <a:extLst>
                  <a:ext uri="{FF2B5EF4-FFF2-40B4-BE49-F238E27FC236}">
                    <a16:creationId xmlns:a16="http://schemas.microsoft.com/office/drawing/2014/main" id="{3AEB9165-8293-4D38-A264-CED9633F0A0E}"/>
                  </a:ext>
                </a:extLst>
              </p:cNvPr>
              <p:cNvGraphicFramePr/>
              <p:nvPr>
                <p:extLst>
                  <p:ext uri="{D42A27DB-BD31-4B8C-83A1-F6EECF244321}">
                    <p14:modId xmlns:p14="http://schemas.microsoft.com/office/powerpoint/2010/main" val="370022359"/>
                  </p:ext>
                </p:extLst>
              </p:nvPr>
            </p:nvGraphicFramePr>
            <p:xfrm>
              <a:off x="3929642" y="1972116"/>
              <a:ext cx="3769846" cy="2032783"/>
            </p:xfrm>
            <a:graphic>
              <a:graphicData uri="http://schemas.microsoft.com/office/drawing/2014/chartex">
                <cx:chart xmlns:cx="http://schemas.microsoft.com/office/drawing/2014/chartex" xmlns:r="http://schemas.openxmlformats.org/officeDocument/2006/relationships" r:id="rId9"/>
              </a:graphicData>
            </a:graphic>
          </p:graphicFrame>
        </mc:Choice>
        <mc:Fallback>
          <p:pic>
            <p:nvPicPr>
              <p:cNvPr id="41" name="Chart 40">
                <a:extLst>
                  <a:ext uri="{FF2B5EF4-FFF2-40B4-BE49-F238E27FC236}">
                    <a16:creationId xmlns:a16="http://schemas.microsoft.com/office/drawing/2014/main" id="{3AEB9165-8293-4D38-A264-CED9633F0A0E}"/>
                  </a:ext>
                </a:extLst>
              </p:cNvPr>
              <p:cNvPicPr>
                <a:picLocks noGrp="1" noRot="1" noChangeAspect="1" noMove="1" noResize="1" noEditPoints="1" noAdjustHandles="1" noChangeArrowheads="1" noChangeShapeType="1"/>
              </p:cNvPicPr>
              <p:nvPr/>
            </p:nvPicPr>
            <p:blipFill>
              <a:blip r:embed="rId10"/>
              <a:stretch>
                <a:fillRect/>
              </a:stretch>
            </p:blipFill>
            <p:spPr>
              <a:xfrm>
                <a:off x="3929642" y="1972116"/>
                <a:ext cx="3769846" cy="2032783"/>
              </a:xfrm>
              <a:prstGeom prst="rect">
                <a:avLst/>
              </a:prstGeom>
            </p:spPr>
          </p:pic>
        </mc:Fallback>
      </mc:AlternateContent>
      <p:sp>
        <p:nvSpPr>
          <p:cNvPr id="42" name="TextBox 41">
            <a:extLst>
              <a:ext uri="{FF2B5EF4-FFF2-40B4-BE49-F238E27FC236}">
                <a16:creationId xmlns:a16="http://schemas.microsoft.com/office/drawing/2014/main" id="{0850C303-9504-4EE5-ABDF-E291AAA9AAF1}"/>
              </a:ext>
            </a:extLst>
          </p:cNvPr>
          <p:cNvSpPr txBox="1"/>
          <p:nvPr/>
        </p:nvSpPr>
        <p:spPr>
          <a:xfrm>
            <a:off x="6543128" y="3612022"/>
            <a:ext cx="1103876" cy="338554"/>
          </a:xfrm>
          <a:prstGeom prst="rect">
            <a:avLst/>
          </a:prstGeom>
          <a:noFill/>
          <a:ln>
            <a:solidFill>
              <a:schemeClr val="bg2">
                <a:lumMod val="90000"/>
              </a:schemeClr>
            </a:solidFill>
          </a:ln>
        </p:spPr>
        <p:txBody>
          <a:bodyPr wrap="square" rtlCol="0">
            <a:spAutoFit/>
          </a:bodyPr>
          <a:lstStyle/>
          <a:p>
            <a:pPr algn="ctr"/>
            <a:r>
              <a:rPr lang="en-AU" sz="800" dirty="0"/>
              <a:t>N=523</a:t>
            </a:r>
          </a:p>
          <a:p>
            <a:pPr algn="ctr"/>
            <a:r>
              <a:rPr lang="en-AU" sz="800" b="1" dirty="0"/>
              <a:t>60%</a:t>
            </a:r>
            <a:r>
              <a:rPr lang="en-AU" sz="800" dirty="0"/>
              <a:t> APS6 and above</a:t>
            </a:r>
          </a:p>
        </p:txBody>
      </p:sp>
      <p:sp>
        <p:nvSpPr>
          <p:cNvPr id="43" name="TextBox 42">
            <a:extLst>
              <a:ext uri="{FF2B5EF4-FFF2-40B4-BE49-F238E27FC236}">
                <a16:creationId xmlns:a16="http://schemas.microsoft.com/office/drawing/2014/main" id="{71C6A480-A7C8-4D12-B802-77DEDB54093F}"/>
              </a:ext>
            </a:extLst>
          </p:cNvPr>
          <p:cNvSpPr txBox="1"/>
          <p:nvPr/>
        </p:nvSpPr>
        <p:spPr>
          <a:xfrm>
            <a:off x="10439662" y="3599669"/>
            <a:ext cx="1120259" cy="338554"/>
          </a:xfrm>
          <a:prstGeom prst="rect">
            <a:avLst/>
          </a:prstGeom>
          <a:noFill/>
          <a:ln>
            <a:solidFill>
              <a:schemeClr val="bg2">
                <a:lumMod val="90000"/>
              </a:schemeClr>
            </a:solidFill>
          </a:ln>
        </p:spPr>
        <p:txBody>
          <a:bodyPr wrap="square" rtlCol="0">
            <a:spAutoFit/>
          </a:bodyPr>
          <a:lstStyle/>
          <a:p>
            <a:pPr algn="ctr"/>
            <a:r>
              <a:rPr lang="en-AU" sz="800" dirty="0"/>
              <a:t>N=590</a:t>
            </a:r>
          </a:p>
          <a:p>
            <a:pPr algn="ctr"/>
            <a:r>
              <a:rPr lang="en-AU" sz="800" b="1" dirty="0"/>
              <a:t>84%</a:t>
            </a:r>
            <a:r>
              <a:rPr lang="en-AU" sz="800" dirty="0"/>
              <a:t> APS6 and above</a:t>
            </a:r>
          </a:p>
        </p:txBody>
      </p:sp>
      <p:sp>
        <p:nvSpPr>
          <p:cNvPr id="44" name="TextBox 43">
            <a:extLst>
              <a:ext uri="{FF2B5EF4-FFF2-40B4-BE49-F238E27FC236}">
                <a16:creationId xmlns:a16="http://schemas.microsoft.com/office/drawing/2014/main" id="{6E91ED9B-5D53-48DA-938B-D05C960C3915}"/>
              </a:ext>
            </a:extLst>
          </p:cNvPr>
          <p:cNvSpPr txBox="1"/>
          <p:nvPr/>
        </p:nvSpPr>
        <p:spPr>
          <a:xfrm>
            <a:off x="10439661" y="5733040"/>
            <a:ext cx="1120259" cy="338554"/>
          </a:xfrm>
          <a:prstGeom prst="rect">
            <a:avLst/>
          </a:prstGeom>
          <a:noFill/>
          <a:ln>
            <a:solidFill>
              <a:schemeClr val="bg2">
                <a:lumMod val="90000"/>
              </a:schemeClr>
            </a:solidFill>
          </a:ln>
        </p:spPr>
        <p:txBody>
          <a:bodyPr wrap="square" rtlCol="0">
            <a:spAutoFit/>
          </a:bodyPr>
          <a:lstStyle/>
          <a:p>
            <a:pPr algn="ctr"/>
            <a:r>
              <a:rPr lang="en-AU" sz="800" dirty="0"/>
              <a:t>N=1049</a:t>
            </a:r>
          </a:p>
          <a:p>
            <a:pPr algn="ctr"/>
            <a:r>
              <a:rPr lang="en-AU" sz="800" b="1" dirty="0"/>
              <a:t>80%</a:t>
            </a:r>
            <a:r>
              <a:rPr lang="en-AU" sz="800" dirty="0"/>
              <a:t> APS6 and above</a:t>
            </a:r>
          </a:p>
        </p:txBody>
      </p:sp>
      <p:sp>
        <p:nvSpPr>
          <p:cNvPr id="45" name="TextBox 44">
            <a:extLst>
              <a:ext uri="{FF2B5EF4-FFF2-40B4-BE49-F238E27FC236}">
                <a16:creationId xmlns:a16="http://schemas.microsoft.com/office/drawing/2014/main" id="{34FB8E9D-F4B3-4058-B216-4D2AEA8487D9}"/>
              </a:ext>
            </a:extLst>
          </p:cNvPr>
          <p:cNvSpPr txBox="1"/>
          <p:nvPr/>
        </p:nvSpPr>
        <p:spPr>
          <a:xfrm>
            <a:off x="6543128" y="5737871"/>
            <a:ext cx="1103876" cy="338554"/>
          </a:xfrm>
          <a:prstGeom prst="rect">
            <a:avLst/>
          </a:prstGeom>
          <a:noFill/>
          <a:ln>
            <a:solidFill>
              <a:schemeClr val="bg2">
                <a:lumMod val="90000"/>
              </a:schemeClr>
            </a:solidFill>
          </a:ln>
        </p:spPr>
        <p:txBody>
          <a:bodyPr wrap="square" rtlCol="0">
            <a:spAutoFit/>
          </a:bodyPr>
          <a:lstStyle/>
          <a:p>
            <a:pPr algn="ctr"/>
            <a:r>
              <a:rPr lang="en-AU" sz="800" dirty="0"/>
              <a:t>N=62</a:t>
            </a:r>
          </a:p>
          <a:p>
            <a:pPr algn="ctr"/>
            <a:r>
              <a:rPr lang="en-AU" sz="800" b="1" dirty="0"/>
              <a:t>95%</a:t>
            </a:r>
            <a:r>
              <a:rPr lang="en-AU" sz="800" dirty="0"/>
              <a:t> APS6 and above</a:t>
            </a:r>
          </a:p>
        </p:txBody>
      </p:sp>
      <p:sp>
        <p:nvSpPr>
          <p:cNvPr id="46" name="Google Shape;2191;p207">
            <a:extLst>
              <a:ext uri="{FF2B5EF4-FFF2-40B4-BE49-F238E27FC236}">
                <a16:creationId xmlns:a16="http://schemas.microsoft.com/office/drawing/2014/main" id="{EE5FD9A8-F165-4A5A-83DD-8B981822D2FC}"/>
              </a:ext>
            </a:extLst>
          </p:cNvPr>
          <p:cNvSpPr/>
          <p:nvPr/>
        </p:nvSpPr>
        <p:spPr>
          <a:xfrm>
            <a:off x="414223" y="6606881"/>
            <a:ext cx="10621665" cy="251578"/>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AU" sz="700" kern="0" dirty="0">
                <a:cs typeface="Arial"/>
                <a:sym typeface="Arial"/>
              </a:rPr>
              <a:t>Current state workforce data as at June 2022 |</a:t>
            </a:r>
            <a:r>
              <a:rPr lang="en-AU" sz="700" b="1" kern="0" dirty="0">
                <a:cs typeface="Arial"/>
                <a:sym typeface="Arial"/>
              </a:rPr>
              <a:t> </a:t>
            </a:r>
            <a:r>
              <a:rPr lang="en-AU" sz="700" kern="0" dirty="0">
                <a:cs typeface="Arial"/>
                <a:sym typeface="Arial"/>
              </a:rPr>
              <a:t>APS Employment data June 30 2021 – June 30 2022  </a:t>
            </a:r>
            <a:endParaRPr lang="en-US" sz="700" kern="0" dirty="0">
              <a:cs typeface="Arial"/>
            </a:endParaRPr>
          </a:p>
        </p:txBody>
      </p:sp>
      <p:sp>
        <p:nvSpPr>
          <p:cNvPr id="47" name="Google Shape;2191;p207">
            <a:extLst>
              <a:ext uri="{FF2B5EF4-FFF2-40B4-BE49-F238E27FC236}">
                <a16:creationId xmlns:a16="http://schemas.microsoft.com/office/drawing/2014/main" id="{507C1592-2E90-47B3-81F7-EAB90227039B}"/>
              </a:ext>
            </a:extLst>
          </p:cNvPr>
          <p:cNvSpPr/>
          <p:nvPr/>
        </p:nvSpPr>
        <p:spPr>
          <a:xfrm>
            <a:off x="414223" y="6480929"/>
            <a:ext cx="10874321" cy="195081"/>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*Note: </a:t>
            </a:r>
            <a:r>
              <a:rPr lang="en-AU" sz="700" kern="0" dirty="0">
                <a:cs typeface="Arial"/>
                <a:sym typeface="Arial"/>
              </a:rPr>
              <a:t>There is a +2.9% differential in the FY22 turnover rate shown using the current state data provided by the Commission in comparison to the rate published in the APS employment data 2022</a:t>
            </a:r>
          </a:p>
          <a:p>
            <a:pPr>
              <a:buClr>
                <a:srgbClr val="000000"/>
              </a:buClr>
            </a:pPr>
            <a:r>
              <a:rPr lang="en-AU" sz="700" kern="0" dirty="0">
                <a:cs typeface="Arial"/>
                <a:sym typeface="Arial"/>
              </a:rPr>
              <a:t>N=total headcount as per APS Employment data FY22</a:t>
            </a:r>
            <a:endParaRPr lang="en-US" sz="700" kern="0" dirty="0">
              <a:cs typeface="Arial"/>
            </a:endParaRPr>
          </a:p>
        </p:txBody>
      </p:sp>
      <p:sp>
        <p:nvSpPr>
          <p:cNvPr id="48" name="TextBox 47">
            <a:extLst>
              <a:ext uri="{FF2B5EF4-FFF2-40B4-BE49-F238E27FC236}">
                <a16:creationId xmlns:a16="http://schemas.microsoft.com/office/drawing/2014/main" id="{586C38AB-2A16-4CB8-8661-C3448320B1FC}"/>
              </a:ext>
            </a:extLst>
          </p:cNvPr>
          <p:cNvSpPr txBox="1"/>
          <p:nvPr/>
        </p:nvSpPr>
        <p:spPr>
          <a:xfrm>
            <a:off x="507683" y="3070788"/>
            <a:ext cx="735134"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700" dirty="0">
                <a:solidFill>
                  <a:schemeClr val="bg2">
                    <a:lumMod val="25000"/>
                  </a:schemeClr>
                </a:solidFill>
                <a:latin typeface="+mn-lt"/>
                <a:ea typeface="+mn-ea"/>
              </a:rPr>
              <a:t>FY21</a:t>
            </a:r>
          </a:p>
          <a:p>
            <a:r>
              <a:rPr lang="en-AU" sz="1700" dirty="0">
                <a:solidFill>
                  <a:schemeClr val="bg2">
                    <a:lumMod val="25000"/>
                  </a:schemeClr>
                </a:solidFill>
                <a:latin typeface="+mn-lt"/>
                <a:ea typeface="+mn-ea"/>
              </a:rPr>
              <a:t>15.2%</a:t>
            </a:r>
          </a:p>
        </p:txBody>
      </p:sp>
      <p:sp>
        <p:nvSpPr>
          <p:cNvPr id="16" name="TextBox 15">
            <a:extLst>
              <a:ext uri="{FF2B5EF4-FFF2-40B4-BE49-F238E27FC236}">
                <a16:creationId xmlns:a16="http://schemas.microsoft.com/office/drawing/2014/main" id="{F92E8DA0-D242-4F42-87CE-BE7890E5E787}"/>
              </a:ext>
            </a:extLst>
          </p:cNvPr>
          <p:cNvSpPr txBox="1"/>
          <p:nvPr/>
        </p:nvSpPr>
        <p:spPr>
          <a:xfrm>
            <a:off x="503690" y="1972650"/>
            <a:ext cx="1521052" cy="1104262"/>
          </a:xfrm>
          <a:prstGeom prst="rect">
            <a:avLst/>
          </a:prstGeom>
          <a:solidFill>
            <a:srgbClr val="93C57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latin typeface="+mn-lt"/>
              </a:rPr>
              <a:t>NDIS Quality and Safeguards Commission* </a:t>
            </a:r>
            <a:endParaRPr lang="en-AU" sz="1200" dirty="0">
              <a:effectLst/>
              <a:latin typeface="+mn-lt"/>
            </a:endParaRPr>
          </a:p>
        </p:txBody>
      </p:sp>
      <p:sp>
        <p:nvSpPr>
          <p:cNvPr id="25" name="Slide Number Placeholder 7">
            <a:extLst>
              <a:ext uri="{FF2B5EF4-FFF2-40B4-BE49-F238E27FC236}">
                <a16:creationId xmlns:a16="http://schemas.microsoft.com/office/drawing/2014/main" id="{345C9818-D277-43D5-8C3B-D4E1FF23278B}"/>
              </a:ext>
            </a:extLst>
          </p:cNvPr>
          <p:cNvSpPr txBox="1">
            <a:spLocks/>
          </p:cNvSpPr>
          <p:nvPr/>
        </p:nvSpPr>
        <p:spPr>
          <a:xfrm>
            <a:off x="11035888"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35</a:t>
            </a:fld>
            <a:endParaRPr lang="en-US" dirty="0"/>
          </a:p>
        </p:txBody>
      </p:sp>
    </p:spTree>
    <p:extLst>
      <p:ext uri="{BB962C8B-B14F-4D97-AF65-F5344CB8AC3E}">
        <p14:creationId xmlns:p14="http://schemas.microsoft.com/office/powerpoint/2010/main" val="3818472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9481882-2244-4E3B-880D-3256596EF2EA}"/>
              </a:ext>
            </a:extLst>
          </p:cNvPr>
          <p:cNvSpPr/>
          <p:nvPr/>
        </p:nvSpPr>
        <p:spPr>
          <a:xfrm>
            <a:off x="6019534" y="4093412"/>
            <a:ext cx="4467155" cy="2204417"/>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Google Shape;2205;p207">
            <a:extLst>
              <a:ext uri="{FF2B5EF4-FFF2-40B4-BE49-F238E27FC236}">
                <a16:creationId xmlns:a16="http://schemas.microsoft.com/office/drawing/2014/main" id="{B557EE3F-56C6-C28E-E479-A8CEB9F5D3E2}"/>
              </a:ext>
            </a:extLst>
          </p:cNvPr>
          <p:cNvSpPr/>
          <p:nvPr/>
        </p:nvSpPr>
        <p:spPr>
          <a:xfrm>
            <a:off x="10591444" y="1801042"/>
            <a:ext cx="1085350"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algn="ctr">
              <a:buClr>
                <a:srgbClr val="FFFFFF"/>
              </a:buClr>
              <a:buSzPts val="900"/>
            </a:pPr>
            <a:endParaRPr lang="en-AU" sz="900" kern="0" dirty="0">
              <a:solidFill>
                <a:srgbClr val="FFFFFF"/>
              </a:solidFill>
              <a:latin typeface="+mj-lt"/>
              <a:cs typeface="Arial"/>
              <a:sym typeface="Arial"/>
            </a:endParaRPr>
          </a:p>
        </p:txBody>
      </p:sp>
      <p:sp>
        <p:nvSpPr>
          <p:cNvPr id="11" name="Google Shape;2206;p207">
            <a:extLst>
              <a:ext uri="{FF2B5EF4-FFF2-40B4-BE49-F238E27FC236}">
                <a16:creationId xmlns:a16="http://schemas.microsoft.com/office/drawing/2014/main" id="{638A2646-B02A-3055-24BE-EB62B2C540F1}"/>
              </a:ext>
            </a:extLst>
          </p:cNvPr>
          <p:cNvSpPr txBox="1"/>
          <p:nvPr/>
        </p:nvSpPr>
        <p:spPr>
          <a:xfrm>
            <a:off x="10678136" y="1855471"/>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523</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2" name="Google Shape;2207;p207">
            <a:extLst>
              <a:ext uri="{FF2B5EF4-FFF2-40B4-BE49-F238E27FC236}">
                <a16:creationId xmlns:a16="http://schemas.microsoft.com/office/drawing/2014/main" id="{85D58103-7EC4-C86A-70B8-BA5F7AEE50CB}"/>
              </a:ext>
            </a:extLst>
          </p:cNvPr>
          <p:cNvSpPr txBox="1"/>
          <p:nvPr/>
        </p:nvSpPr>
        <p:spPr>
          <a:xfrm>
            <a:off x="10667811" y="2331560"/>
            <a:ext cx="929783" cy="276999"/>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Total workforce headcount</a:t>
            </a:r>
          </a:p>
        </p:txBody>
      </p:sp>
      <p:sp>
        <p:nvSpPr>
          <p:cNvPr id="9" name="Google Shape;2191;p207">
            <a:extLst>
              <a:ext uri="{FF2B5EF4-FFF2-40B4-BE49-F238E27FC236}">
                <a16:creationId xmlns:a16="http://schemas.microsoft.com/office/drawing/2014/main" id="{AE6228E3-B5CC-F1E4-C42E-7D98D76CA067}"/>
              </a:ext>
            </a:extLst>
          </p:cNvPr>
          <p:cNvSpPr/>
          <p:nvPr/>
        </p:nvSpPr>
        <p:spPr>
          <a:xfrm>
            <a:off x="503691" y="3809801"/>
            <a:ext cx="9972018" cy="251578"/>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Workforce classification by headcount </a:t>
            </a:r>
            <a:endParaRPr lang="en-US" sz="1100" b="1" kern="0" dirty="0">
              <a:solidFill>
                <a:srgbClr val="FFFFFF"/>
              </a:solidFill>
              <a:cs typeface="Arial"/>
            </a:endParaRPr>
          </a:p>
        </p:txBody>
      </p:sp>
      <p:sp>
        <p:nvSpPr>
          <p:cNvPr id="37" name="Google Shape;2191;p207">
            <a:extLst>
              <a:ext uri="{FF2B5EF4-FFF2-40B4-BE49-F238E27FC236}">
                <a16:creationId xmlns:a16="http://schemas.microsoft.com/office/drawing/2014/main" id="{2C0A3ECE-8547-39E8-E3DB-AB83CA7049F4}"/>
              </a:ext>
            </a:extLst>
          </p:cNvPr>
          <p:cNvSpPr/>
          <p:nvPr/>
        </p:nvSpPr>
        <p:spPr>
          <a:xfrm>
            <a:off x="503690" y="1504787"/>
            <a:ext cx="9982999" cy="252000"/>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Workforce composition and flexibility  </a:t>
            </a:r>
            <a:endParaRPr lang="en-US" sz="1100" b="1" kern="0" dirty="0">
              <a:solidFill>
                <a:srgbClr val="FFFFFF"/>
              </a:solidFill>
              <a:cs typeface="Arial"/>
            </a:endParaRPr>
          </a:p>
        </p:txBody>
      </p:sp>
      <p:sp>
        <p:nvSpPr>
          <p:cNvPr id="3" name="TextBox 2">
            <a:extLst>
              <a:ext uri="{FF2B5EF4-FFF2-40B4-BE49-F238E27FC236}">
                <a16:creationId xmlns:a16="http://schemas.microsoft.com/office/drawing/2014/main" id="{93A0EFE9-7355-4950-AC10-B2C5A813D740}"/>
              </a:ext>
            </a:extLst>
          </p:cNvPr>
          <p:cNvSpPr txBox="1"/>
          <p:nvPr/>
        </p:nvSpPr>
        <p:spPr>
          <a:xfrm>
            <a:off x="503691" y="4093412"/>
            <a:ext cx="5469266" cy="2204417"/>
          </a:xfrm>
          <a:prstGeom prst="rect">
            <a:avLst/>
          </a:prstGeom>
          <a:solidFill>
            <a:schemeClr val="bg1">
              <a:lumMod val="95000"/>
            </a:schemeClr>
          </a:solidFill>
        </p:spPr>
        <p:txBody>
          <a:bodyPr wrap="square" lIns="91440" tIns="45720" rIns="91440" bIns="45720" rtlCol="0" anchor="t">
            <a:noAutofit/>
          </a:bodyPr>
          <a:lstStyle/>
          <a:p>
            <a:pPr>
              <a:spcAft>
                <a:spcPts val="500"/>
              </a:spcAft>
            </a:pPr>
            <a:r>
              <a:rPr lang="en-US" sz="1000" dirty="0">
                <a:sym typeface="Arial"/>
              </a:rPr>
              <a:t>The Commission’s current workforce classification profile is most aligned to the typical shape of an Operational (Delivery) APS Agency rather than a Policy Agency. </a:t>
            </a:r>
            <a:r>
              <a:rPr lang="en-US" sz="1000" dirty="0"/>
              <a:t>The APS 4–6 cohorts account for almost 65% of the Commission’s workforce headcount**, followed by the Executive Level cohorts (EL1 and EL2), accounting for almost 22%. </a:t>
            </a:r>
          </a:p>
          <a:p>
            <a:pPr>
              <a:spcAft>
                <a:spcPts val="500"/>
              </a:spcAft>
            </a:pPr>
            <a:r>
              <a:rPr lang="en-US" sz="1000" dirty="0">
                <a:sym typeface="Arial"/>
              </a:rPr>
              <a:t>As the Commission continues the transition as a contemporary regulator, moving from </a:t>
            </a:r>
            <a:r>
              <a:rPr lang="en-US" sz="1000" dirty="0" smtClean="0">
                <a:sym typeface="Arial"/>
              </a:rPr>
              <a:t>start-up </a:t>
            </a:r>
            <a:r>
              <a:rPr lang="en-US" sz="1000" dirty="0">
                <a:sym typeface="Arial"/>
              </a:rPr>
              <a:t>to </a:t>
            </a:r>
            <a:r>
              <a:rPr lang="en-US" sz="1000" dirty="0" smtClean="0">
                <a:sym typeface="Arial"/>
              </a:rPr>
              <a:t>scale-up</a:t>
            </a:r>
            <a:r>
              <a:rPr lang="en-US" sz="1000" dirty="0">
                <a:sym typeface="Arial"/>
              </a:rPr>
              <a:t>, shifts in the classification profile are expected. Determining the future strategy mix as both a delivery and policy agency will be an important strategic discussion. </a:t>
            </a:r>
            <a:r>
              <a:rPr lang="en-US" sz="1000" dirty="0"/>
              <a:t>In time, undertaking strategic workforce planning would provide an opportunity to model changing workforce demand across work functions to understand evolving workforce needs over time. </a:t>
            </a:r>
          </a:p>
          <a:p>
            <a:pPr>
              <a:spcAft>
                <a:spcPts val="500"/>
              </a:spcAft>
            </a:pPr>
            <a:r>
              <a:rPr lang="en-US" sz="1000" dirty="0"/>
              <a:t>The APS 6 cohort </a:t>
            </a:r>
            <a:r>
              <a:rPr lang="en-US" sz="1000" dirty="0" smtClean="0"/>
              <a:t>operates </a:t>
            </a:r>
            <a:r>
              <a:rPr lang="en-US" sz="1000" dirty="0"/>
              <a:t>at the heart of both delivery and policy. As the single largest workforce cohort (36%), developing career pathways, enhancing technical capability, coaching and fostering leadership potential and performance across this cohort will be essential in retaining this cohort and supporting an engaged, skilled and sustainable workforce.</a:t>
            </a:r>
          </a:p>
        </p:txBody>
      </p:sp>
      <p:sp>
        <p:nvSpPr>
          <p:cNvPr id="36" name="AutoShape 6">
            <a:extLst>
              <a:ext uri="{FF2B5EF4-FFF2-40B4-BE49-F238E27FC236}">
                <a16:creationId xmlns:a16="http://schemas.microsoft.com/office/drawing/2014/main" id="{2C72C0C8-EAD0-441D-844B-1B6A3DA781C4}"/>
              </a:ext>
            </a:extLst>
          </p:cNvPr>
          <p:cNvSpPr>
            <a:spLocks noChangeAspect="1" noChangeArrowheads="1"/>
          </p:cNvSpPr>
          <p:nvPr/>
        </p:nvSpPr>
        <p:spPr bwMode="auto">
          <a:xfrm>
            <a:off x="5666509" y="80229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7" name="Title 4">
            <a:extLst>
              <a:ext uri="{FF2B5EF4-FFF2-40B4-BE49-F238E27FC236}">
                <a16:creationId xmlns:a16="http://schemas.microsoft.com/office/drawing/2014/main" id="{4A02B0EE-96C3-40EE-B386-1D3B72B15A2E}"/>
              </a:ext>
            </a:extLst>
          </p:cNvPr>
          <p:cNvSpPr txBox="1">
            <a:spLocks/>
          </p:cNvSpPr>
          <p:nvPr/>
        </p:nvSpPr>
        <p:spPr>
          <a:xfrm>
            <a:off x="503691" y="343067"/>
            <a:ext cx="8268644" cy="992778"/>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400" dirty="0">
                <a:solidFill>
                  <a:schemeClr val="tx2"/>
                </a:solidFill>
              </a:rPr>
              <a:t>Current state workforce profile </a:t>
            </a:r>
            <a:r>
              <a:rPr lang="en-US" sz="1600" dirty="0">
                <a:solidFill>
                  <a:schemeClr val="tx2"/>
                </a:solidFill>
              </a:rPr>
              <a:t>(1/2) </a:t>
            </a:r>
          </a:p>
        </p:txBody>
      </p:sp>
      <p:sp>
        <p:nvSpPr>
          <p:cNvPr id="61" name="Google Shape;2191;p207">
            <a:extLst>
              <a:ext uri="{FF2B5EF4-FFF2-40B4-BE49-F238E27FC236}">
                <a16:creationId xmlns:a16="http://schemas.microsoft.com/office/drawing/2014/main" id="{F05C9AA1-E1F9-4F79-B201-30512864633B}"/>
              </a:ext>
            </a:extLst>
          </p:cNvPr>
          <p:cNvSpPr/>
          <p:nvPr/>
        </p:nvSpPr>
        <p:spPr>
          <a:xfrm>
            <a:off x="407673" y="6495652"/>
            <a:ext cx="10621665" cy="251578"/>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AU" sz="700" kern="0" dirty="0">
                <a:cs typeface="Arial"/>
                <a:sym typeface="Arial"/>
              </a:rPr>
              <a:t>Current state workforce data as at June 2022 | * S</a:t>
            </a:r>
            <a:r>
              <a:rPr lang="en-AU" sz="700" dirty="0"/>
              <a:t>ee Appendix B for full workforce headcount breakdown by organisational unit and broader workforce by organisational . </a:t>
            </a:r>
            <a:r>
              <a:rPr lang="en-AU" sz="700" kern="0" dirty="0">
                <a:cs typeface="Arial"/>
                <a:sym typeface="Arial"/>
              </a:rPr>
              <a:t>**Excludes external workforce/contractor/consultants (n=159) due to data availability </a:t>
            </a:r>
            <a:endParaRPr lang="en-US" sz="700" kern="0" dirty="0">
              <a:cs typeface="Arial"/>
            </a:endParaRPr>
          </a:p>
        </p:txBody>
      </p:sp>
      <p:pic>
        <p:nvPicPr>
          <p:cNvPr id="2" name="Picture 4" descr="Chart, funnel chart&#10;&#10;Description automatically generated">
            <a:extLst>
              <a:ext uri="{FF2B5EF4-FFF2-40B4-BE49-F238E27FC236}">
                <a16:creationId xmlns:a16="http://schemas.microsoft.com/office/drawing/2014/main" id="{BC961973-C1FB-1C12-2ED3-33A9D31FC842}"/>
              </a:ext>
            </a:extLst>
          </p:cNvPr>
          <p:cNvPicPr>
            <a:picLocks noChangeAspect="1"/>
          </p:cNvPicPr>
          <p:nvPr/>
        </p:nvPicPr>
        <p:blipFill>
          <a:blip r:embed="rId3"/>
          <a:stretch>
            <a:fillRect/>
          </a:stretch>
        </p:blipFill>
        <p:spPr>
          <a:xfrm>
            <a:off x="6201600" y="4188955"/>
            <a:ext cx="4151109" cy="2027915"/>
          </a:xfrm>
          <a:prstGeom prst="rect">
            <a:avLst/>
          </a:prstGeom>
          <a:ln>
            <a:noFill/>
          </a:ln>
        </p:spPr>
      </p:pic>
      <p:sp>
        <p:nvSpPr>
          <p:cNvPr id="78" name="TextBox 77">
            <a:extLst>
              <a:ext uri="{FF2B5EF4-FFF2-40B4-BE49-F238E27FC236}">
                <a16:creationId xmlns:a16="http://schemas.microsoft.com/office/drawing/2014/main" id="{69BEE31D-103E-4271-B0A7-3C10C3BADEF4}"/>
              </a:ext>
            </a:extLst>
          </p:cNvPr>
          <p:cNvSpPr txBox="1"/>
          <p:nvPr/>
        </p:nvSpPr>
        <p:spPr>
          <a:xfrm>
            <a:off x="499749" y="1821093"/>
            <a:ext cx="5519785" cy="1909772"/>
          </a:xfrm>
          <a:prstGeom prst="rect">
            <a:avLst/>
          </a:prstGeom>
          <a:solidFill>
            <a:schemeClr val="bg1">
              <a:lumMod val="95000"/>
            </a:schemeClr>
          </a:solidFill>
        </p:spPr>
        <p:txBody>
          <a:bodyPr wrap="square" lIns="91440" tIns="45720" rIns="91440" bIns="45720" rtlCol="0" anchor="t">
            <a:noAutofit/>
          </a:bodyPr>
          <a:lstStyle/>
          <a:p>
            <a:pPr>
              <a:spcBef>
                <a:spcPts val="400"/>
              </a:spcBef>
              <a:spcAft>
                <a:spcPts val="400"/>
              </a:spcAft>
            </a:pPr>
            <a:r>
              <a:rPr lang="en-US" sz="1000" dirty="0">
                <a:latin typeface="+mj-lt"/>
              </a:rPr>
              <a:t>The Commission currently draws on a blended workforce model of employees </a:t>
            </a:r>
            <a:r>
              <a:rPr lang="en-US" sz="1000" dirty="0" smtClean="0">
                <a:latin typeface="+mj-lt"/>
              </a:rPr>
              <a:t>and </a:t>
            </a:r>
            <a:r>
              <a:rPr lang="en-US" sz="1000" dirty="0">
                <a:latin typeface="+mj-lt"/>
              </a:rPr>
              <a:t>an external, contractor </a:t>
            </a:r>
            <a:r>
              <a:rPr lang="en-US" sz="1000" dirty="0" smtClean="0">
                <a:latin typeface="+mj-lt"/>
              </a:rPr>
              <a:t>workforce. Following a change of government policy, the Commission is seeking to increase the proportion of APS within the workforce. </a:t>
            </a:r>
            <a:r>
              <a:rPr lang="en-US" sz="1000" dirty="0">
                <a:latin typeface="+mj-lt"/>
              </a:rPr>
              <a:t>Working full-time continues to be the most common employee work pattern (88%), with potential opportunity to access and attract talent from diverse talent pipelines by offering part time and flexible options.</a:t>
            </a:r>
          </a:p>
          <a:p>
            <a:pPr>
              <a:spcAft>
                <a:spcPts val="400"/>
              </a:spcAft>
            </a:pPr>
            <a:r>
              <a:rPr lang="en-US" sz="1000" dirty="0">
                <a:latin typeface="+mj-lt"/>
              </a:rPr>
              <a:t>Almost 50% of the external workforce is spread across three functions that commonly require surge capacity including Reportable Incidents (21.4%), Complaints (13.8%), Contact Centre (10.7%). The remainder of the external workforce is dispersed across 21 teams, in part, reflecting the importance of flexible engagement options to attract and retain talent*.  </a:t>
            </a:r>
            <a:r>
              <a:rPr lang="en-US" sz="1000" dirty="0" smtClean="0">
                <a:latin typeface="+mj-lt"/>
              </a:rPr>
              <a:t>Ongoing consideration of the blended </a:t>
            </a:r>
            <a:r>
              <a:rPr lang="en-US" sz="1000" dirty="0">
                <a:latin typeface="+mj-lt"/>
              </a:rPr>
              <a:t>workforce model </a:t>
            </a:r>
            <a:r>
              <a:rPr lang="en-US" sz="1000" dirty="0" smtClean="0">
                <a:latin typeface="+mj-lt"/>
              </a:rPr>
              <a:t>will be necessary in order to optimise the mix taking into account the </a:t>
            </a:r>
            <a:r>
              <a:rPr lang="en-US" sz="1000" dirty="0">
                <a:latin typeface="+mj-lt"/>
              </a:rPr>
              <a:t>nature and future need for roles performed (sustain surge capacity and/or fill broader capability gaps), length of contracts, market conditions and lead time to competency.</a:t>
            </a:r>
            <a:endParaRPr lang="en-US" sz="1000" dirty="0">
              <a:latin typeface="+mj-lt"/>
              <a:cs typeface="Calibri"/>
            </a:endParaRPr>
          </a:p>
          <a:p>
            <a:pPr>
              <a:spcBef>
                <a:spcPts val="400"/>
              </a:spcBef>
              <a:spcAft>
                <a:spcPts val="400"/>
              </a:spcAft>
            </a:pPr>
            <a:endParaRPr lang="en-US" sz="1000" dirty="0"/>
          </a:p>
          <a:p>
            <a:pPr>
              <a:spcBef>
                <a:spcPts val="400"/>
              </a:spcBef>
              <a:spcAft>
                <a:spcPts val="400"/>
              </a:spcAft>
            </a:pPr>
            <a:endParaRPr lang="en-US" sz="1000" dirty="0"/>
          </a:p>
        </p:txBody>
      </p:sp>
      <p:sp>
        <p:nvSpPr>
          <p:cNvPr id="103" name="Google Shape;2205;p207">
            <a:extLst>
              <a:ext uri="{FF2B5EF4-FFF2-40B4-BE49-F238E27FC236}">
                <a16:creationId xmlns:a16="http://schemas.microsoft.com/office/drawing/2014/main" id="{9784C90C-A857-4401-A22F-7D4E2B00D275}"/>
              </a:ext>
            </a:extLst>
          </p:cNvPr>
          <p:cNvSpPr/>
          <p:nvPr/>
        </p:nvSpPr>
        <p:spPr>
          <a:xfrm>
            <a:off x="10591444" y="2719141"/>
            <a:ext cx="1095676"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04" name="Google Shape;2206;p207">
            <a:extLst>
              <a:ext uri="{FF2B5EF4-FFF2-40B4-BE49-F238E27FC236}">
                <a16:creationId xmlns:a16="http://schemas.microsoft.com/office/drawing/2014/main" id="{F5A45B1C-C84B-4D8A-856A-EF1C6FFFEA25}"/>
              </a:ext>
            </a:extLst>
          </p:cNvPr>
          <p:cNvSpPr txBox="1"/>
          <p:nvPr/>
        </p:nvSpPr>
        <p:spPr>
          <a:xfrm>
            <a:off x="10667811" y="2755427"/>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364</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05" name="Google Shape;2207;p207">
            <a:extLst>
              <a:ext uri="{FF2B5EF4-FFF2-40B4-BE49-F238E27FC236}">
                <a16:creationId xmlns:a16="http://schemas.microsoft.com/office/drawing/2014/main" id="{270954E5-7504-4312-A7DD-249CCF5822E8}"/>
              </a:ext>
            </a:extLst>
          </p:cNvPr>
          <p:cNvSpPr txBox="1"/>
          <p:nvPr/>
        </p:nvSpPr>
        <p:spPr>
          <a:xfrm>
            <a:off x="10684464" y="3142995"/>
            <a:ext cx="971033" cy="415498"/>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Total employee workforce  headcount</a:t>
            </a:r>
          </a:p>
        </p:txBody>
      </p:sp>
      <p:sp>
        <p:nvSpPr>
          <p:cNvPr id="113" name="Google Shape;2205;p207">
            <a:extLst>
              <a:ext uri="{FF2B5EF4-FFF2-40B4-BE49-F238E27FC236}">
                <a16:creationId xmlns:a16="http://schemas.microsoft.com/office/drawing/2014/main" id="{B49C6E3C-9BB2-47BD-A6EE-7706D3D04148}"/>
              </a:ext>
            </a:extLst>
          </p:cNvPr>
          <p:cNvSpPr/>
          <p:nvPr/>
        </p:nvSpPr>
        <p:spPr>
          <a:xfrm>
            <a:off x="10591444" y="3632672"/>
            <a:ext cx="1095676"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14" name="Google Shape;2206;p207">
            <a:extLst>
              <a:ext uri="{FF2B5EF4-FFF2-40B4-BE49-F238E27FC236}">
                <a16:creationId xmlns:a16="http://schemas.microsoft.com/office/drawing/2014/main" id="{B906E64B-F939-467F-8036-AAB4E7F57DA5}"/>
              </a:ext>
            </a:extLst>
          </p:cNvPr>
          <p:cNvSpPr txBox="1"/>
          <p:nvPr/>
        </p:nvSpPr>
        <p:spPr>
          <a:xfrm>
            <a:off x="10672683" y="3668958"/>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159</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15" name="Google Shape;2207;p207">
            <a:extLst>
              <a:ext uri="{FF2B5EF4-FFF2-40B4-BE49-F238E27FC236}">
                <a16:creationId xmlns:a16="http://schemas.microsoft.com/office/drawing/2014/main" id="{B23A8D45-6718-429D-9C89-73A4117DEF28}"/>
              </a:ext>
            </a:extLst>
          </p:cNvPr>
          <p:cNvSpPr txBox="1"/>
          <p:nvPr/>
        </p:nvSpPr>
        <p:spPr>
          <a:xfrm>
            <a:off x="10671418" y="4074669"/>
            <a:ext cx="929783" cy="415498"/>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Total external workforce headcount</a:t>
            </a:r>
          </a:p>
        </p:txBody>
      </p:sp>
      <p:sp>
        <p:nvSpPr>
          <p:cNvPr id="118" name="Google Shape;2205;p207">
            <a:extLst>
              <a:ext uri="{FF2B5EF4-FFF2-40B4-BE49-F238E27FC236}">
                <a16:creationId xmlns:a16="http://schemas.microsoft.com/office/drawing/2014/main" id="{865C0D0B-CA70-45C7-8F87-A23218F16E02}"/>
              </a:ext>
            </a:extLst>
          </p:cNvPr>
          <p:cNvSpPr/>
          <p:nvPr/>
        </p:nvSpPr>
        <p:spPr>
          <a:xfrm>
            <a:off x="10591444" y="4533912"/>
            <a:ext cx="1095676"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19" name="Google Shape;2206;p207">
            <a:extLst>
              <a:ext uri="{FF2B5EF4-FFF2-40B4-BE49-F238E27FC236}">
                <a16:creationId xmlns:a16="http://schemas.microsoft.com/office/drawing/2014/main" id="{C9F33E66-EC49-4A85-BAF5-A0C403AC72B2}"/>
              </a:ext>
            </a:extLst>
          </p:cNvPr>
          <p:cNvSpPr txBox="1"/>
          <p:nvPr/>
        </p:nvSpPr>
        <p:spPr>
          <a:xfrm>
            <a:off x="10667811" y="4588341"/>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43.5</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20" name="Google Shape;2207;p207">
            <a:extLst>
              <a:ext uri="{FF2B5EF4-FFF2-40B4-BE49-F238E27FC236}">
                <a16:creationId xmlns:a16="http://schemas.microsoft.com/office/drawing/2014/main" id="{FC2A20D5-B833-49D8-A595-820DD142DABA}"/>
              </a:ext>
            </a:extLst>
          </p:cNvPr>
          <p:cNvSpPr txBox="1"/>
          <p:nvPr/>
        </p:nvSpPr>
        <p:spPr>
          <a:xfrm>
            <a:off x="10670965" y="4980147"/>
            <a:ext cx="929783" cy="276999"/>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Average </a:t>
            </a:r>
          </a:p>
          <a:p>
            <a:pPr>
              <a:defRPr/>
            </a:pPr>
            <a:r>
              <a:rPr lang="en-AU" sz="900" b="1" kern="0" dirty="0">
                <a:solidFill>
                  <a:srgbClr val="FFFFFF"/>
                </a:solidFill>
                <a:latin typeface="+mj-lt"/>
                <a:cs typeface="Arial"/>
              </a:rPr>
              <a:t>age*</a:t>
            </a:r>
          </a:p>
        </p:txBody>
      </p:sp>
      <p:grpSp>
        <p:nvGrpSpPr>
          <p:cNvPr id="121" name="Google Shape;2201;p207">
            <a:extLst>
              <a:ext uri="{FF2B5EF4-FFF2-40B4-BE49-F238E27FC236}">
                <a16:creationId xmlns:a16="http://schemas.microsoft.com/office/drawing/2014/main" id="{A6579D57-2A42-4741-88FC-E98A44BA7B5C}"/>
              </a:ext>
            </a:extLst>
          </p:cNvPr>
          <p:cNvGrpSpPr/>
          <p:nvPr/>
        </p:nvGrpSpPr>
        <p:grpSpPr>
          <a:xfrm>
            <a:off x="10591444" y="5444677"/>
            <a:ext cx="1095676" cy="881205"/>
            <a:chOff x="6292034" y="2081407"/>
            <a:chExt cx="1183615" cy="932457"/>
          </a:xfrm>
          <a:solidFill>
            <a:schemeClr val="accent6">
              <a:lumMod val="75000"/>
            </a:schemeClr>
          </a:solidFill>
        </p:grpSpPr>
        <p:sp>
          <p:nvSpPr>
            <p:cNvPr id="123" name="Google Shape;2205;p207">
              <a:extLst>
                <a:ext uri="{FF2B5EF4-FFF2-40B4-BE49-F238E27FC236}">
                  <a16:creationId xmlns:a16="http://schemas.microsoft.com/office/drawing/2014/main" id="{37B5ECD2-4154-43A7-AC11-8D4B6E3746EA}"/>
                </a:ext>
              </a:extLst>
            </p:cNvPr>
            <p:cNvSpPr/>
            <p:nvPr/>
          </p:nvSpPr>
          <p:spPr>
            <a:xfrm>
              <a:off x="6292034" y="2081407"/>
              <a:ext cx="1183615" cy="932457"/>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24" name="Google Shape;2206;p207">
              <a:extLst>
                <a:ext uri="{FF2B5EF4-FFF2-40B4-BE49-F238E27FC236}">
                  <a16:creationId xmlns:a16="http://schemas.microsoft.com/office/drawing/2014/main" id="{3DAAFB10-3D18-481B-9853-5D4ECB8D2ECB}"/>
                </a:ext>
              </a:extLst>
            </p:cNvPr>
            <p:cNvSpPr txBox="1"/>
            <p:nvPr/>
          </p:nvSpPr>
          <p:spPr>
            <a:xfrm>
              <a:off x="6359357" y="2158199"/>
              <a:ext cx="1048969" cy="390813"/>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26.1</a:t>
              </a:r>
              <a:r>
                <a:rPr lang="en-AU" sz="1600" b="1" kern="0" dirty="0">
                  <a:solidFill>
                    <a:srgbClr val="FFFFFF"/>
                  </a:solidFill>
                  <a:latin typeface="+mj-lt"/>
                  <a:cs typeface="Arial"/>
                  <a:sym typeface="Georgia"/>
                </a:rPr>
                <a:t>%</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25" name="Google Shape;2207;p207">
              <a:extLst>
                <a:ext uri="{FF2B5EF4-FFF2-40B4-BE49-F238E27FC236}">
                  <a16:creationId xmlns:a16="http://schemas.microsoft.com/office/drawing/2014/main" id="{C89FB597-BCB3-4034-AACC-88B5238423DD}"/>
                </a:ext>
              </a:extLst>
            </p:cNvPr>
            <p:cNvSpPr txBox="1"/>
            <p:nvPr/>
          </p:nvSpPr>
          <p:spPr>
            <a:xfrm>
              <a:off x="6381574" y="2588470"/>
              <a:ext cx="1004407" cy="293110"/>
            </a:xfrm>
            <a:prstGeom prst="rect">
              <a:avLst/>
            </a:prstGeom>
            <a:grp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Turnover </a:t>
              </a:r>
            </a:p>
            <a:p>
              <a:pPr>
                <a:defRPr/>
              </a:pPr>
              <a:r>
                <a:rPr lang="en-AU" sz="900" b="1" kern="0" dirty="0">
                  <a:solidFill>
                    <a:srgbClr val="FFFFFF"/>
                  </a:solidFill>
                  <a:latin typeface="+mj-lt"/>
                  <a:cs typeface="Arial"/>
                </a:rPr>
                <a:t>rate**</a:t>
              </a:r>
            </a:p>
          </p:txBody>
        </p:sp>
      </p:grpSp>
      <p:sp>
        <p:nvSpPr>
          <p:cNvPr id="135" name="Google Shape;2191;p207">
            <a:extLst>
              <a:ext uri="{FF2B5EF4-FFF2-40B4-BE49-F238E27FC236}">
                <a16:creationId xmlns:a16="http://schemas.microsoft.com/office/drawing/2014/main" id="{AE73F618-5D9F-4181-9789-F00833280E17}"/>
              </a:ext>
            </a:extLst>
          </p:cNvPr>
          <p:cNvSpPr/>
          <p:nvPr/>
        </p:nvSpPr>
        <p:spPr>
          <a:xfrm>
            <a:off x="10591444" y="1504787"/>
            <a:ext cx="1095675" cy="252000"/>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Key metrics</a:t>
            </a:r>
            <a:endParaRPr lang="en-US" sz="1100" b="1" kern="0" dirty="0">
              <a:solidFill>
                <a:srgbClr val="FFFFFF"/>
              </a:solidFill>
              <a:cs typeface="Arial"/>
            </a:endParaRPr>
          </a:p>
        </p:txBody>
      </p:sp>
      <p:pic>
        <p:nvPicPr>
          <p:cNvPr id="5" name="Picture 7" descr="Chart, pie chart&#10;&#10;Description automatically generated">
            <a:extLst>
              <a:ext uri="{FF2B5EF4-FFF2-40B4-BE49-F238E27FC236}">
                <a16:creationId xmlns:a16="http://schemas.microsoft.com/office/drawing/2014/main" id="{BB3768D5-97C4-2A03-6742-B918ED147269}"/>
              </a:ext>
            </a:extLst>
          </p:cNvPr>
          <p:cNvPicPr>
            <a:picLocks noChangeAspect="1"/>
          </p:cNvPicPr>
          <p:nvPr/>
        </p:nvPicPr>
        <p:blipFill>
          <a:blip r:embed="rId4"/>
          <a:stretch>
            <a:fillRect/>
          </a:stretch>
        </p:blipFill>
        <p:spPr>
          <a:xfrm>
            <a:off x="6380624" y="1896241"/>
            <a:ext cx="3744974" cy="1818883"/>
          </a:xfrm>
          <a:prstGeom prst="rect">
            <a:avLst/>
          </a:prstGeom>
          <a:ln>
            <a:noFill/>
          </a:ln>
        </p:spPr>
      </p:pic>
      <p:sp>
        <p:nvSpPr>
          <p:cNvPr id="4" name="Rectangle 3">
            <a:extLst>
              <a:ext uri="{FF2B5EF4-FFF2-40B4-BE49-F238E27FC236}">
                <a16:creationId xmlns:a16="http://schemas.microsoft.com/office/drawing/2014/main" id="{5AB1784E-D0E1-49B3-854C-B30009078A70}"/>
              </a:ext>
            </a:extLst>
          </p:cNvPr>
          <p:cNvSpPr/>
          <p:nvPr/>
        </p:nvSpPr>
        <p:spPr>
          <a:xfrm>
            <a:off x="6078602" y="1826359"/>
            <a:ext cx="4397107" cy="1894633"/>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Slide Number Placeholder 7">
            <a:extLst>
              <a:ext uri="{FF2B5EF4-FFF2-40B4-BE49-F238E27FC236}">
                <a16:creationId xmlns:a16="http://schemas.microsoft.com/office/drawing/2014/main" id="{21660264-4CCA-4B34-9865-298015222003}"/>
              </a:ext>
            </a:extLst>
          </p:cNvPr>
          <p:cNvSpPr>
            <a:spLocks noGrp="1"/>
          </p:cNvSpPr>
          <p:nvPr>
            <p:ph type="sldNum" sz="quarter" idx="12"/>
          </p:nvPr>
        </p:nvSpPr>
        <p:spPr>
          <a:xfrm>
            <a:off x="11069001" y="6375400"/>
            <a:ext cx="362274" cy="180000"/>
          </a:xfrm>
        </p:spPr>
        <p:txBody>
          <a:bodyPr/>
          <a:lstStyle/>
          <a:p>
            <a:fld id="{C0F55C17-AF72-40D4-ADBD-B5505DEBF9BA}" type="slidenum">
              <a:rPr lang="en-AU" smtClean="0"/>
              <a:t>36</a:t>
            </a:fld>
            <a:endParaRPr lang="en-US" dirty="0"/>
          </a:p>
        </p:txBody>
      </p:sp>
      <p:sp>
        <p:nvSpPr>
          <p:cNvPr id="40" name="Footer Placeholder 1">
            <a:extLst>
              <a:ext uri="{FF2B5EF4-FFF2-40B4-BE49-F238E27FC236}">
                <a16:creationId xmlns:a16="http://schemas.microsoft.com/office/drawing/2014/main" id="{E7152FA3-E101-47F4-8D16-85E974DA3EBC}"/>
              </a:ext>
            </a:extLst>
          </p:cNvPr>
          <p:cNvSpPr>
            <a:spLocks noGrp="1"/>
          </p:cNvSpPr>
          <p:nvPr>
            <p:ph type="ftr" sz="quarter" idx="11"/>
          </p:nvPr>
        </p:nvSpPr>
        <p:spPr>
          <a:xfrm>
            <a:off x="1162662" y="6365264"/>
            <a:ext cx="6783813" cy="180000"/>
          </a:xfrm>
        </p:spPr>
        <p:txBody>
          <a:bodyPr/>
          <a:lstStyle/>
          <a:p>
            <a:pPr algn="ctr"/>
            <a:r>
              <a:rPr lang="en-AU" smtClean="0"/>
              <a:t>NDIS Commission Workforce Plan 2023-2028</a:t>
            </a:r>
            <a:endParaRPr lang="en-US" dirty="0"/>
          </a:p>
        </p:txBody>
      </p:sp>
      <p:sp>
        <p:nvSpPr>
          <p:cNvPr id="33" name="Speech Bubble: Rectangle with Corners Rounded 32">
            <a:extLst>
              <a:ext uri="{FF2B5EF4-FFF2-40B4-BE49-F238E27FC236}">
                <a16:creationId xmlns:a16="http://schemas.microsoft.com/office/drawing/2014/main" id="{647DA341-0699-4DA0-8CBD-5D5EAA70EC23}"/>
              </a:ext>
            </a:extLst>
          </p:cNvPr>
          <p:cNvSpPr/>
          <p:nvPr/>
        </p:nvSpPr>
        <p:spPr>
          <a:xfrm>
            <a:off x="8913019" y="4126892"/>
            <a:ext cx="1650037" cy="775212"/>
          </a:xfrm>
          <a:prstGeom prst="wedgeRoundRectCallou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17C7F05-311A-477C-B78E-F91FE38B903E}"/>
              </a:ext>
            </a:extLst>
          </p:cNvPr>
          <p:cNvSpPr txBox="1"/>
          <p:nvPr/>
        </p:nvSpPr>
        <p:spPr>
          <a:xfrm>
            <a:off x="8874125" y="4172389"/>
            <a:ext cx="1753699" cy="707886"/>
          </a:xfrm>
          <a:prstGeom prst="rect">
            <a:avLst/>
          </a:prstGeom>
          <a:noFill/>
        </p:spPr>
        <p:txBody>
          <a:bodyPr wrap="square" rtlCol="0">
            <a:spAutoFit/>
          </a:bodyPr>
          <a:lstStyle/>
          <a:p>
            <a:r>
              <a:rPr lang="en-US" sz="800" dirty="0"/>
              <a:t>The workforce composition of the Commission generally has fewer EL staff as a proportion to some other regulatory agencies such as the ACCC  and ACSQHC (See Appendix A)</a:t>
            </a:r>
          </a:p>
        </p:txBody>
      </p:sp>
      <p:sp>
        <p:nvSpPr>
          <p:cNvPr id="39" name="Google Shape;2191;p207">
            <a:extLst>
              <a:ext uri="{FF2B5EF4-FFF2-40B4-BE49-F238E27FC236}">
                <a16:creationId xmlns:a16="http://schemas.microsoft.com/office/drawing/2014/main" id="{246C808A-D016-43B7-A97F-9E9D67A82DF4}"/>
              </a:ext>
            </a:extLst>
          </p:cNvPr>
          <p:cNvSpPr/>
          <p:nvPr/>
        </p:nvSpPr>
        <p:spPr>
          <a:xfrm>
            <a:off x="407673" y="6661952"/>
            <a:ext cx="10874321" cy="195081"/>
          </a:xfrm>
          <a:prstGeom prst="rect">
            <a:avLst/>
          </a:prstGeom>
          <a:no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Note: </a:t>
            </a:r>
            <a:r>
              <a:rPr lang="en-AU" sz="700" kern="0" dirty="0">
                <a:cs typeface="Arial"/>
                <a:sym typeface="Arial"/>
              </a:rPr>
              <a:t>There is a +2.9% differential in the FY22 turnover rate shown using the current state data provided by the Commission in comparison to the rate published in the APS employment data 2022</a:t>
            </a:r>
          </a:p>
        </p:txBody>
      </p:sp>
    </p:spTree>
    <p:extLst>
      <p:ext uri="{BB962C8B-B14F-4D97-AF65-F5344CB8AC3E}">
        <p14:creationId xmlns:p14="http://schemas.microsoft.com/office/powerpoint/2010/main" val="1751449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3003BF-9671-CDDF-E8C3-C13EB37AAA2E}"/>
              </a:ext>
            </a:extLst>
          </p:cNvPr>
          <p:cNvSpPr>
            <a:spLocks noGrp="1"/>
          </p:cNvSpPr>
          <p:nvPr>
            <p:ph type="ftr" sz="quarter" idx="11"/>
          </p:nvPr>
        </p:nvSpPr>
        <p:spPr>
          <a:xfrm>
            <a:off x="1151633" y="6403564"/>
            <a:ext cx="6783813" cy="180000"/>
          </a:xfrm>
        </p:spPr>
        <p:txBody>
          <a:bodyPr/>
          <a:lstStyle/>
          <a:p>
            <a:pPr algn="ctr"/>
            <a:r>
              <a:rPr lang="en-AU" smtClean="0"/>
              <a:t>NDIS Commission Workforce Plan 2023-2028</a:t>
            </a:r>
            <a:endParaRPr lang="en-US" dirty="0"/>
          </a:p>
        </p:txBody>
      </p:sp>
      <p:sp>
        <p:nvSpPr>
          <p:cNvPr id="30" name="Google Shape;2191;p207">
            <a:extLst>
              <a:ext uri="{FF2B5EF4-FFF2-40B4-BE49-F238E27FC236}">
                <a16:creationId xmlns:a16="http://schemas.microsoft.com/office/drawing/2014/main" id="{D2AA6C39-90F1-4EB7-9772-C23D32D27C9E}"/>
              </a:ext>
            </a:extLst>
          </p:cNvPr>
          <p:cNvSpPr/>
          <p:nvPr/>
        </p:nvSpPr>
        <p:spPr>
          <a:xfrm>
            <a:off x="431726" y="6573292"/>
            <a:ext cx="11328546" cy="251578"/>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AU" sz="700" kern="0" dirty="0">
                <a:cs typeface="Arial"/>
                <a:sym typeface="Arial"/>
              </a:rPr>
              <a:t>Current state workforce data as at 27 Sep 2022  | * Data limitations on availability of job families and workforce segments. Organisational unit has been cleansed of work location for each of visual representation. **Excludes external workforce/contractor/consultants (n=159) due to data availability | </a:t>
            </a:r>
            <a:r>
              <a:rPr lang="en-AU" sz="700" b="1" kern="0" dirty="0">
                <a:cs typeface="Arial"/>
                <a:sym typeface="Arial"/>
              </a:rPr>
              <a:t>1</a:t>
            </a:r>
            <a:r>
              <a:rPr lang="en-AU" sz="700" kern="0" dirty="0">
                <a:cs typeface="Arial"/>
                <a:sym typeface="Arial"/>
              </a:rPr>
              <a:t> Salesforce Why Start-ups Face High Attrition Rates, 2022 | </a:t>
            </a:r>
            <a:r>
              <a:rPr lang="en-AU" sz="700" b="1" kern="0" dirty="0">
                <a:cs typeface="Arial"/>
                <a:sym typeface="Arial"/>
              </a:rPr>
              <a:t> 2  </a:t>
            </a:r>
            <a:r>
              <a:rPr lang="en-AU" sz="700" kern="0" dirty="0">
                <a:cs typeface="Arial"/>
                <a:sym typeface="Arial"/>
              </a:rPr>
              <a:t>PwC what Workers Want report, 2022 </a:t>
            </a:r>
          </a:p>
        </p:txBody>
      </p:sp>
      <p:sp>
        <p:nvSpPr>
          <p:cNvPr id="57" name="Title 4">
            <a:extLst>
              <a:ext uri="{FF2B5EF4-FFF2-40B4-BE49-F238E27FC236}">
                <a16:creationId xmlns:a16="http://schemas.microsoft.com/office/drawing/2014/main" id="{4A02B0EE-96C3-40EE-B386-1D3B72B15A2E}"/>
              </a:ext>
            </a:extLst>
          </p:cNvPr>
          <p:cNvSpPr txBox="1">
            <a:spLocks/>
          </p:cNvSpPr>
          <p:nvPr/>
        </p:nvSpPr>
        <p:spPr>
          <a:xfrm>
            <a:off x="503691" y="498100"/>
            <a:ext cx="8268644" cy="673562"/>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400" dirty="0">
                <a:solidFill>
                  <a:schemeClr val="tx2"/>
                </a:solidFill>
              </a:rPr>
              <a:t>Current state workforce profile </a:t>
            </a:r>
            <a:r>
              <a:rPr lang="en-US" sz="1600" dirty="0">
                <a:solidFill>
                  <a:schemeClr val="tx2"/>
                </a:solidFill>
              </a:rPr>
              <a:t>(2/2) </a:t>
            </a:r>
            <a:endParaRPr lang="en-AU" sz="2800" dirty="0">
              <a:solidFill>
                <a:schemeClr val="tx2"/>
              </a:solidFill>
            </a:endParaRPr>
          </a:p>
        </p:txBody>
      </p:sp>
      <p:sp>
        <p:nvSpPr>
          <p:cNvPr id="53" name="Google Shape;2191;p207">
            <a:extLst>
              <a:ext uri="{FF2B5EF4-FFF2-40B4-BE49-F238E27FC236}">
                <a16:creationId xmlns:a16="http://schemas.microsoft.com/office/drawing/2014/main" id="{56C61FBB-DA75-4C57-A25F-2926D3420CB9}"/>
              </a:ext>
            </a:extLst>
          </p:cNvPr>
          <p:cNvSpPr/>
          <p:nvPr/>
        </p:nvSpPr>
        <p:spPr>
          <a:xfrm>
            <a:off x="5143501" y="1501557"/>
            <a:ext cx="6544808" cy="299645"/>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Turnover analysis </a:t>
            </a:r>
            <a:endParaRPr lang="en-US" sz="1100" b="1" kern="0" dirty="0">
              <a:solidFill>
                <a:srgbClr val="FFFFFF"/>
              </a:solidFill>
              <a:cs typeface="Arial"/>
            </a:endParaRPr>
          </a:p>
        </p:txBody>
      </p:sp>
      <p:sp>
        <p:nvSpPr>
          <p:cNvPr id="56" name="TextBox 55">
            <a:extLst>
              <a:ext uri="{FF2B5EF4-FFF2-40B4-BE49-F238E27FC236}">
                <a16:creationId xmlns:a16="http://schemas.microsoft.com/office/drawing/2014/main" id="{62329919-5B77-4D39-BC63-113061204726}"/>
              </a:ext>
            </a:extLst>
          </p:cNvPr>
          <p:cNvSpPr txBox="1"/>
          <p:nvPr/>
        </p:nvSpPr>
        <p:spPr>
          <a:xfrm>
            <a:off x="5143501" y="1859018"/>
            <a:ext cx="2837040" cy="4517805"/>
          </a:xfrm>
          <a:prstGeom prst="rect">
            <a:avLst/>
          </a:prstGeom>
          <a:solidFill>
            <a:schemeClr val="bg1">
              <a:lumMod val="95000"/>
            </a:schemeClr>
          </a:solidFill>
        </p:spPr>
        <p:txBody>
          <a:bodyPr wrap="square" lIns="91440" tIns="45720" rIns="91440" bIns="45720" rtlCol="0" anchor="t">
            <a:noAutofit/>
          </a:bodyPr>
          <a:lstStyle/>
          <a:p>
            <a:pPr>
              <a:spcAft>
                <a:spcPts val="500"/>
              </a:spcAft>
            </a:pPr>
            <a:r>
              <a:rPr lang="en-AU" sz="1000" dirty="0"/>
              <a:t>The Commission has experienced relatively high turnover in the previous financial year equating to 26.1% of total ongoing employee headcount (341). Combined, the APS6 (31) and EL1 (26) cohorts accounted for 52% of all employee separations in FY22.</a:t>
            </a:r>
          </a:p>
          <a:p>
            <a:pPr>
              <a:spcAft>
                <a:spcPts val="500"/>
              </a:spcAft>
            </a:pPr>
            <a:r>
              <a:rPr lang="en-AU" sz="1000" dirty="0"/>
              <a:t>Future potential turnover is reflected in the 2022 APS Employee Census 74% of NDIS QSC respondents indicated that they wanted to leave their current position as soon as possible (12%), within the next 12 months or in the next one to two years (38%).</a:t>
            </a:r>
            <a:endParaRPr lang="en-AU" sz="1000" dirty="0">
              <a:cs typeface="Calibri"/>
            </a:endParaRPr>
          </a:p>
          <a:p>
            <a:pPr>
              <a:spcAft>
                <a:spcPts val="500"/>
              </a:spcAft>
            </a:pPr>
            <a:r>
              <a:rPr lang="en-AU" sz="1000" dirty="0"/>
              <a:t>There are many reasons for turnover to occur. Research indicates higher than average turnover in start-up organisations moving into </a:t>
            </a:r>
            <a:r>
              <a:rPr lang="en-AU" sz="1000" dirty="0" smtClean="0"/>
              <a:t>scale-up</a:t>
            </a:r>
            <a:r>
              <a:rPr lang="en-AU" sz="1000" dirty="0"/>
              <a:t>. This tends to be due to factors such as: limited budgets, higher demands, manual processes and practices and availability of modern equipment and technology including collaboration tools</a:t>
            </a:r>
            <a:r>
              <a:rPr lang="en-US" sz="1000" kern="0" dirty="0">
                <a:solidFill>
                  <a:srgbClr val="000000"/>
                </a:solidFill>
                <a:latin typeface="Arial" panose="020B0604020202020204" pitchFamily="34" charset="0"/>
                <a:ea typeface="MS Gothic" panose="020B0609070205080204" pitchFamily="49" charset="-128"/>
                <a:cs typeface="Arial"/>
                <a:sym typeface="Helvetica Neue"/>
              </a:rPr>
              <a:t>¹</a:t>
            </a:r>
            <a:r>
              <a:rPr lang="en-AU" sz="1000" dirty="0"/>
              <a:t>. Understanding any specific drivers in the Commission will continue to be important for investment in retention strategies.</a:t>
            </a:r>
            <a:endParaRPr lang="en-AU" dirty="0"/>
          </a:p>
          <a:p>
            <a:pPr>
              <a:spcAft>
                <a:spcPts val="500"/>
              </a:spcAft>
            </a:pPr>
            <a:r>
              <a:rPr lang="en-AU" sz="1000" dirty="0"/>
              <a:t>Further analysis and data capture is recommended to gain a deeper understanding of the drivers of turnover and retention. This may be undertaken through the existing APS Census Working Group, SLT forum as well as exit survey and/or interviews.  </a:t>
            </a:r>
            <a:endParaRPr lang="en-US" sz="1000" dirty="0">
              <a:cs typeface="Calibri"/>
            </a:endParaRPr>
          </a:p>
        </p:txBody>
      </p:sp>
      <p:sp>
        <p:nvSpPr>
          <p:cNvPr id="8" name="Slide Number Placeholder 7">
            <a:extLst>
              <a:ext uri="{FF2B5EF4-FFF2-40B4-BE49-F238E27FC236}">
                <a16:creationId xmlns:a16="http://schemas.microsoft.com/office/drawing/2014/main" id="{74A9FC1B-B3DD-45DD-A25B-3614BEFC9AB1}"/>
              </a:ext>
            </a:extLst>
          </p:cNvPr>
          <p:cNvSpPr>
            <a:spLocks noGrp="1"/>
          </p:cNvSpPr>
          <p:nvPr>
            <p:ph type="sldNum" sz="quarter" idx="12"/>
          </p:nvPr>
        </p:nvSpPr>
        <p:spPr/>
        <p:txBody>
          <a:bodyPr/>
          <a:lstStyle/>
          <a:p>
            <a:fld id="{C0F55C17-AF72-40D4-ADBD-B5505DEBF9BA}" type="slidenum">
              <a:rPr lang="en-AU" smtClean="0"/>
              <a:t>37</a:t>
            </a:fld>
            <a:endParaRPr lang="en-US" dirty="0"/>
          </a:p>
        </p:txBody>
      </p:sp>
      <p:sp>
        <p:nvSpPr>
          <p:cNvPr id="64" name="Rectangle 63">
            <a:extLst>
              <a:ext uri="{FF2B5EF4-FFF2-40B4-BE49-F238E27FC236}">
                <a16:creationId xmlns:a16="http://schemas.microsoft.com/office/drawing/2014/main" id="{99B5496D-3DCF-4EFC-89E0-DC3142A401A3}"/>
              </a:ext>
            </a:extLst>
          </p:cNvPr>
          <p:cNvSpPr/>
          <p:nvPr/>
        </p:nvSpPr>
        <p:spPr>
          <a:xfrm>
            <a:off x="8055497" y="1854055"/>
            <a:ext cx="3632811" cy="4502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10" descr="Chart, histogram&#10;&#10;Description automatically generated">
            <a:extLst>
              <a:ext uri="{FF2B5EF4-FFF2-40B4-BE49-F238E27FC236}">
                <a16:creationId xmlns:a16="http://schemas.microsoft.com/office/drawing/2014/main" id="{6E55B27B-AD53-CED4-F0CB-DFDDEE9A8D4F}"/>
              </a:ext>
            </a:extLst>
          </p:cNvPr>
          <p:cNvPicPr>
            <a:picLocks noChangeAspect="1"/>
          </p:cNvPicPr>
          <p:nvPr/>
        </p:nvPicPr>
        <p:blipFill>
          <a:blip r:embed="rId3"/>
          <a:stretch>
            <a:fillRect/>
          </a:stretch>
        </p:blipFill>
        <p:spPr>
          <a:xfrm>
            <a:off x="8108524" y="1966374"/>
            <a:ext cx="3497596" cy="1974079"/>
          </a:xfrm>
          <a:prstGeom prst="rect">
            <a:avLst/>
          </a:prstGeom>
          <a:ln>
            <a:noFill/>
          </a:ln>
        </p:spPr>
      </p:pic>
      <p:pic>
        <p:nvPicPr>
          <p:cNvPr id="11" name="Picture 11">
            <a:extLst>
              <a:ext uri="{FF2B5EF4-FFF2-40B4-BE49-F238E27FC236}">
                <a16:creationId xmlns:a16="http://schemas.microsoft.com/office/drawing/2014/main" id="{65EB98EC-0737-08D3-B96A-7B05DA86EB74}"/>
              </a:ext>
            </a:extLst>
          </p:cNvPr>
          <p:cNvPicPr>
            <a:picLocks noChangeAspect="1"/>
          </p:cNvPicPr>
          <p:nvPr/>
        </p:nvPicPr>
        <p:blipFill>
          <a:blip r:embed="rId4"/>
          <a:stretch>
            <a:fillRect/>
          </a:stretch>
        </p:blipFill>
        <p:spPr>
          <a:xfrm>
            <a:off x="8108524" y="4381158"/>
            <a:ext cx="3518491" cy="1798374"/>
          </a:xfrm>
          <a:prstGeom prst="rect">
            <a:avLst/>
          </a:prstGeom>
          <a:ln>
            <a:noFill/>
          </a:ln>
        </p:spPr>
      </p:pic>
      <p:sp>
        <p:nvSpPr>
          <p:cNvPr id="20" name="Speech Bubble: Rectangle with Corners Rounded 19">
            <a:extLst>
              <a:ext uri="{FF2B5EF4-FFF2-40B4-BE49-F238E27FC236}">
                <a16:creationId xmlns:a16="http://schemas.microsoft.com/office/drawing/2014/main" id="{68EE5AE3-928F-4357-B76D-0B15CCCBC5E1}"/>
              </a:ext>
            </a:extLst>
          </p:cNvPr>
          <p:cNvSpPr/>
          <p:nvPr/>
        </p:nvSpPr>
        <p:spPr>
          <a:xfrm>
            <a:off x="10435102" y="4040281"/>
            <a:ext cx="1483672" cy="954107"/>
          </a:xfrm>
          <a:prstGeom prst="wedgeRoundRectCallou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45BD351-3910-4B91-8545-2C28DCDC9989}"/>
              </a:ext>
            </a:extLst>
          </p:cNvPr>
          <p:cNvSpPr txBox="1"/>
          <p:nvPr/>
        </p:nvSpPr>
        <p:spPr>
          <a:xfrm>
            <a:off x="10435101" y="4040281"/>
            <a:ext cx="1483672" cy="954107"/>
          </a:xfrm>
          <a:prstGeom prst="rect">
            <a:avLst/>
          </a:prstGeom>
          <a:noFill/>
        </p:spPr>
        <p:txBody>
          <a:bodyPr wrap="square" rtlCol="0">
            <a:spAutoFit/>
          </a:bodyPr>
          <a:lstStyle/>
          <a:p>
            <a:r>
              <a:rPr lang="en-US" sz="800" dirty="0"/>
              <a:t>Pre pandemic, the average turnover rate sat at around 10.9%</a:t>
            </a:r>
            <a:r>
              <a:rPr lang="en-US" sz="800" dirty="0">
                <a:sym typeface="Helvetica Neue"/>
              </a:rPr>
              <a:t>²</a:t>
            </a:r>
            <a:r>
              <a:rPr lang="en-US" sz="800" dirty="0"/>
              <a:t>. The current turnover rate of the Commission is 26.1% This is generally higher then other regulatory agencies (See Appendix A).</a:t>
            </a:r>
          </a:p>
        </p:txBody>
      </p:sp>
      <p:sp>
        <p:nvSpPr>
          <p:cNvPr id="23" name="Google Shape;2191;p207">
            <a:extLst>
              <a:ext uri="{FF2B5EF4-FFF2-40B4-BE49-F238E27FC236}">
                <a16:creationId xmlns:a16="http://schemas.microsoft.com/office/drawing/2014/main" id="{DE0CED2C-2D44-4590-8ADD-D3DCB83ADCB1}"/>
              </a:ext>
            </a:extLst>
          </p:cNvPr>
          <p:cNvSpPr/>
          <p:nvPr/>
        </p:nvSpPr>
        <p:spPr>
          <a:xfrm>
            <a:off x="503691" y="1492793"/>
            <a:ext cx="4520217" cy="299645"/>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Our capabilities </a:t>
            </a:r>
            <a:endParaRPr lang="en-US" sz="1100" b="1" kern="0" dirty="0">
              <a:solidFill>
                <a:srgbClr val="FFFFFF"/>
              </a:solidFill>
              <a:cs typeface="Arial"/>
            </a:endParaRPr>
          </a:p>
        </p:txBody>
      </p:sp>
      <p:sp>
        <p:nvSpPr>
          <p:cNvPr id="24" name="TextBox 23">
            <a:extLst>
              <a:ext uri="{FF2B5EF4-FFF2-40B4-BE49-F238E27FC236}">
                <a16:creationId xmlns:a16="http://schemas.microsoft.com/office/drawing/2014/main" id="{036DB1FF-9708-444F-A98F-7E27045F0700}"/>
              </a:ext>
            </a:extLst>
          </p:cNvPr>
          <p:cNvSpPr txBox="1"/>
          <p:nvPr/>
        </p:nvSpPr>
        <p:spPr>
          <a:xfrm>
            <a:off x="495301" y="1854055"/>
            <a:ext cx="4520217" cy="4517805"/>
          </a:xfrm>
          <a:prstGeom prst="rect">
            <a:avLst/>
          </a:prstGeom>
          <a:solidFill>
            <a:schemeClr val="bg1">
              <a:lumMod val="95000"/>
            </a:schemeClr>
          </a:solidFill>
        </p:spPr>
        <p:txBody>
          <a:bodyPr wrap="square" lIns="91440" tIns="45720" rIns="91440" bIns="45720" rtlCol="0" anchor="t">
            <a:noAutofit/>
          </a:bodyPr>
          <a:lstStyle/>
          <a:p>
            <a:pPr>
              <a:spcAft>
                <a:spcPts val="500"/>
              </a:spcAft>
            </a:pPr>
            <a:r>
              <a:rPr lang="en-AU" sz="1000" dirty="0"/>
              <a:t>The Commission’s workforce has deep capability, held functionally as pockets of expertise across the organisation. </a:t>
            </a:r>
            <a:r>
              <a:rPr lang="en-US" sz="1000" dirty="0"/>
              <a:t>Through consultation, </a:t>
            </a:r>
            <a:r>
              <a:rPr lang="en-US" sz="1000" b="1" dirty="0"/>
              <a:t>core behavioural strengths </a:t>
            </a:r>
            <a:r>
              <a:rPr lang="en-US" sz="1000" dirty="0"/>
              <a:t>in empathy, commitment and purpose were evident as well as </a:t>
            </a:r>
            <a:r>
              <a:rPr lang="en-US" sz="1000" b="1" dirty="0"/>
              <a:t>deep capability and experience</a:t>
            </a:r>
            <a:r>
              <a:rPr lang="en-US" sz="1000" dirty="0"/>
              <a:t> in:</a:t>
            </a:r>
          </a:p>
          <a:p>
            <a:pPr>
              <a:spcAft>
                <a:spcPts val="500"/>
              </a:spcAft>
            </a:pPr>
            <a:endParaRPr lang="en-US" sz="1000" dirty="0">
              <a:cs typeface="Calibri"/>
            </a:endParaRPr>
          </a:p>
          <a:p>
            <a:pPr>
              <a:spcAft>
                <a:spcPts val="500"/>
              </a:spcAft>
            </a:pPr>
            <a:endParaRPr lang="en-US" sz="1000" dirty="0"/>
          </a:p>
          <a:p>
            <a:pPr>
              <a:spcAft>
                <a:spcPts val="500"/>
              </a:spcAft>
            </a:pPr>
            <a:endParaRPr lang="en-US" sz="1000" dirty="0"/>
          </a:p>
          <a:p>
            <a:pPr>
              <a:spcAft>
                <a:spcPts val="500"/>
              </a:spcAft>
            </a:pPr>
            <a:endParaRPr lang="en-US" sz="1000" dirty="0"/>
          </a:p>
          <a:p>
            <a:pPr>
              <a:spcAft>
                <a:spcPts val="500"/>
              </a:spcAft>
            </a:pPr>
            <a:endParaRPr lang="en-US" sz="700" dirty="0"/>
          </a:p>
          <a:p>
            <a:pPr>
              <a:spcBef>
                <a:spcPts val="600"/>
              </a:spcBef>
              <a:spcAft>
                <a:spcPts val="500"/>
              </a:spcAft>
            </a:pPr>
            <a:r>
              <a:rPr lang="en-US" sz="1000" dirty="0"/>
              <a:t>Throughout consultation </a:t>
            </a:r>
            <a:r>
              <a:rPr lang="en-US" sz="1000" b="1" dirty="0"/>
              <a:t>continuing to grow capabilities </a:t>
            </a:r>
            <a:r>
              <a:rPr lang="en-US" sz="1000" dirty="0"/>
              <a:t>in the following areas also emerged as a key focus: </a:t>
            </a:r>
            <a:endParaRPr lang="en-US" sz="1000" dirty="0">
              <a:cs typeface="Calibri"/>
            </a:endParaRPr>
          </a:p>
          <a:p>
            <a:pPr>
              <a:spcBef>
                <a:spcPts val="600"/>
              </a:spcBef>
              <a:spcAft>
                <a:spcPts val="500"/>
              </a:spcAft>
            </a:pPr>
            <a:endParaRPr lang="en-US" sz="700" dirty="0"/>
          </a:p>
          <a:p>
            <a:pPr>
              <a:spcBef>
                <a:spcPts val="1000"/>
              </a:spcBef>
              <a:spcAft>
                <a:spcPts val="500"/>
              </a:spcAft>
            </a:pPr>
            <a:endParaRPr lang="en-US" sz="100" dirty="0"/>
          </a:p>
          <a:p>
            <a:pPr>
              <a:spcBef>
                <a:spcPts val="600"/>
              </a:spcBef>
            </a:pPr>
            <a:r>
              <a:rPr lang="en-US" sz="1000" dirty="0"/>
              <a:t>As the Commission </a:t>
            </a:r>
            <a:r>
              <a:rPr lang="en-US" sz="1000" dirty="0" smtClean="0"/>
              <a:t>scales-up, it </a:t>
            </a:r>
            <a:r>
              <a:rPr lang="en-US" sz="1000" dirty="0"/>
              <a:t>must embed core competency across functions, enhancing the depth and breadth of our existing skills and capabilities as ‘One Commission’. This will enable the Commission to build confidence and capability so that staff can operate as ‘regulatory officers’ of the Commission. </a:t>
            </a:r>
            <a:endParaRPr lang="en-US" sz="1000" dirty="0">
              <a:cs typeface="Calibri"/>
            </a:endParaRPr>
          </a:p>
          <a:p>
            <a:pPr>
              <a:spcBef>
                <a:spcPts val="600"/>
              </a:spcBef>
            </a:pPr>
            <a:r>
              <a:rPr lang="en-US" sz="1000" b="1" dirty="0"/>
              <a:t>Developing and embedding core capabilities across all roles </a:t>
            </a:r>
            <a:r>
              <a:rPr lang="en-US" sz="1000" dirty="0"/>
              <a:t>will also enable the continued growth and development of our workforce and enable the Commission in the achievement of </a:t>
            </a:r>
            <a:r>
              <a:rPr lang="en-US" sz="1000" dirty="0" smtClean="0"/>
              <a:t>its </a:t>
            </a:r>
            <a:r>
              <a:rPr lang="en-US" sz="1000" dirty="0"/>
              <a:t>vision. </a:t>
            </a:r>
            <a:endParaRPr lang="en-US" sz="1000" dirty="0">
              <a:cs typeface="Calibri"/>
            </a:endParaRPr>
          </a:p>
          <a:p>
            <a:pPr>
              <a:spcAft>
                <a:spcPts val="500"/>
              </a:spcAft>
            </a:pPr>
            <a:endParaRPr lang="en-US" sz="1000" dirty="0">
              <a:highlight>
                <a:srgbClr val="FFFF00"/>
              </a:highlight>
            </a:endParaRPr>
          </a:p>
        </p:txBody>
      </p:sp>
      <p:sp>
        <p:nvSpPr>
          <p:cNvPr id="43" name="Rectangle: Rounded Corners 42">
            <a:extLst>
              <a:ext uri="{FF2B5EF4-FFF2-40B4-BE49-F238E27FC236}">
                <a16:creationId xmlns:a16="http://schemas.microsoft.com/office/drawing/2014/main" id="{0BFB80A7-3FB2-44F9-B49D-92591ADBB6C8}"/>
              </a:ext>
            </a:extLst>
          </p:cNvPr>
          <p:cNvSpPr/>
          <p:nvPr/>
        </p:nvSpPr>
        <p:spPr>
          <a:xfrm>
            <a:off x="2171346" y="2562424"/>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Clinical behavioural support </a:t>
            </a:r>
          </a:p>
        </p:txBody>
      </p:sp>
      <p:sp>
        <p:nvSpPr>
          <p:cNvPr id="44" name="Rectangle: Rounded Corners 43">
            <a:extLst>
              <a:ext uri="{FF2B5EF4-FFF2-40B4-BE49-F238E27FC236}">
                <a16:creationId xmlns:a16="http://schemas.microsoft.com/office/drawing/2014/main" id="{E224AC05-D0FE-4C80-923B-91C283B9EA0F}"/>
              </a:ext>
            </a:extLst>
          </p:cNvPr>
          <p:cNvSpPr/>
          <p:nvPr/>
        </p:nvSpPr>
        <p:spPr>
          <a:xfrm>
            <a:off x="579644" y="5780409"/>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Consumer Centricity</a:t>
            </a:r>
          </a:p>
        </p:txBody>
      </p:sp>
      <p:sp>
        <p:nvSpPr>
          <p:cNvPr id="45" name="Rectangle: Rounded Corners 44">
            <a:extLst>
              <a:ext uri="{FF2B5EF4-FFF2-40B4-BE49-F238E27FC236}">
                <a16:creationId xmlns:a16="http://schemas.microsoft.com/office/drawing/2014/main" id="{7EE915B5-884F-4B6E-AE6A-99DE795E8E1E}"/>
              </a:ext>
            </a:extLst>
          </p:cNvPr>
          <p:cNvSpPr/>
          <p:nvPr/>
        </p:nvSpPr>
        <p:spPr>
          <a:xfrm>
            <a:off x="1687119" y="5776987"/>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Regulation and Risk</a:t>
            </a:r>
          </a:p>
        </p:txBody>
      </p:sp>
      <p:sp>
        <p:nvSpPr>
          <p:cNvPr id="46" name="Rectangle: Rounded Corners 45">
            <a:extLst>
              <a:ext uri="{FF2B5EF4-FFF2-40B4-BE49-F238E27FC236}">
                <a16:creationId xmlns:a16="http://schemas.microsoft.com/office/drawing/2014/main" id="{AACB9ED7-F41F-4743-ADF7-51BC512D1BDB}"/>
              </a:ext>
            </a:extLst>
          </p:cNvPr>
          <p:cNvSpPr/>
          <p:nvPr/>
        </p:nvSpPr>
        <p:spPr>
          <a:xfrm>
            <a:off x="2794595" y="5776987"/>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Data and Digital</a:t>
            </a:r>
          </a:p>
        </p:txBody>
      </p:sp>
      <p:sp>
        <p:nvSpPr>
          <p:cNvPr id="48" name="Rectangle: Rounded Corners 47">
            <a:extLst>
              <a:ext uri="{FF2B5EF4-FFF2-40B4-BE49-F238E27FC236}">
                <a16:creationId xmlns:a16="http://schemas.microsoft.com/office/drawing/2014/main" id="{60A44251-7984-4F35-8EFB-207B7E39FAB7}"/>
              </a:ext>
            </a:extLst>
          </p:cNvPr>
          <p:cNvSpPr/>
          <p:nvPr/>
        </p:nvSpPr>
        <p:spPr>
          <a:xfrm>
            <a:off x="2748728" y="3140418"/>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Legal</a:t>
            </a:r>
          </a:p>
        </p:txBody>
      </p:sp>
      <p:sp>
        <p:nvSpPr>
          <p:cNvPr id="51" name="Rectangle: Rounded Corners 50">
            <a:extLst>
              <a:ext uri="{FF2B5EF4-FFF2-40B4-BE49-F238E27FC236}">
                <a16:creationId xmlns:a16="http://schemas.microsoft.com/office/drawing/2014/main" id="{E894CB4D-CC6C-408E-A81A-0F148C188D35}"/>
              </a:ext>
            </a:extLst>
          </p:cNvPr>
          <p:cNvSpPr/>
          <p:nvPr/>
        </p:nvSpPr>
        <p:spPr>
          <a:xfrm>
            <a:off x="3911947" y="5776987"/>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Leadership</a:t>
            </a:r>
          </a:p>
        </p:txBody>
      </p:sp>
      <p:sp>
        <p:nvSpPr>
          <p:cNvPr id="58" name="Rectangle: Rounded Corners 57">
            <a:extLst>
              <a:ext uri="{FF2B5EF4-FFF2-40B4-BE49-F238E27FC236}">
                <a16:creationId xmlns:a16="http://schemas.microsoft.com/office/drawing/2014/main" id="{B940050E-38EE-4C4C-8D49-701340777FC6}"/>
              </a:ext>
            </a:extLst>
          </p:cNvPr>
          <p:cNvSpPr/>
          <p:nvPr/>
        </p:nvSpPr>
        <p:spPr>
          <a:xfrm>
            <a:off x="920062" y="2564049"/>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Regulatory Compliance</a:t>
            </a:r>
          </a:p>
        </p:txBody>
      </p:sp>
      <p:sp>
        <p:nvSpPr>
          <p:cNvPr id="59" name="Rectangle: Rounded Corners 58">
            <a:extLst>
              <a:ext uri="{FF2B5EF4-FFF2-40B4-BE49-F238E27FC236}">
                <a16:creationId xmlns:a16="http://schemas.microsoft.com/office/drawing/2014/main" id="{D8CAE5B6-E3FE-4431-8E91-41B70275BA34}"/>
              </a:ext>
            </a:extLst>
          </p:cNvPr>
          <p:cNvSpPr/>
          <p:nvPr/>
        </p:nvSpPr>
        <p:spPr>
          <a:xfrm>
            <a:off x="1506329" y="3140816"/>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Service Delivery</a:t>
            </a:r>
          </a:p>
        </p:txBody>
      </p:sp>
      <p:sp>
        <p:nvSpPr>
          <p:cNvPr id="62" name="Rectangle: Rounded Corners 61">
            <a:extLst>
              <a:ext uri="{FF2B5EF4-FFF2-40B4-BE49-F238E27FC236}">
                <a16:creationId xmlns:a16="http://schemas.microsoft.com/office/drawing/2014/main" id="{D8BE1B09-625D-4F0D-886A-90154D02E8B9}"/>
              </a:ext>
            </a:extLst>
          </p:cNvPr>
          <p:cNvSpPr/>
          <p:nvPr/>
        </p:nvSpPr>
        <p:spPr>
          <a:xfrm>
            <a:off x="942949" y="4041552"/>
            <a:ext cx="1143797" cy="4988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dirty="0">
                <a:solidFill>
                  <a:schemeClr val="bg1"/>
                </a:solidFill>
              </a:rPr>
              <a:t>Regulatory </a:t>
            </a:r>
            <a:r>
              <a:rPr lang="en-AU" sz="1000" dirty="0" smtClean="0">
                <a:solidFill>
                  <a:schemeClr val="bg1"/>
                </a:solidFill>
              </a:rPr>
              <a:t>Approach </a:t>
            </a:r>
            <a:endParaRPr lang="en-AU" sz="1000" dirty="0">
              <a:solidFill>
                <a:schemeClr val="bg1"/>
              </a:solidFill>
            </a:endParaRPr>
          </a:p>
        </p:txBody>
      </p:sp>
      <p:sp>
        <p:nvSpPr>
          <p:cNvPr id="63" name="Rectangle: Rounded Corners 62">
            <a:extLst>
              <a:ext uri="{FF2B5EF4-FFF2-40B4-BE49-F238E27FC236}">
                <a16:creationId xmlns:a16="http://schemas.microsoft.com/office/drawing/2014/main" id="{F002F942-C719-4050-8224-CE137FB1A081}"/>
              </a:ext>
            </a:extLst>
          </p:cNvPr>
          <p:cNvSpPr/>
          <p:nvPr/>
        </p:nvSpPr>
        <p:spPr>
          <a:xfrm>
            <a:off x="3399743" y="4037012"/>
            <a:ext cx="1143797" cy="4988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dirty="0">
                <a:solidFill>
                  <a:schemeClr val="bg1"/>
                </a:solidFill>
              </a:rPr>
              <a:t>Education, Engagement and Communications</a:t>
            </a:r>
          </a:p>
        </p:txBody>
      </p:sp>
      <p:sp>
        <p:nvSpPr>
          <p:cNvPr id="65" name="Rectangle: Rounded Corners 64">
            <a:extLst>
              <a:ext uri="{FF2B5EF4-FFF2-40B4-BE49-F238E27FC236}">
                <a16:creationId xmlns:a16="http://schemas.microsoft.com/office/drawing/2014/main" id="{848464E6-FF51-4CD3-A30E-4F9EB33A7924}"/>
              </a:ext>
            </a:extLst>
          </p:cNvPr>
          <p:cNvSpPr/>
          <p:nvPr/>
        </p:nvSpPr>
        <p:spPr>
          <a:xfrm>
            <a:off x="2171346" y="4041552"/>
            <a:ext cx="1143797" cy="4988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dirty="0">
                <a:solidFill>
                  <a:schemeClr val="bg1"/>
                </a:solidFill>
              </a:rPr>
              <a:t>Investigations</a:t>
            </a:r>
          </a:p>
        </p:txBody>
      </p:sp>
      <p:sp>
        <p:nvSpPr>
          <p:cNvPr id="66" name="Rectangle: Rounded Corners 65">
            <a:extLst>
              <a:ext uri="{FF2B5EF4-FFF2-40B4-BE49-F238E27FC236}">
                <a16:creationId xmlns:a16="http://schemas.microsoft.com/office/drawing/2014/main" id="{4AE9D838-60C6-45D5-AAA9-D75A892ECD73}"/>
              </a:ext>
            </a:extLst>
          </p:cNvPr>
          <p:cNvSpPr/>
          <p:nvPr/>
        </p:nvSpPr>
        <p:spPr>
          <a:xfrm>
            <a:off x="3390858" y="2560163"/>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Strategy and Policy</a:t>
            </a:r>
          </a:p>
        </p:txBody>
      </p:sp>
      <p:sp>
        <p:nvSpPr>
          <p:cNvPr id="70" name="Google Shape;2191;p207">
            <a:extLst>
              <a:ext uri="{FF2B5EF4-FFF2-40B4-BE49-F238E27FC236}">
                <a16:creationId xmlns:a16="http://schemas.microsoft.com/office/drawing/2014/main" id="{2E6A1606-1F95-4BCB-88F1-84D649975BB7}"/>
              </a:ext>
            </a:extLst>
          </p:cNvPr>
          <p:cNvSpPr/>
          <p:nvPr/>
        </p:nvSpPr>
        <p:spPr>
          <a:xfrm>
            <a:off x="4185615" y="6650255"/>
            <a:ext cx="10874321" cy="195081"/>
          </a:xfrm>
          <a:prstGeom prst="rect">
            <a:avLst/>
          </a:prstGeom>
          <a:noFill/>
          <a:ln>
            <a:noFill/>
          </a:ln>
        </p:spPr>
        <p:txBody>
          <a:bodyPr spcFirstLastPara="1" wrap="square" lIns="91425" tIns="45700" rIns="91425" bIns="45700" anchor="ctr" anchorCtr="0">
            <a:noAutofit/>
          </a:bodyPr>
          <a:lstStyle/>
          <a:p>
            <a:pPr>
              <a:buClr>
                <a:srgbClr val="000000"/>
              </a:buClr>
            </a:pPr>
            <a:r>
              <a:rPr lang="en-AU" sz="700" kern="0" dirty="0">
                <a:cs typeface="Arial"/>
                <a:sym typeface="Arial"/>
              </a:rPr>
              <a:t>| </a:t>
            </a:r>
            <a:r>
              <a:rPr lang="en-AU" sz="700" b="1" kern="0" dirty="0">
                <a:cs typeface="Arial"/>
                <a:sym typeface="Arial"/>
              </a:rPr>
              <a:t>Note: </a:t>
            </a:r>
            <a:r>
              <a:rPr lang="en-AU" sz="700" kern="0" dirty="0">
                <a:cs typeface="Arial"/>
                <a:sym typeface="Arial"/>
              </a:rPr>
              <a:t>There is a +2.9% differential in the FY22 turnover rate shown using the current state data provided by the Commission in comparison to the rate published in the APS employment data 2022</a:t>
            </a:r>
          </a:p>
        </p:txBody>
      </p:sp>
    </p:spTree>
    <p:extLst>
      <p:ext uri="{BB962C8B-B14F-4D97-AF65-F5344CB8AC3E}">
        <p14:creationId xmlns:p14="http://schemas.microsoft.com/office/powerpoint/2010/main" val="368977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26522" y="175321"/>
            <a:ext cx="8369867" cy="1205373"/>
          </a:xfrm>
        </p:spPr>
        <p:txBody>
          <a:bodyPr>
            <a:normAutofit fontScale="90000"/>
          </a:bodyPr>
          <a:lstStyle/>
          <a:p>
            <a:pPr>
              <a:lnSpc>
                <a:spcPct val="100000"/>
              </a:lnSpc>
            </a:pPr>
            <a:r>
              <a:rPr lang="en-US" sz="3200" dirty="0">
                <a:solidFill>
                  <a:srgbClr val="5F2E74"/>
                </a:solidFill>
              </a:rPr>
              <a:t>Appendix </a:t>
            </a:r>
            <a:r>
              <a:rPr lang="en-US" sz="3200" dirty="0" smtClean="0">
                <a:solidFill>
                  <a:srgbClr val="5F2E74"/>
                </a:solidFill>
              </a:rPr>
              <a:t>C: </a:t>
            </a:r>
            <a:r>
              <a:rPr lang="en-US" dirty="0" smtClean="0">
                <a:solidFill>
                  <a:schemeClr val="tx2"/>
                </a:solidFill>
              </a:rPr>
              <a:t>Opportunities</a:t>
            </a:r>
            <a:br>
              <a:rPr lang="en-US" dirty="0" smtClean="0">
                <a:solidFill>
                  <a:schemeClr val="tx2"/>
                </a:solidFill>
              </a:rPr>
            </a:br>
            <a:r>
              <a:rPr lang="en-US" dirty="0" smtClean="0">
                <a:solidFill>
                  <a:schemeClr val="tx2"/>
                </a:solidFill>
              </a:rPr>
              <a:t>Opportunity spotlight: </a:t>
            </a:r>
            <a:r>
              <a:rPr lang="en-AU" b="1" dirty="0" smtClean="0">
                <a:solidFill>
                  <a:schemeClr val="tx2"/>
                </a:solidFill>
                <a:latin typeface="Calibri" panose="020F0502020204030204"/>
              </a:rPr>
              <a:t>‘One Commission’ New Starter </a:t>
            </a:r>
            <a:r>
              <a:rPr lang="en-AU" dirty="0" smtClean="0">
                <a:solidFill>
                  <a:schemeClr val="tx2"/>
                </a:solidFill>
                <a:latin typeface="Calibri" panose="020F0502020204030204"/>
              </a:rPr>
              <a:t>I</a:t>
            </a:r>
            <a:r>
              <a:rPr lang="en-AU" b="1" dirty="0" smtClean="0">
                <a:solidFill>
                  <a:schemeClr val="tx2"/>
                </a:solidFill>
                <a:latin typeface="Calibri" panose="020F0502020204030204"/>
              </a:rPr>
              <a:t>nduction </a:t>
            </a:r>
            <a:r>
              <a:rPr lang="en-AU" dirty="0" smtClean="0">
                <a:solidFill>
                  <a:schemeClr val="tx2"/>
                </a:solidFill>
                <a:latin typeface="Calibri" panose="020F0502020204030204"/>
              </a:rPr>
              <a:t>P</a:t>
            </a:r>
            <a:r>
              <a:rPr lang="en-AU" b="1" dirty="0" smtClean="0">
                <a:solidFill>
                  <a:schemeClr val="tx2"/>
                </a:solidFill>
                <a:latin typeface="Calibri" panose="020F0502020204030204"/>
              </a:rPr>
              <a:t>rogram (WS1)</a:t>
            </a:r>
            <a:endParaRPr lang="en-AU" dirty="0">
              <a:solidFill>
                <a:schemeClr val="tx2"/>
              </a:solidFill>
            </a:endParaRPr>
          </a:p>
        </p:txBody>
      </p:sp>
      <p:sp>
        <p:nvSpPr>
          <p:cNvPr id="61" name="TextBox 60">
            <a:extLst>
              <a:ext uri="{FF2B5EF4-FFF2-40B4-BE49-F238E27FC236}">
                <a16:creationId xmlns:a16="http://schemas.microsoft.com/office/drawing/2014/main" id="{428A52A3-D47E-4E68-B838-1CC7109878BD}"/>
              </a:ext>
            </a:extLst>
          </p:cNvPr>
          <p:cNvSpPr txBox="1"/>
          <p:nvPr/>
        </p:nvSpPr>
        <p:spPr>
          <a:xfrm>
            <a:off x="486893" y="1502096"/>
            <a:ext cx="11255109" cy="600164"/>
          </a:xfrm>
          <a:prstGeom prst="rect">
            <a:avLst/>
          </a:prstGeom>
          <a:solidFill>
            <a:schemeClr val="bg2"/>
          </a:solidFill>
        </p:spPr>
        <p:txBody>
          <a:bodyPr wrap="square">
            <a:spAutoFit/>
          </a:bodyPr>
          <a:lstStyle/>
          <a:p>
            <a:pPr algn="ctr">
              <a:spcBef>
                <a:spcPts val="300"/>
              </a:spcBef>
              <a:buClr>
                <a:schemeClr val="tx1"/>
              </a:buClr>
              <a:tabLst>
                <a:tab pos="449263" algn="l"/>
              </a:tabLst>
              <a:defRPr/>
            </a:pPr>
            <a:r>
              <a:rPr lang="en-AU" sz="1100" b="0" dirty="0">
                <a:solidFill>
                  <a:prstClr val="black"/>
                </a:solidFill>
                <a:latin typeface="Calibri" panose="020F0502020204030204"/>
              </a:rPr>
              <a:t>Equip our workforce with a ‘One Commission’ approach and mindset from day one through design and delivery of a </a:t>
            </a:r>
            <a:r>
              <a:rPr lang="en-AU" sz="1100" b="1" dirty="0">
                <a:solidFill>
                  <a:schemeClr val="tx2"/>
                </a:solidFill>
                <a:latin typeface="Calibri" panose="020F0502020204030204"/>
              </a:rPr>
              <a:t>‘One Commission’ new starter induction program </a:t>
            </a:r>
            <a:r>
              <a:rPr lang="en-AU" sz="1100" b="0" dirty="0">
                <a:solidFill>
                  <a:prstClr val="black"/>
                </a:solidFill>
                <a:latin typeface="Calibri" panose="020F0502020204030204"/>
              </a:rPr>
              <a:t>that educates, connects and confirms expectations of new starters to our operating context, organisational priorities, structures, ways of working and introduces core skills for all roles delivered as part of a staged </a:t>
            </a:r>
            <a:r>
              <a:rPr lang="en-AU" sz="1100" b="0" dirty="0" smtClean="0">
                <a:solidFill>
                  <a:prstClr val="black"/>
                </a:solidFill>
                <a:latin typeface="Calibri" panose="020F0502020204030204"/>
              </a:rPr>
              <a:t>on boarding </a:t>
            </a:r>
            <a:r>
              <a:rPr lang="en-AU" sz="1100" b="0" dirty="0">
                <a:solidFill>
                  <a:prstClr val="black"/>
                </a:solidFill>
                <a:latin typeface="Calibri" panose="020F0502020204030204"/>
              </a:rPr>
              <a:t>experience. An effective </a:t>
            </a:r>
            <a:r>
              <a:rPr lang="en-AU" sz="1100" b="0" dirty="0" smtClean="0">
                <a:solidFill>
                  <a:prstClr val="black"/>
                </a:solidFill>
                <a:latin typeface="Calibri" panose="020F0502020204030204"/>
              </a:rPr>
              <a:t>on boarding </a:t>
            </a:r>
            <a:r>
              <a:rPr lang="en-AU" sz="1100" b="0" dirty="0">
                <a:solidFill>
                  <a:prstClr val="black"/>
                </a:solidFill>
                <a:latin typeface="Calibri" panose="020F0502020204030204"/>
              </a:rPr>
              <a:t>program enhances the employee experience from the start of employment, whilst also enabling a consistent approach to </a:t>
            </a:r>
            <a:r>
              <a:rPr lang="en-AU" sz="1100" b="0" dirty="0" smtClean="0">
                <a:solidFill>
                  <a:prstClr val="black"/>
                </a:solidFill>
                <a:latin typeface="Calibri" panose="020F0502020204030204"/>
              </a:rPr>
              <a:t>on boarding.</a:t>
            </a:r>
            <a:endParaRPr lang="en-AU" sz="1100" b="0" dirty="0">
              <a:solidFill>
                <a:prstClr val="black"/>
              </a:solidFill>
              <a:latin typeface="Calibri" panose="020F0502020204030204"/>
            </a:endParaRPr>
          </a:p>
        </p:txBody>
      </p:sp>
      <p:grpSp>
        <p:nvGrpSpPr>
          <p:cNvPr id="51" name="Google Shape;6708;p149">
            <a:extLst>
              <a:ext uri="{FF2B5EF4-FFF2-40B4-BE49-F238E27FC236}">
                <a16:creationId xmlns:a16="http://schemas.microsoft.com/office/drawing/2014/main" id="{4A2838D2-101D-41C9-A259-739EE80788A2}"/>
              </a:ext>
            </a:extLst>
          </p:cNvPr>
          <p:cNvGrpSpPr/>
          <p:nvPr/>
        </p:nvGrpSpPr>
        <p:grpSpPr>
          <a:xfrm>
            <a:off x="909803" y="2662796"/>
            <a:ext cx="9594348" cy="3802431"/>
            <a:chOff x="422033" y="2395483"/>
            <a:chExt cx="7248722" cy="2980309"/>
          </a:xfrm>
        </p:grpSpPr>
        <p:grpSp>
          <p:nvGrpSpPr>
            <p:cNvPr id="52" name="Google Shape;6709;p149">
              <a:extLst>
                <a:ext uri="{FF2B5EF4-FFF2-40B4-BE49-F238E27FC236}">
                  <a16:creationId xmlns:a16="http://schemas.microsoft.com/office/drawing/2014/main" id="{335A4E4F-47DB-4EE4-B029-BF155C635712}"/>
                </a:ext>
              </a:extLst>
            </p:cNvPr>
            <p:cNvGrpSpPr/>
            <p:nvPr/>
          </p:nvGrpSpPr>
          <p:grpSpPr>
            <a:xfrm>
              <a:off x="422033" y="2395483"/>
              <a:ext cx="7248722" cy="2980309"/>
              <a:chOff x="772481" y="2571986"/>
              <a:chExt cx="8067171" cy="3485306"/>
            </a:xfrm>
          </p:grpSpPr>
          <p:grpSp>
            <p:nvGrpSpPr>
              <p:cNvPr id="78" name="Google Shape;6710;p149">
                <a:extLst>
                  <a:ext uri="{FF2B5EF4-FFF2-40B4-BE49-F238E27FC236}">
                    <a16:creationId xmlns:a16="http://schemas.microsoft.com/office/drawing/2014/main" id="{EB381D4E-5FF0-4C99-8DA0-33F325BE8710}"/>
                  </a:ext>
                </a:extLst>
              </p:cNvPr>
              <p:cNvGrpSpPr/>
              <p:nvPr/>
            </p:nvGrpSpPr>
            <p:grpSpPr>
              <a:xfrm>
                <a:off x="772481" y="3417892"/>
                <a:ext cx="7888892" cy="1941634"/>
                <a:chOff x="772481" y="3417892"/>
                <a:chExt cx="7888892" cy="1941634"/>
              </a:xfrm>
            </p:grpSpPr>
            <p:sp>
              <p:nvSpPr>
                <p:cNvPr id="91" name="Google Shape;6711;p149">
                  <a:extLst>
                    <a:ext uri="{FF2B5EF4-FFF2-40B4-BE49-F238E27FC236}">
                      <a16:creationId xmlns:a16="http://schemas.microsoft.com/office/drawing/2014/main" id="{690A8B33-ABB8-4A60-A164-72A28EB960E6}"/>
                    </a:ext>
                  </a:extLst>
                </p:cNvPr>
                <p:cNvSpPr/>
                <p:nvPr/>
              </p:nvSpPr>
              <p:spPr>
                <a:xfrm rot="5400000">
                  <a:off x="1136570" y="4130492"/>
                  <a:ext cx="1800000" cy="374801"/>
                </a:xfrm>
                <a:prstGeom prst="parallelogram">
                  <a:avLst>
                    <a:gd name="adj" fmla="val 112950"/>
                  </a:avLst>
                </a:prstGeom>
                <a:solidFill>
                  <a:schemeClr val="accent6">
                    <a:lumMod val="20000"/>
                    <a:lumOff val="8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2" name="Google Shape;6712;p149">
                  <a:extLst>
                    <a:ext uri="{FF2B5EF4-FFF2-40B4-BE49-F238E27FC236}">
                      <a16:creationId xmlns:a16="http://schemas.microsoft.com/office/drawing/2014/main" id="{BBE2B823-E428-4728-B647-2C15EEB1F059}"/>
                    </a:ext>
                  </a:extLst>
                </p:cNvPr>
                <p:cNvSpPr/>
                <p:nvPr/>
              </p:nvSpPr>
              <p:spPr>
                <a:xfrm rot="5400000">
                  <a:off x="2584748" y="4130492"/>
                  <a:ext cx="1800000" cy="374801"/>
                </a:xfrm>
                <a:prstGeom prst="parallelogram">
                  <a:avLst>
                    <a:gd name="adj" fmla="val 112950"/>
                  </a:avLst>
                </a:prstGeom>
                <a:solidFill>
                  <a:schemeClr val="tx2">
                    <a:lumMod val="20000"/>
                    <a:lumOff val="8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3" name="Google Shape;6713;p149">
                  <a:extLst>
                    <a:ext uri="{FF2B5EF4-FFF2-40B4-BE49-F238E27FC236}">
                      <a16:creationId xmlns:a16="http://schemas.microsoft.com/office/drawing/2014/main" id="{4CBDB167-44B2-4654-BD3D-6EE34BDE0F3A}"/>
                    </a:ext>
                  </a:extLst>
                </p:cNvPr>
                <p:cNvSpPr/>
                <p:nvPr/>
              </p:nvSpPr>
              <p:spPr>
                <a:xfrm rot="5400000">
                  <a:off x="4032925" y="4130492"/>
                  <a:ext cx="1800000" cy="374801"/>
                </a:xfrm>
                <a:prstGeom prst="parallelogram">
                  <a:avLst>
                    <a:gd name="adj" fmla="val 112950"/>
                  </a:avLst>
                </a:prstGeom>
                <a:solidFill>
                  <a:schemeClr val="accent3">
                    <a:lumMod val="20000"/>
                    <a:lumOff val="8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4" name="Google Shape;6714;p149">
                  <a:extLst>
                    <a:ext uri="{FF2B5EF4-FFF2-40B4-BE49-F238E27FC236}">
                      <a16:creationId xmlns:a16="http://schemas.microsoft.com/office/drawing/2014/main" id="{9F6C2FD3-5BFA-4BFE-8F15-D56BC0D73579}"/>
                    </a:ext>
                  </a:extLst>
                </p:cNvPr>
                <p:cNvSpPr/>
                <p:nvPr/>
              </p:nvSpPr>
              <p:spPr>
                <a:xfrm rot="5400000">
                  <a:off x="5481103" y="4130492"/>
                  <a:ext cx="1800000" cy="374801"/>
                </a:xfrm>
                <a:prstGeom prst="parallelogram">
                  <a:avLst>
                    <a:gd name="adj" fmla="val 112950"/>
                  </a:avLst>
                </a:prstGeom>
                <a:solidFill>
                  <a:schemeClr val="accent4">
                    <a:lumMod val="40000"/>
                    <a:lumOff val="6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5" name="Google Shape;6715;p149">
                  <a:extLst>
                    <a:ext uri="{FF2B5EF4-FFF2-40B4-BE49-F238E27FC236}">
                      <a16:creationId xmlns:a16="http://schemas.microsoft.com/office/drawing/2014/main" id="{0183F333-1B09-4CCE-9AE3-F11E77AC236A}"/>
                    </a:ext>
                  </a:extLst>
                </p:cNvPr>
                <p:cNvSpPr/>
                <p:nvPr/>
              </p:nvSpPr>
              <p:spPr>
                <a:xfrm rot="5400000">
                  <a:off x="6929281" y="4130492"/>
                  <a:ext cx="1800000" cy="374801"/>
                </a:xfrm>
                <a:prstGeom prst="parallelogram">
                  <a:avLst>
                    <a:gd name="adj" fmla="val 112950"/>
                  </a:avLst>
                </a:prstGeom>
                <a:solidFill>
                  <a:schemeClr val="bg2">
                    <a:lumMod val="9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7" name="Google Shape;6717;p149">
                  <a:extLst>
                    <a:ext uri="{FF2B5EF4-FFF2-40B4-BE49-F238E27FC236}">
                      <a16:creationId xmlns:a16="http://schemas.microsoft.com/office/drawing/2014/main" id="{9E4BF157-D641-45E0-9E1C-A35231893680}"/>
                    </a:ext>
                  </a:extLst>
                </p:cNvPr>
                <p:cNvSpPr/>
                <p:nvPr/>
              </p:nvSpPr>
              <p:spPr>
                <a:xfrm>
                  <a:off x="2220658" y="3417892"/>
                  <a:ext cx="108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8" name="Google Shape;6718;p149">
                  <a:extLst>
                    <a:ext uri="{FF2B5EF4-FFF2-40B4-BE49-F238E27FC236}">
                      <a16:creationId xmlns:a16="http://schemas.microsoft.com/office/drawing/2014/main" id="{5032F3E4-B440-4978-8CFB-6904BB966BD4}"/>
                    </a:ext>
                  </a:extLst>
                </p:cNvPr>
                <p:cNvSpPr/>
                <p:nvPr/>
              </p:nvSpPr>
              <p:spPr>
                <a:xfrm>
                  <a:off x="3668836" y="3417892"/>
                  <a:ext cx="1080000" cy="180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9" name="Google Shape;6719;p149">
                  <a:extLst>
                    <a:ext uri="{FF2B5EF4-FFF2-40B4-BE49-F238E27FC236}">
                      <a16:creationId xmlns:a16="http://schemas.microsoft.com/office/drawing/2014/main" id="{4559D420-C3DA-4210-AF4E-0C1C61C000ED}"/>
                    </a:ext>
                  </a:extLst>
                </p:cNvPr>
                <p:cNvSpPr/>
                <p:nvPr/>
              </p:nvSpPr>
              <p:spPr>
                <a:xfrm>
                  <a:off x="5117013" y="3417892"/>
                  <a:ext cx="1080000" cy="180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100" name="Google Shape;6720;p149">
                  <a:extLst>
                    <a:ext uri="{FF2B5EF4-FFF2-40B4-BE49-F238E27FC236}">
                      <a16:creationId xmlns:a16="http://schemas.microsoft.com/office/drawing/2014/main" id="{DEB321B6-C649-452F-8297-ECAAFB79B452}"/>
                    </a:ext>
                  </a:extLst>
                </p:cNvPr>
                <p:cNvSpPr/>
                <p:nvPr/>
              </p:nvSpPr>
              <p:spPr>
                <a:xfrm>
                  <a:off x="6565191" y="3417892"/>
                  <a:ext cx="1080000" cy="1800000"/>
                </a:xfrm>
                <a:prstGeom prst="rect">
                  <a:avLst/>
                </a:prstGeom>
                <a:solidFill>
                  <a:schemeClr val="bg2">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102" name="Google Shape;6722;p149">
                  <a:extLst>
                    <a:ext uri="{FF2B5EF4-FFF2-40B4-BE49-F238E27FC236}">
                      <a16:creationId xmlns:a16="http://schemas.microsoft.com/office/drawing/2014/main" id="{7C211ABF-C6D2-4ABB-9228-D85E909788A1}"/>
                    </a:ext>
                  </a:extLst>
                </p:cNvPr>
                <p:cNvSpPr/>
                <p:nvPr/>
              </p:nvSpPr>
              <p:spPr>
                <a:xfrm rot="16200000">
                  <a:off x="412481" y="3777892"/>
                  <a:ext cx="1800000" cy="1080000"/>
                </a:xfrm>
                <a:custGeom>
                  <a:avLst/>
                  <a:gdLst/>
                  <a:ahLst/>
                  <a:cxnLst/>
                  <a:rect l="l" t="t" r="r" b="b"/>
                  <a:pathLst>
                    <a:path w="1807800" h="1080000" extrusionOk="0">
                      <a:moveTo>
                        <a:pt x="0" y="0"/>
                      </a:moveTo>
                      <a:lnTo>
                        <a:pt x="1807800" y="0"/>
                      </a:lnTo>
                      <a:lnTo>
                        <a:pt x="1807800" y="1080000"/>
                      </a:lnTo>
                      <a:lnTo>
                        <a:pt x="0" y="1080000"/>
                      </a:lnTo>
                      <a:lnTo>
                        <a:pt x="384070" y="54000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103" name="Google Shape;6723;p149">
                  <a:extLst>
                    <a:ext uri="{FF2B5EF4-FFF2-40B4-BE49-F238E27FC236}">
                      <a16:creationId xmlns:a16="http://schemas.microsoft.com/office/drawing/2014/main" id="{A091F7C1-AE5C-462E-998A-433B0C5BFD5D}"/>
                    </a:ext>
                  </a:extLst>
                </p:cNvPr>
                <p:cNvSpPr/>
                <p:nvPr/>
              </p:nvSpPr>
              <p:spPr>
                <a:xfrm rot="5400000">
                  <a:off x="7437373" y="4135526"/>
                  <a:ext cx="1800000" cy="6480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grpSp>
          <p:sp>
            <p:nvSpPr>
              <p:cNvPr id="79" name="Google Shape;6724;p149">
                <a:extLst>
                  <a:ext uri="{FF2B5EF4-FFF2-40B4-BE49-F238E27FC236}">
                    <a16:creationId xmlns:a16="http://schemas.microsoft.com/office/drawing/2014/main" id="{0C31E566-2C28-4E3E-BA67-744BBA308673}"/>
                  </a:ext>
                </a:extLst>
              </p:cNvPr>
              <p:cNvSpPr/>
              <p:nvPr/>
            </p:nvSpPr>
            <p:spPr>
              <a:xfrm>
                <a:off x="834070" y="2571986"/>
                <a:ext cx="2843317" cy="66809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dirty="0">
                    <a:solidFill>
                      <a:schemeClr val="accent6"/>
                    </a:solidFill>
                    <a:ea typeface="Arial"/>
                    <a:cs typeface="Arial"/>
                    <a:sym typeface="Arial"/>
                  </a:rPr>
                  <a:t>Module one </a:t>
                </a:r>
                <a:r>
                  <a:rPr lang="en-US" sz="800" b="1" dirty="0">
                    <a:solidFill>
                      <a:schemeClr val="accent6"/>
                    </a:solidFill>
                    <a:ea typeface="Arial"/>
                    <a:cs typeface="Arial"/>
                    <a:sym typeface="Arial"/>
                  </a:rPr>
                  <a:t>(1 hour) </a:t>
                </a:r>
                <a:endParaRPr lang="en-US" sz="800" dirty="0"/>
              </a:p>
              <a:p>
                <a:pPr marL="0" marR="0" lvl="0" indent="0" algn="l" rtl="0">
                  <a:spcBef>
                    <a:spcPts val="0"/>
                  </a:spcBef>
                  <a:spcAft>
                    <a:spcPts val="0"/>
                  </a:spcAft>
                  <a:buNone/>
                </a:pPr>
                <a:r>
                  <a:rPr lang="en-US" sz="1000" dirty="0">
                    <a:solidFill>
                      <a:srgbClr val="000000"/>
                    </a:solidFill>
                    <a:ea typeface="Arial"/>
                    <a:cs typeface="Arial"/>
                    <a:sym typeface="Arial"/>
                  </a:rPr>
                  <a:t>Welcome to the Commission</a:t>
                </a:r>
              </a:p>
              <a:p>
                <a:pPr marL="0" marR="0" lvl="0" indent="0" algn="l" rtl="0">
                  <a:spcBef>
                    <a:spcPts val="0"/>
                  </a:spcBef>
                  <a:spcAft>
                    <a:spcPts val="0"/>
                  </a:spcAft>
                  <a:buNone/>
                </a:pPr>
                <a:r>
                  <a:rPr lang="en-US" sz="1000" dirty="0">
                    <a:solidFill>
                      <a:srgbClr val="000000"/>
                    </a:solidFill>
                    <a:ea typeface="Arial"/>
                    <a:cs typeface="Arial"/>
                    <a:sym typeface="Arial"/>
                  </a:rPr>
                  <a:t>Introductions and getting to know other new starters</a:t>
                </a:r>
              </a:p>
              <a:p>
                <a:pPr marL="0" marR="0" lvl="0" indent="0" algn="l" rtl="0">
                  <a:spcBef>
                    <a:spcPts val="0"/>
                  </a:spcBef>
                  <a:spcAft>
                    <a:spcPts val="0"/>
                  </a:spcAft>
                  <a:buNone/>
                </a:pPr>
                <a:r>
                  <a:rPr lang="en-US" sz="1000" dirty="0">
                    <a:solidFill>
                      <a:srgbClr val="000000"/>
                    </a:solidFill>
                    <a:ea typeface="Arial"/>
                    <a:cs typeface="Arial"/>
                    <a:sym typeface="Arial"/>
                  </a:rPr>
                  <a:t>What it means to be a contemporary regulator</a:t>
                </a:r>
              </a:p>
              <a:p>
                <a:r>
                  <a:rPr lang="en-US" sz="1000" dirty="0">
                    <a:solidFill>
                      <a:srgbClr val="000000"/>
                    </a:solidFill>
                    <a:ea typeface="Arial"/>
                    <a:cs typeface="Arial"/>
                    <a:sym typeface="Arial"/>
                  </a:rPr>
                  <a:t>Working as ‘One Commission’, approach and mindset</a:t>
                </a:r>
              </a:p>
              <a:p>
                <a:pPr marL="0" marR="0" lvl="0" indent="0" algn="l" rtl="0">
                  <a:spcBef>
                    <a:spcPts val="0"/>
                  </a:spcBef>
                  <a:spcAft>
                    <a:spcPts val="0"/>
                  </a:spcAft>
                  <a:buNone/>
                </a:pPr>
                <a:r>
                  <a:rPr lang="en-US" sz="1000" dirty="0">
                    <a:solidFill>
                      <a:srgbClr val="000000"/>
                    </a:solidFill>
                    <a:ea typeface="Arial"/>
                    <a:cs typeface="Arial"/>
                    <a:sym typeface="Arial"/>
                  </a:rPr>
                  <a:t>Our ambition, purpose and strategic direction</a:t>
                </a:r>
              </a:p>
            </p:txBody>
          </p:sp>
          <p:cxnSp>
            <p:nvCxnSpPr>
              <p:cNvPr id="80" name="Google Shape;6725;p149">
                <a:extLst>
                  <a:ext uri="{FF2B5EF4-FFF2-40B4-BE49-F238E27FC236}">
                    <a16:creationId xmlns:a16="http://schemas.microsoft.com/office/drawing/2014/main" id="{72DE0517-3569-4128-86EC-E6686779F41A}"/>
                  </a:ext>
                </a:extLst>
              </p:cNvPr>
              <p:cNvCxnSpPr>
                <a:cxnSpLocks/>
                <a:endCxn id="102" idx="1"/>
              </p:cNvCxnSpPr>
              <p:nvPr/>
            </p:nvCxnSpPr>
            <p:spPr>
              <a:xfrm>
                <a:off x="780870" y="2579435"/>
                <a:ext cx="0" cy="838500"/>
              </a:xfrm>
              <a:prstGeom prst="straightConnector1">
                <a:avLst/>
              </a:prstGeom>
              <a:noFill/>
              <a:ln w="28575" cap="flat" cmpd="sng">
                <a:solidFill>
                  <a:schemeClr val="accent6"/>
                </a:solidFill>
                <a:prstDash val="solid"/>
                <a:round/>
                <a:headEnd type="none" w="sm" len="sm"/>
                <a:tailEnd type="none" w="sm" len="sm"/>
              </a:ln>
            </p:spPr>
          </p:cxnSp>
          <p:sp>
            <p:nvSpPr>
              <p:cNvPr id="81" name="Google Shape;6726;p149">
                <a:extLst>
                  <a:ext uri="{FF2B5EF4-FFF2-40B4-BE49-F238E27FC236}">
                    <a16:creationId xmlns:a16="http://schemas.microsoft.com/office/drawing/2014/main" id="{3F85174D-54B3-4F41-977D-7D76D4274971}"/>
                  </a:ext>
                </a:extLst>
              </p:cNvPr>
              <p:cNvSpPr/>
              <p:nvPr/>
            </p:nvSpPr>
            <p:spPr>
              <a:xfrm>
                <a:off x="2287034" y="5274924"/>
                <a:ext cx="2661050" cy="598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2"/>
                    </a:solidFill>
                    <a:ea typeface="Arial"/>
                    <a:cs typeface="Arial"/>
                    <a:sym typeface="Arial"/>
                  </a:rPr>
                  <a:t>Module two </a:t>
                </a:r>
                <a:r>
                  <a:rPr lang="en-GB" sz="800" b="1" dirty="0">
                    <a:solidFill>
                      <a:schemeClr val="dk2"/>
                    </a:solidFill>
                    <a:ea typeface="Arial"/>
                    <a:cs typeface="Arial"/>
                    <a:sym typeface="Arial"/>
                  </a:rPr>
                  <a:t>(1 hour) </a:t>
                </a:r>
                <a:r>
                  <a:rPr lang="en-GB" sz="800" dirty="0">
                    <a:solidFill>
                      <a:schemeClr val="dk2"/>
                    </a:solidFill>
                    <a:ea typeface="Arial"/>
                    <a:cs typeface="Arial"/>
                    <a:sym typeface="Arial"/>
                  </a:rPr>
                  <a:t> </a:t>
                </a:r>
                <a:endParaRPr dirty="0"/>
              </a:p>
              <a:p>
                <a:pPr marL="0" marR="0" lvl="0" indent="0" algn="l" rtl="0">
                  <a:spcBef>
                    <a:spcPts val="0"/>
                  </a:spcBef>
                  <a:spcAft>
                    <a:spcPts val="0"/>
                  </a:spcAft>
                  <a:buNone/>
                </a:pPr>
                <a:r>
                  <a:rPr lang="en-US" sz="1000" dirty="0">
                    <a:solidFill>
                      <a:srgbClr val="000000"/>
                    </a:solidFill>
                    <a:ea typeface="Arial"/>
                    <a:cs typeface="Arial"/>
                    <a:sym typeface="Arial"/>
                  </a:rPr>
                  <a:t>Understanding our cultural principles</a:t>
                </a:r>
              </a:p>
              <a:p>
                <a:pPr marL="0" marR="0" lvl="0" indent="0" algn="l" rtl="0">
                  <a:spcBef>
                    <a:spcPts val="0"/>
                  </a:spcBef>
                  <a:spcAft>
                    <a:spcPts val="0"/>
                  </a:spcAft>
                  <a:buNone/>
                </a:pPr>
                <a:r>
                  <a:rPr lang="en-GB" sz="1000" dirty="0">
                    <a:solidFill>
                      <a:srgbClr val="000000"/>
                    </a:solidFill>
                    <a:ea typeface="Arial"/>
                    <a:cs typeface="Arial"/>
                    <a:sym typeface="Arial"/>
                  </a:rPr>
                  <a:t>Our employee rewards and recognition program</a:t>
                </a:r>
              </a:p>
              <a:p>
                <a:pPr marL="0" marR="0" lvl="0" indent="0" algn="l" rtl="0">
                  <a:spcBef>
                    <a:spcPts val="0"/>
                  </a:spcBef>
                  <a:spcAft>
                    <a:spcPts val="0"/>
                  </a:spcAft>
                  <a:buNone/>
                </a:pPr>
                <a:r>
                  <a:rPr lang="en-GB" sz="1000" dirty="0">
                    <a:solidFill>
                      <a:srgbClr val="000000"/>
                    </a:solidFill>
                    <a:ea typeface="Arial"/>
                    <a:cs typeface="Arial"/>
                    <a:sym typeface="Arial"/>
                  </a:rPr>
                  <a:t>Key policies, procedures, documents and mandatory training </a:t>
                </a:r>
              </a:p>
              <a:p>
                <a:pPr marL="0" marR="0" lvl="0" indent="0" algn="l" rtl="0">
                  <a:spcBef>
                    <a:spcPts val="0"/>
                  </a:spcBef>
                  <a:spcAft>
                    <a:spcPts val="0"/>
                  </a:spcAft>
                  <a:buNone/>
                </a:pPr>
                <a:r>
                  <a:rPr lang="en-GB" sz="1000" dirty="0">
                    <a:solidFill>
                      <a:srgbClr val="000000"/>
                    </a:solidFill>
                    <a:ea typeface="Arial"/>
                    <a:cs typeface="Arial"/>
                    <a:sym typeface="Arial"/>
                  </a:rPr>
                  <a:t>Our systems and tools</a:t>
                </a:r>
              </a:p>
              <a:p>
                <a:pPr marL="0" marR="0" lvl="0" indent="0" algn="l" rtl="0">
                  <a:spcBef>
                    <a:spcPts val="0"/>
                  </a:spcBef>
                  <a:spcAft>
                    <a:spcPts val="0"/>
                  </a:spcAft>
                  <a:buNone/>
                </a:pPr>
                <a:r>
                  <a:rPr lang="en-GB" sz="1000" dirty="0">
                    <a:solidFill>
                      <a:srgbClr val="000000"/>
                    </a:solidFill>
                    <a:ea typeface="Arial"/>
                    <a:cs typeface="Arial"/>
                    <a:sym typeface="Arial"/>
                  </a:rPr>
                  <a:t>Where to go for help and more information </a:t>
                </a:r>
              </a:p>
            </p:txBody>
          </p:sp>
          <p:cxnSp>
            <p:nvCxnSpPr>
              <p:cNvPr id="82" name="Google Shape;6727;p149">
                <a:extLst>
                  <a:ext uri="{FF2B5EF4-FFF2-40B4-BE49-F238E27FC236}">
                    <a16:creationId xmlns:a16="http://schemas.microsoft.com/office/drawing/2014/main" id="{CEF32FC0-3BEB-40A3-BD94-901060EF0505}"/>
                  </a:ext>
                </a:extLst>
              </p:cNvPr>
              <p:cNvCxnSpPr/>
              <p:nvPr/>
            </p:nvCxnSpPr>
            <p:spPr>
              <a:xfrm rot="10800000">
                <a:off x="2232166" y="5206130"/>
                <a:ext cx="0" cy="851162"/>
              </a:xfrm>
              <a:prstGeom prst="straightConnector1">
                <a:avLst/>
              </a:prstGeom>
              <a:noFill/>
              <a:ln w="28575" cap="flat" cmpd="sng">
                <a:solidFill>
                  <a:schemeClr val="dk2"/>
                </a:solidFill>
                <a:prstDash val="solid"/>
                <a:round/>
                <a:headEnd type="none" w="sm" len="sm"/>
                <a:tailEnd type="none" w="sm" len="sm"/>
              </a:ln>
            </p:spPr>
          </p:cxnSp>
          <p:sp>
            <p:nvSpPr>
              <p:cNvPr id="83" name="Google Shape;6728;p149">
                <a:extLst>
                  <a:ext uri="{FF2B5EF4-FFF2-40B4-BE49-F238E27FC236}">
                    <a16:creationId xmlns:a16="http://schemas.microsoft.com/office/drawing/2014/main" id="{31743438-2759-43E3-A3EA-C7A6C43F276D}"/>
                  </a:ext>
                </a:extLst>
              </p:cNvPr>
              <p:cNvSpPr/>
              <p:nvPr/>
            </p:nvSpPr>
            <p:spPr>
              <a:xfrm>
                <a:off x="3722237" y="2578492"/>
                <a:ext cx="2649476" cy="8931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dirty="0">
                    <a:solidFill>
                      <a:schemeClr val="accent3"/>
                    </a:solidFill>
                    <a:ea typeface="Arial"/>
                    <a:cs typeface="Arial"/>
                    <a:sym typeface="Arial"/>
                  </a:rPr>
                  <a:t>Module three  </a:t>
                </a:r>
                <a:r>
                  <a:rPr lang="en-US" sz="800" b="1" dirty="0">
                    <a:solidFill>
                      <a:schemeClr val="accent3"/>
                    </a:solidFill>
                    <a:ea typeface="Arial"/>
                    <a:cs typeface="Arial"/>
                    <a:sym typeface="Arial"/>
                  </a:rPr>
                  <a:t>(2 hours) </a:t>
                </a:r>
                <a:endParaRPr sz="1400" dirty="0"/>
              </a:p>
              <a:p>
                <a:r>
                  <a:rPr lang="en-GB" sz="1000" dirty="0">
                    <a:solidFill>
                      <a:srgbClr val="000000"/>
                    </a:solidFill>
                    <a:cs typeface="Arial"/>
                    <a:sym typeface="Arial"/>
                  </a:rPr>
                  <a:t>Purpose/role of Commission and our broader landscape</a:t>
                </a:r>
                <a:endParaRPr lang="en-GB" sz="1000" dirty="0">
                  <a:solidFill>
                    <a:srgbClr val="000000"/>
                  </a:solidFill>
                  <a:ea typeface="Arial"/>
                  <a:cs typeface="Arial"/>
                  <a:sym typeface="Arial"/>
                </a:endParaRPr>
              </a:p>
              <a:p>
                <a:pPr marL="0" marR="0" lvl="0" indent="0" algn="l" rtl="0">
                  <a:spcBef>
                    <a:spcPts val="0"/>
                  </a:spcBef>
                  <a:spcAft>
                    <a:spcPts val="0"/>
                  </a:spcAft>
                  <a:buNone/>
                </a:pPr>
                <a:r>
                  <a:rPr lang="en-GB" sz="1000" dirty="0">
                    <a:solidFill>
                      <a:srgbClr val="000000"/>
                    </a:solidFill>
                    <a:cs typeface="Arial"/>
                    <a:sym typeface="Arial"/>
                  </a:rPr>
                  <a:t>Commission functions and structure</a:t>
                </a:r>
              </a:p>
              <a:p>
                <a:pPr marL="0" marR="0" lvl="0" indent="0" algn="l" rtl="0">
                  <a:spcBef>
                    <a:spcPts val="0"/>
                  </a:spcBef>
                  <a:spcAft>
                    <a:spcPts val="0"/>
                  </a:spcAft>
                  <a:buNone/>
                </a:pPr>
                <a:r>
                  <a:rPr lang="en-GB" sz="1000" dirty="0">
                    <a:solidFill>
                      <a:srgbClr val="000000"/>
                    </a:solidFill>
                    <a:cs typeface="Arial"/>
                    <a:sym typeface="Arial"/>
                  </a:rPr>
                  <a:t>Overview of some of the roles and responsibilities </a:t>
                </a:r>
              </a:p>
              <a:p>
                <a:pPr marL="0" marR="0" lvl="0" indent="0" algn="l" rtl="0">
                  <a:spcBef>
                    <a:spcPts val="0"/>
                  </a:spcBef>
                  <a:spcAft>
                    <a:spcPts val="0"/>
                  </a:spcAft>
                  <a:buNone/>
                </a:pPr>
                <a:r>
                  <a:rPr lang="en-GB" sz="1000" dirty="0">
                    <a:solidFill>
                      <a:srgbClr val="000000"/>
                    </a:solidFill>
                    <a:cs typeface="Arial"/>
                    <a:sym typeface="Arial"/>
                  </a:rPr>
                  <a:t>Examples of the work undertaken by the Commission</a:t>
                </a:r>
                <a:endParaRPr dirty="0"/>
              </a:p>
            </p:txBody>
          </p:sp>
          <p:cxnSp>
            <p:nvCxnSpPr>
              <p:cNvPr id="84" name="Google Shape;6729;p149">
                <a:extLst>
                  <a:ext uri="{FF2B5EF4-FFF2-40B4-BE49-F238E27FC236}">
                    <a16:creationId xmlns:a16="http://schemas.microsoft.com/office/drawing/2014/main" id="{8F9FC63D-92D5-491E-BB53-7AEC5AA96E0F}"/>
                  </a:ext>
                </a:extLst>
              </p:cNvPr>
              <p:cNvCxnSpPr/>
              <p:nvPr/>
            </p:nvCxnSpPr>
            <p:spPr>
              <a:xfrm>
                <a:off x="3683604" y="2579435"/>
                <a:ext cx="0" cy="851162"/>
              </a:xfrm>
              <a:prstGeom prst="straightConnector1">
                <a:avLst/>
              </a:prstGeom>
              <a:noFill/>
              <a:ln w="28575" cap="flat" cmpd="sng">
                <a:solidFill>
                  <a:schemeClr val="accent3"/>
                </a:solidFill>
                <a:prstDash val="solid"/>
                <a:round/>
                <a:headEnd type="none" w="sm" len="sm"/>
                <a:tailEnd type="none" w="sm" len="sm"/>
              </a:ln>
            </p:spPr>
          </p:cxnSp>
          <p:sp>
            <p:nvSpPr>
              <p:cNvPr id="85" name="Google Shape;6730;p149">
                <a:extLst>
                  <a:ext uri="{FF2B5EF4-FFF2-40B4-BE49-F238E27FC236}">
                    <a16:creationId xmlns:a16="http://schemas.microsoft.com/office/drawing/2014/main" id="{B5B556FA-F18F-481A-8E90-9743AD453A0A}"/>
                  </a:ext>
                </a:extLst>
              </p:cNvPr>
              <p:cNvSpPr/>
              <p:nvPr/>
            </p:nvSpPr>
            <p:spPr>
              <a:xfrm>
                <a:off x="5174306" y="5250234"/>
                <a:ext cx="2667977" cy="7629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accent5"/>
                    </a:solidFill>
                    <a:ea typeface="Arial"/>
                    <a:cs typeface="Arial"/>
                    <a:sym typeface="Arial"/>
                  </a:rPr>
                  <a:t>Module four </a:t>
                </a:r>
                <a:r>
                  <a:rPr lang="en-GB" sz="800" b="1" dirty="0">
                    <a:solidFill>
                      <a:schemeClr val="accent5"/>
                    </a:solidFill>
                    <a:ea typeface="Arial"/>
                    <a:cs typeface="Arial"/>
                    <a:sym typeface="Arial"/>
                  </a:rPr>
                  <a:t>(4 hours) </a:t>
                </a:r>
                <a:r>
                  <a:rPr lang="en-GB" sz="800" dirty="0">
                    <a:solidFill>
                      <a:schemeClr val="accent5"/>
                    </a:solidFill>
                    <a:ea typeface="Arial"/>
                    <a:cs typeface="Arial"/>
                    <a:sym typeface="Arial"/>
                  </a:rPr>
                  <a:t> </a:t>
                </a:r>
                <a:endParaRPr dirty="0"/>
              </a:p>
              <a:p>
                <a:pPr marL="0" marR="0" lvl="0" indent="0" algn="l" rtl="0">
                  <a:spcBef>
                    <a:spcPts val="0"/>
                  </a:spcBef>
                  <a:spcAft>
                    <a:spcPts val="0"/>
                  </a:spcAft>
                  <a:buNone/>
                </a:pPr>
                <a:r>
                  <a:rPr lang="en-GB" sz="1000" dirty="0">
                    <a:solidFill>
                      <a:srgbClr val="000000"/>
                    </a:solidFill>
                    <a:ea typeface="Arial"/>
                    <a:cs typeface="Arial"/>
                    <a:sym typeface="Arial"/>
                  </a:rPr>
                  <a:t>The role of a contemporary regulator, the approach and the role the Commission plays to drive quality and safeguarding</a:t>
                </a:r>
                <a:endParaRPr lang="en-GB" sz="800" dirty="0">
                  <a:solidFill>
                    <a:srgbClr val="000000"/>
                  </a:solidFill>
                  <a:ea typeface="Arial"/>
                  <a:cs typeface="Arial"/>
                  <a:sym typeface="Arial"/>
                </a:endParaRPr>
              </a:p>
              <a:p>
                <a:pPr marL="0" marR="0" lvl="0" indent="0" algn="l" rtl="0">
                  <a:spcBef>
                    <a:spcPts val="0"/>
                  </a:spcBef>
                  <a:spcAft>
                    <a:spcPts val="0"/>
                  </a:spcAft>
                  <a:buNone/>
                </a:pPr>
                <a:r>
                  <a:rPr lang="en-GB" sz="1000" dirty="0">
                    <a:solidFill>
                      <a:srgbClr val="000000"/>
                    </a:solidFill>
                    <a:ea typeface="Arial"/>
                    <a:cs typeface="Arial"/>
                    <a:sym typeface="Arial"/>
                  </a:rPr>
                  <a:t>An introduction to risk, risk based approaches</a:t>
                </a:r>
              </a:p>
              <a:p>
                <a:pPr marL="0" marR="0" lvl="0" indent="0" algn="l" rtl="0">
                  <a:spcBef>
                    <a:spcPts val="0"/>
                  </a:spcBef>
                  <a:spcAft>
                    <a:spcPts val="0"/>
                  </a:spcAft>
                  <a:buNone/>
                </a:pPr>
                <a:r>
                  <a:rPr lang="en-GB" sz="1000" dirty="0">
                    <a:solidFill>
                      <a:srgbClr val="000000"/>
                    </a:solidFill>
                    <a:ea typeface="Arial"/>
                    <a:cs typeface="Arial"/>
                    <a:sym typeface="Arial"/>
                  </a:rPr>
                  <a:t>Introductory disability awareness</a:t>
                </a:r>
              </a:p>
              <a:p>
                <a:pPr marL="0" marR="0" lvl="0" indent="0" algn="l" rtl="0">
                  <a:spcBef>
                    <a:spcPts val="0"/>
                  </a:spcBef>
                  <a:spcAft>
                    <a:spcPts val="0"/>
                  </a:spcAft>
                  <a:buNone/>
                </a:pPr>
                <a:r>
                  <a:rPr lang="en-GB" sz="1000" dirty="0">
                    <a:solidFill>
                      <a:srgbClr val="000000"/>
                    </a:solidFill>
                    <a:ea typeface="Arial"/>
                    <a:cs typeface="Arial"/>
                    <a:sym typeface="Arial"/>
                  </a:rPr>
                  <a:t>How this comes together</a:t>
                </a:r>
              </a:p>
            </p:txBody>
          </p:sp>
          <p:cxnSp>
            <p:nvCxnSpPr>
              <p:cNvPr id="86" name="Google Shape;6731;p149">
                <a:extLst>
                  <a:ext uri="{FF2B5EF4-FFF2-40B4-BE49-F238E27FC236}">
                    <a16:creationId xmlns:a16="http://schemas.microsoft.com/office/drawing/2014/main" id="{B21CF62D-DEC2-4B7E-BE8D-3358E7CF2E78}"/>
                  </a:ext>
                </a:extLst>
              </p:cNvPr>
              <p:cNvCxnSpPr/>
              <p:nvPr/>
            </p:nvCxnSpPr>
            <p:spPr>
              <a:xfrm rot="10800000">
                <a:off x="5126367" y="5206130"/>
                <a:ext cx="0" cy="851162"/>
              </a:xfrm>
              <a:prstGeom prst="straightConnector1">
                <a:avLst/>
              </a:prstGeom>
              <a:noFill/>
              <a:ln w="28575" cap="flat" cmpd="sng">
                <a:solidFill>
                  <a:schemeClr val="accent5"/>
                </a:solidFill>
                <a:prstDash val="solid"/>
                <a:round/>
                <a:headEnd type="none" w="sm" len="sm"/>
                <a:tailEnd type="none" w="sm" len="sm"/>
              </a:ln>
            </p:spPr>
          </p:cxnSp>
          <p:sp>
            <p:nvSpPr>
              <p:cNvPr id="87" name="Google Shape;6732;p149">
                <a:extLst>
                  <a:ext uri="{FF2B5EF4-FFF2-40B4-BE49-F238E27FC236}">
                    <a16:creationId xmlns:a16="http://schemas.microsoft.com/office/drawing/2014/main" id="{24D445D0-7E08-4978-AE91-B046F19077BF}"/>
                  </a:ext>
                </a:extLst>
              </p:cNvPr>
              <p:cNvSpPr/>
              <p:nvPr/>
            </p:nvSpPr>
            <p:spPr>
              <a:xfrm>
                <a:off x="6620283" y="2596209"/>
                <a:ext cx="2219369" cy="66809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accent1"/>
                    </a:solidFill>
                    <a:ea typeface="Arial"/>
                    <a:cs typeface="Arial"/>
                    <a:sym typeface="Arial"/>
                  </a:rPr>
                  <a:t>Module five </a:t>
                </a:r>
                <a:r>
                  <a:rPr lang="en-GB" sz="800" b="1" dirty="0">
                    <a:solidFill>
                      <a:schemeClr val="accent1"/>
                    </a:solidFill>
                    <a:ea typeface="Arial"/>
                    <a:cs typeface="Arial"/>
                    <a:sym typeface="Arial"/>
                  </a:rPr>
                  <a:t>(1 hour)</a:t>
                </a:r>
              </a:p>
              <a:p>
                <a:pPr marL="0" marR="0" lvl="0" indent="0" algn="l" rtl="0">
                  <a:spcBef>
                    <a:spcPts val="0"/>
                  </a:spcBef>
                  <a:spcAft>
                    <a:spcPts val="0"/>
                  </a:spcAft>
                  <a:buNone/>
                </a:pPr>
                <a:r>
                  <a:rPr lang="en-GB" sz="1000" dirty="0">
                    <a:ea typeface="Arial"/>
                    <a:cs typeface="Arial"/>
                    <a:sym typeface="Arial"/>
                  </a:rPr>
                  <a:t>Senior Leader Interactive Q&amp;A</a:t>
                </a:r>
              </a:p>
              <a:p>
                <a:pPr marL="0" marR="0" lvl="0" indent="0" algn="l" rtl="0">
                  <a:spcBef>
                    <a:spcPts val="0"/>
                  </a:spcBef>
                  <a:spcAft>
                    <a:spcPts val="0"/>
                  </a:spcAft>
                  <a:buNone/>
                </a:pPr>
                <a:r>
                  <a:rPr lang="en-GB" sz="1000" dirty="0">
                    <a:ea typeface="Arial"/>
                    <a:cs typeface="Arial"/>
                    <a:sym typeface="Arial"/>
                  </a:rPr>
                  <a:t>Summary of modules</a:t>
                </a:r>
              </a:p>
              <a:p>
                <a:r>
                  <a:rPr lang="en-GB" sz="1000" dirty="0">
                    <a:ea typeface="Arial"/>
                    <a:cs typeface="Arial"/>
                    <a:sym typeface="Arial"/>
                  </a:rPr>
                  <a:t>Designing my personal new starter action plan</a:t>
                </a:r>
              </a:p>
              <a:p>
                <a:pPr marL="0" marR="0" lvl="0" indent="0" algn="l" rtl="0">
                  <a:spcBef>
                    <a:spcPts val="0"/>
                  </a:spcBef>
                  <a:spcAft>
                    <a:spcPts val="0"/>
                  </a:spcAft>
                  <a:buNone/>
                </a:pPr>
                <a:r>
                  <a:rPr lang="en-GB" sz="1000" dirty="0">
                    <a:ea typeface="Arial"/>
                    <a:cs typeface="Arial"/>
                    <a:sym typeface="Arial"/>
                  </a:rPr>
                  <a:t>Wrap up and next steps </a:t>
                </a:r>
                <a:r>
                  <a:rPr lang="en-GB" sz="1000" b="1" dirty="0">
                    <a:solidFill>
                      <a:schemeClr val="accent1"/>
                    </a:solidFill>
                    <a:ea typeface="Arial"/>
                    <a:cs typeface="Arial"/>
                    <a:sym typeface="Arial"/>
                  </a:rPr>
                  <a:t> </a:t>
                </a:r>
                <a:r>
                  <a:rPr lang="en-GB" sz="1000" dirty="0">
                    <a:solidFill>
                      <a:schemeClr val="accent1"/>
                    </a:solidFill>
                    <a:ea typeface="Arial"/>
                    <a:cs typeface="Arial"/>
                    <a:sym typeface="Arial"/>
                  </a:rPr>
                  <a:t> </a:t>
                </a:r>
                <a:endParaRPr dirty="0"/>
              </a:p>
            </p:txBody>
          </p:sp>
          <p:cxnSp>
            <p:nvCxnSpPr>
              <p:cNvPr id="88" name="Google Shape;6733;p149">
                <a:extLst>
                  <a:ext uri="{FF2B5EF4-FFF2-40B4-BE49-F238E27FC236}">
                    <a16:creationId xmlns:a16="http://schemas.microsoft.com/office/drawing/2014/main" id="{90DBC978-F51B-4A64-8629-FD165E6E2FAF}"/>
                  </a:ext>
                </a:extLst>
              </p:cNvPr>
              <p:cNvCxnSpPr/>
              <p:nvPr/>
            </p:nvCxnSpPr>
            <p:spPr>
              <a:xfrm>
                <a:off x="6569130" y="2579435"/>
                <a:ext cx="0" cy="851162"/>
              </a:xfrm>
              <a:prstGeom prst="straightConnector1">
                <a:avLst/>
              </a:prstGeom>
              <a:noFill/>
              <a:ln w="28575" cap="flat" cmpd="sng">
                <a:solidFill>
                  <a:schemeClr val="accent1"/>
                </a:solidFill>
                <a:prstDash val="solid"/>
                <a:round/>
                <a:headEnd type="none" w="sm" len="sm"/>
                <a:tailEnd type="none" w="sm" len="sm"/>
              </a:ln>
            </p:spPr>
          </p:cxnSp>
        </p:grpSp>
        <p:sp>
          <p:nvSpPr>
            <p:cNvPr id="66" name="Google Shape;6746;p149">
              <a:extLst>
                <a:ext uri="{FF2B5EF4-FFF2-40B4-BE49-F238E27FC236}">
                  <a16:creationId xmlns:a16="http://schemas.microsoft.com/office/drawing/2014/main" id="{E144D909-9ADA-4513-A57A-6BB2A62F8FD6}"/>
                </a:ext>
              </a:extLst>
            </p:cNvPr>
            <p:cNvSpPr/>
            <p:nvPr/>
          </p:nvSpPr>
          <p:spPr>
            <a:xfrm>
              <a:off x="4496877" y="3280834"/>
              <a:ext cx="643967" cy="643871"/>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1000" dirty="0">
                <a:solidFill>
                  <a:schemeClr val="dk1"/>
                </a:solidFill>
                <a:ea typeface="Arial"/>
                <a:cs typeface="Arial"/>
                <a:sym typeface="Arial"/>
              </a:endParaRPr>
            </a:p>
          </p:txBody>
        </p:sp>
        <p:grpSp>
          <p:nvGrpSpPr>
            <p:cNvPr id="67" name="Google Shape;6747;p149">
              <a:extLst>
                <a:ext uri="{FF2B5EF4-FFF2-40B4-BE49-F238E27FC236}">
                  <a16:creationId xmlns:a16="http://schemas.microsoft.com/office/drawing/2014/main" id="{97CB3DA3-475D-4F06-93E5-DF0D06F5B2B7}"/>
                </a:ext>
              </a:extLst>
            </p:cNvPr>
            <p:cNvGrpSpPr/>
            <p:nvPr/>
          </p:nvGrpSpPr>
          <p:grpSpPr>
            <a:xfrm>
              <a:off x="5796396" y="3280834"/>
              <a:ext cx="643968" cy="643871"/>
              <a:chOff x="986" y="0"/>
              <a:chExt cx="6673" cy="6672"/>
            </a:xfrm>
          </p:grpSpPr>
          <p:sp>
            <p:nvSpPr>
              <p:cNvPr id="69" name="Google Shape;6748;p149">
                <a:extLst>
                  <a:ext uri="{FF2B5EF4-FFF2-40B4-BE49-F238E27FC236}">
                    <a16:creationId xmlns:a16="http://schemas.microsoft.com/office/drawing/2014/main" id="{3A9575FF-04E4-448B-822D-215B1AFF7F34}"/>
                  </a:ext>
                </a:extLst>
              </p:cNvPr>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9" y="6386"/>
                    </a:moveTo>
                    <a:lnTo>
                      <a:pt x="284" y="6386"/>
                    </a:lnTo>
                    <a:lnTo>
                      <a:pt x="284" y="286"/>
                    </a:lnTo>
                    <a:lnTo>
                      <a:pt x="6389" y="286"/>
                    </a:lnTo>
                    <a:lnTo>
                      <a:pt x="6389" y="6386"/>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1000" dirty="0">
                  <a:solidFill>
                    <a:schemeClr val="dk1"/>
                  </a:solidFill>
                  <a:ea typeface="Arial"/>
                  <a:cs typeface="Arial"/>
                  <a:sym typeface="Arial"/>
                </a:endParaRPr>
              </a:p>
            </p:txBody>
          </p:sp>
          <p:sp>
            <p:nvSpPr>
              <p:cNvPr id="70" name="Google Shape;6749;p149">
                <a:extLst>
                  <a:ext uri="{FF2B5EF4-FFF2-40B4-BE49-F238E27FC236}">
                    <a16:creationId xmlns:a16="http://schemas.microsoft.com/office/drawing/2014/main" id="{A5011807-5BD1-4A9E-90F5-6E8AFC180467}"/>
                  </a:ext>
                </a:extLst>
              </p:cNvPr>
              <p:cNvSpPr/>
              <p:nvPr/>
            </p:nvSpPr>
            <p:spPr>
              <a:xfrm>
                <a:off x="1700" y="674"/>
                <a:ext cx="5287" cy="5284"/>
              </a:xfrm>
              <a:custGeom>
                <a:avLst/>
                <a:gdLst/>
                <a:ahLst/>
                <a:cxnLst/>
                <a:rect l="l" t="t" r="r" b="b"/>
                <a:pathLst>
                  <a:path w="5287" h="5284" extrusionOk="0">
                    <a:moveTo>
                      <a:pt x="202" y="5284"/>
                    </a:moveTo>
                    <a:lnTo>
                      <a:pt x="1846" y="3641"/>
                    </a:lnTo>
                    <a:lnTo>
                      <a:pt x="1846" y="3641"/>
                    </a:lnTo>
                    <a:lnTo>
                      <a:pt x="1918" y="3701"/>
                    </a:lnTo>
                    <a:lnTo>
                      <a:pt x="1992" y="3757"/>
                    </a:lnTo>
                    <a:lnTo>
                      <a:pt x="2068" y="3811"/>
                    </a:lnTo>
                    <a:lnTo>
                      <a:pt x="2148" y="3859"/>
                    </a:lnTo>
                    <a:lnTo>
                      <a:pt x="2228" y="3905"/>
                    </a:lnTo>
                    <a:lnTo>
                      <a:pt x="2310" y="3947"/>
                    </a:lnTo>
                    <a:lnTo>
                      <a:pt x="2394" y="3985"/>
                    </a:lnTo>
                    <a:lnTo>
                      <a:pt x="2480" y="4019"/>
                    </a:lnTo>
                    <a:lnTo>
                      <a:pt x="2566" y="4051"/>
                    </a:lnTo>
                    <a:lnTo>
                      <a:pt x="2657" y="4077"/>
                    </a:lnTo>
                    <a:lnTo>
                      <a:pt x="2745" y="4099"/>
                    </a:lnTo>
                    <a:lnTo>
                      <a:pt x="2837" y="4119"/>
                    </a:lnTo>
                    <a:lnTo>
                      <a:pt x="2929" y="4133"/>
                    </a:lnTo>
                    <a:lnTo>
                      <a:pt x="3021" y="4143"/>
                    </a:lnTo>
                    <a:lnTo>
                      <a:pt x="3115" y="4149"/>
                    </a:lnTo>
                    <a:lnTo>
                      <a:pt x="3211" y="4151"/>
                    </a:lnTo>
                    <a:lnTo>
                      <a:pt x="3211" y="4151"/>
                    </a:lnTo>
                    <a:lnTo>
                      <a:pt x="3263" y="4151"/>
                    </a:lnTo>
                    <a:lnTo>
                      <a:pt x="3315" y="4149"/>
                    </a:lnTo>
                    <a:lnTo>
                      <a:pt x="3365" y="4145"/>
                    </a:lnTo>
                    <a:lnTo>
                      <a:pt x="3417" y="4141"/>
                    </a:lnTo>
                    <a:lnTo>
                      <a:pt x="3467" y="4135"/>
                    </a:lnTo>
                    <a:lnTo>
                      <a:pt x="3519" y="4129"/>
                    </a:lnTo>
                    <a:lnTo>
                      <a:pt x="3569" y="4121"/>
                    </a:lnTo>
                    <a:lnTo>
                      <a:pt x="3619" y="4111"/>
                    </a:lnTo>
                    <a:lnTo>
                      <a:pt x="3669" y="4101"/>
                    </a:lnTo>
                    <a:lnTo>
                      <a:pt x="3717" y="4089"/>
                    </a:lnTo>
                    <a:lnTo>
                      <a:pt x="3767" y="4077"/>
                    </a:lnTo>
                    <a:lnTo>
                      <a:pt x="3815" y="4063"/>
                    </a:lnTo>
                    <a:lnTo>
                      <a:pt x="3863" y="4047"/>
                    </a:lnTo>
                    <a:lnTo>
                      <a:pt x="3911" y="4031"/>
                    </a:lnTo>
                    <a:lnTo>
                      <a:pt x="3959" y="4013"/>
                    </a:lnTo>
                    <a:lnTo>
                      <a:pt x="4005" y="3995"/>
                    </a:lnTo>
                    <a:lnTo>
                      <a:pt x="4053" y="3975"/>
                    </a:lnTo>
                    <a:lnTo>
                      <a:pt x="4099" y="3953"/>
                    </a:lnTo>
                    <a:lnTo>
                      <a:pt x="4143" y="3931"/>
                    </a:lnTo>
                    <a:lnTo>
                      <a:pt x="4189" y="3909"/>
                    </a:lnTo>
                    <a:lnTo>
                      <a:pt x="4233" y="3883"/>
                    </a:lnTo>
                    <a:lnTo>
                      <a:pt x="4277" y="3859"/>
                    </a:lnTo>
                    <a:lnTo>
                      <a:pt x="4319" y="3831"/>
                    </a:lnTo>
                    <a:lnTo>
                      <a:pt x="4363" y="3803"/>
                    </a:lnTo>
                    <a:lnTo>
                      <a:pt x="4405" y="3775"/>
                    </a:lnTo>
                    <a:lnTo>
                      <a:pt x="4445" y="3745"/>
                    </a:lnTo>
                    <a:lnTo>
                      <a:pt x="4487" y="3715"/>
                    </a:lnTo>
                    <a:lnTo>
                      <a:pt x="4527" y="3683"/>
                    </a:lnTo>
                    <a:lnTo>
                      <a:pt x="4565" y="3649"/>
                    </a:lnTo>
                    <a:lnTo>
                      <a:pt x="4603" y="3615"/>
                    </a:lnTo>
                    <a:lnTo>
                      <a:pt x="4641" y="3579"/>
                    </a:lnTo>
                    <a:lnTo>
                      <a:pt x="4679" y="3543"/>
                    </a:lnTo>
                    <a:lnTo>
                      <a:pt x="4679" y="3543"/>
                    </a:lnTo>
                    <a:lnTo>
                      <a:pt x="4717" y="3505"/>
                    </a:lnTo>
                    <a:lnTo>
                      <a:pt x="4753" y="3465"/>
                    </a:lnTo>
                    <a:lnTo>
                      <a:pt x="4787" y="3427"/>
                    </a:lnTo>
                    <a:lnTo>
                      <a:pt x="4821" y="3385"/>
                    </a:lnTo>
                    <a:lnTo>
                      <a:pt x="4853" y="3345"/>
                    </a:lnTo>
                    <a:lnTo>
                      <a:pt x="4885" y="3303"/>
                    </a:lnTo>
                    <a:lnTo>
                      <a:pt x="4915" y="3261"/>
                    </a:lnTo>
                    <a:lnTo>
                      <a:pt x="4945" y="3217"/>
                    </a:lnTo>
                    <a:lnTo>
                      <a:pt x="4973" y="3175"/>
                    </a:lnTo>
                    <a:lnTo>
                      <a:pt x="4999" y="3131"/>
                    </a:lnTo>
                    <a:lnTo>
                      <a:pt x="5025" y="3085"/>
                    </a:lnTo>
                    <a:lnTo>
                      <a:pt x="5049" y="3041"/>
                    </a:lnTo>
                    <a:lnTo>
                      <a:pt x="5073" y="2995"/>
                    </a:lnTo>
                    <a:lnTo>
                      <a:pt x="5095" y="2949"/>
                    </a:lnTo>
                    <a:lnTo>
                      <a:pt x="5115" y="2903"/>
                    </a:lnTo>
                    <a:lnTo>
                      <a:pt x="5135" y="2857"/>
                    </a:lnTo>
                    <a:lnTo>
                      <a:pt x="5153" y="2809"/>
                    </a:lnTo>
                    <a:lnTo>
                      <a:pt x="5169" y="2763"/>
                    </a:lnTo>
                    <a:lnTo>
                      <a:pt x="5185" y="2715"/>
                    </a:lnTo>
                    <a:lnTo>
                      <a:pt x="5201" y="2667"/>
                    </a:lnTo>
                    <a:lnTo>
                      <a:pt x="5215" y="2619"/>
                    </a:lnTo>
                    <a:lnTo>
                      <a:pt x="5227" y="2569"/>
                    </a:lnTo>
                    <a:lnTo>
                      <a:pt x="5239" y="2521"/>
                    </a:lnTo>
                    <a:lnTo>
                      <a:pt x="5249" y="2471"/>
                    </a:lnTo>
                    <a:lnTo>
                      <a:pt x="5265" y="2373"/>
                    </a:lnTo>
                    <a:lnTo>
                      <a:pt x="5277" y="2275"/>
                    </a:lnTo>
                    <a:lnTo>
                      <a:pt x="5283" y="2175"/>
                    </a:lnTo>
                    <a:lnTo>
                      <a:pt x="5287" y="2075"/>
                    </a:lnTo>
                    <a:lnTo>
                      <a:pt x="5283" y="1975"/>
                    </a:lnTo>
                    <a:lnTo>
                      <a:pt x="5277" y="1875"/>
                    </a:lnTo>
                    <a:lnTo>
                      <a:pt x="5265" y="1777"/>
                    </a:lnTo>
                    <a:lnTo>
                      <a:pt x="5249" y="1679"/>
                    </a:lnTo>
                    <a:lnTo>
                      <a:pt x="5239" y="1629"/>
                    </a:lnTo>
                    <a:lnTo>
                      <a:pt x="5227" y="1581"/>
                    </a:lnTo>
                    <a:lnTo>
                      <a:pt x="5215" y="1531"/>
                    </a:lnTo>
                    <a:lnTo>
                      <a:pt x="5201" y="1483"/>
                    </a:lnTo>
                    <a:lnTo>
                      <a:pt x="5185" y="1435"/>
                    </a:lnTo>
                    <a:lnTo>
                      <a:pt x="5169" y="1387"/>
                    </a:lnTo>
                    <a:lnTo>
                      <a:pt x="5153" y="1341"/>
                    </a:lnTo>
                    <a:lnTo>
                      <a:pt x="5135" y="1293"/>
                    </a:lnTo>
                    <a:lnTo>
                      <a:pt x="5115" y="1247"/>
                    </a:lnTo>
                    <a:lnTo>
                      <a:pt x="5095" y="1201"/>
                    </a:lnTo>
                    <a:lnTo>
                      <a:pt x="5073" y="1155"/>
                    </a:lnTo>
                    <a:lnTo>
                      <a:pt x="5049" y="1109"/>
                    </a:lnTo>
                    <a:lnTo>
                      <a:pt x="5025" y="1063"/>
                    </a:lnTo>
                    <a:lnTo>
                      <a:pt x="4999" y="1019"/>
                    </a:lnTo>
                    <a:lnTo>
                      <a:pt x="4973" y="976"/>
                    </a:lnTo>
                    <a:lnTo>
                      <a:pt x="4945" y="934"/>
                    </a:lnTo>
                    <a:lnTo>
                      <a:pt x="4915" y="890"/>
                    </a:lnTo>
                    <a:lnTo>
                      <a:pt x="4885" y="848"/>
                    </a:lnTo>
                    <a:lnTo>
                      <a:pt x="4853" y="806"/>
                    </a:lnTo>
                    <a:lnTo>
                      <a:pt x="4821" y="766"/>
                    </a:lnTo>
                    <a:lnTo>
                      <a:pt x="4787" y="724"/>
                    </a:lnTo>
                    <a:lnTo>
                      <a:pt x="4753" y="684"/>
                    </a:lnTo>
                    <a:lnTo>
                      <a:pt x="4717" y="646"/>
                    </a:lnTo>
                    <a:lnTo>
                      <a:pt x="4679" y="608"/>
                    </a:lnTo>
                    <a:lnTo>
                      <a:pt x="4679" y="608"/>
                    </a:lnTo>
                    <a:lnTo>
                      <a:pt x="4641" y="572"/>
                    </a:lnTo>
                    <a:lnTo>
                      <a:pt x="4603" y="536"/>
                    </a:lnTo>
                    <a:lnTo>
                      <a:pt x="4565" y="502"/>
                    </a:lnTo>
                    <a:lnTo>
                      <a:pt x="4527" y="468"/>
                    </a:lnTo>
                    <a:lnTo>
                      <a:pt x="4487" y="436"/>
                    </a:lnTo>
                    <a:lnTo>
                      <a:pt x="4445" y="406"/>
                    </a:lnTo>
                    <a:lnTo>
                      <a:pt x="4405" y="376"/>
                    </a:lnTo>
                    <a:lnTo>
                      <a:pt x="4363" y="348"/>
                    </a:lnTo>
                    <a:lnTo>
                      <a:pt x="4319" y="320"/>
                    </a:lnTo>
                    <a:lnTo>
                      <a:pt x="4277" y="292"/>
                    </a:lnTo>
                    <a:lnTo>
                      <a:pt x="4233" y="268"/>
                    </a:lnTo>
                    <a:lnTo>
                      <a:pt x="4189" y="242"/>
                    </a:lnTo>
                    <a:lnTo>
                      <a:pt x="4143" y="220"/>
                    </a:lnTo>
                    <a:lnTo>
                      <a:pt x="4099" y="198"/>
                    </a:lnTo>
                    <a:lnTo>
                      <a:pt x="4053" y="176"/>
                    </a:lnTo>
                    <a:lnTo>
                      <a:pt x="4005" y="156"/>
                    </a:lnTo>
                    <a:lnTo>
                      <a:pt x="3959" y="138"/>
                    </a:lnTo>
                    <a:lnTo>
                      <a:pt x="3911" y="120"/>
                    </a:lnTo>
                    <a:lnTo>
                      <a:pt x="3863" y="104"/>
                    </a:lnTo>
                    <a:lnTo>
                      <a:pt x="3815" y="88"/>
                    </a:lnTo>
                    <a:lnTo>
                      <a:pt x="3767" y="74"/>
                    </a:lnTo>
                    <a:lnTo>
                      <a:pt x="3717" y="62"/>
                    </a:lnTo>
                    <a:lnTo>
                      <a:pt x="3669" y="50"/>
                    </a:lnTo>
                    <a:lnTo>
                      <a:pt x="3619" y="40"/>
                    </a:lnTo>
                    <a:lnTo>
                      <a:pt x="3569" y="30"/>
                    </a:lnTo>
                    <a:lnTo>
                      <a:pt x="3519" y="22"/>
                    </a:lnTo>
                    <a:lnTo>
                      <a:pt x="3467" y="16"/>
                    </a:lnTo>
                    <a:lnTo>
                      <a:pt x="3417" y="10"/>
                    </a:lnTo>
                    <a:lnTo>
                      <a:pt x="3365" y="6"/>
                    </a:lnTo>
                    <a:lnTo>
                      <a:pt x="3315" y="2"/>
                    </a:lnTo>
                    <a:lnTo>
                      <a:pt x="3263" y="0"/>
                    </a:lnTo>
                    <a:lnTo>
                      <a:pt x="3211" y="0"/>
                    </a:lnTo>
                    <a:lnTo>
                      <a:pt x="3211" y="0"/>
                    </a:lnTo>
                    <a:lnTo>
                      <a:pt x="3159" y="0"/>
                    </a:lnTo>
                    <a:lnTo>
                      <a:pt x="3107" y="2"/>
                    </a:lnTo>
                    <a:lnTo>
                      <a:pt x="3055" y="6"/>
                    </a:lnTo>
                    <a:lnTo>
                      <a:pt x="3005" y="10"/>
                    </a:lnTo>
                    <a:lnTo>
                      <a:pt x="2953" y="16"/>
                    </a:lnTo>
                    <a:lnTo>
                      <a:pt x="2903" y="22"/>
                    </a:lnTo>
                    <a:lnTo>
                      <a:pt x="2853" y="30"/>
                    </a:lnTo>
                    <a:lnTo>
                      <a:pt x="2803" y="40"/>
                    </a:lnTo>
                    <a:lnTo>
                      <a:pt x="2753" y="50"/>
                    </a:lnTo>
                    <a:lnTo>
                      <a:pt x="2703" y="62"/>
                    </a:lnTo>
                    <a:lnTo>
                      <a:pt x="2655" y="74"/>
                    </a:lnTo>
                    <a:lnTo>
                      <a:pt x="2604" y="88"/>
                    </a:lnTo>
                    <a:lnTo>
                      <a:pt x="2556" y="104"/>
                    </a:lnTo>
                    <a:lnTo>
                      <a:pt x="2508" y="120"/>
                    </a:lnTo>
                    <a:lnTo>
                      <a:pt x="2462" y="138"/>
                    </a:lnTo>
                    <a:lnTo>
                      <a:pt x="2414" y="156"/>
                    </a:lnTo>
                    <a:lnTo>
                      <a:pt x="2368" y="176"/>
                    </a:lnTo>
                    <a:lnTo>
                      <a:pt x="2322" y="198"/>
                    </a:lnTo>
                    <a:lnTo>
                      <a:pt x="2276" y="220"/>
                    </a:lnTo>
                    <a:lnTo>
                      <a:pt x="2232" y="242"/>
                    </a:lnTo>
                    <a:lnTo>
                      <a:pt x="2188" y="268"/>
                    </a:lnTo>
                    <a:lnTo>
                      <a:pt x="2144" y="292"/>
                    </a:lnTo>
                    <a:lnTo>
                      <a:pt x="2100" y="320"/>
                    </a:lnTo>
                    <a:lnTo>
                      <a:pt x="2058" y="348"/>
                    </a:lnTo>
                    <a:lnTo>
                      <a:pt x="2016" y="376"/>
                    </a:lnTo>
                    <a:lnTo>
                      <a:pt x="1974" y="406"/>
                    </a:lnTo>
                    <a:lnTo>
                      <a:pt x="1934" y="436"/>
                    </a:lnTo>
                    <a:lnTo>
                      <a:pt x="1894" y="468"/>
                    </a:lnTo>
                    <a:lnTo>
                      <a:pt x="1854" y="502"/>
                    </a:lnTo>
                    <a:lnTo>
                      <a:pt x="1816" y="536"/>
                    </a:lnTo>
                    <a:lnTo>
                      <a:pt x="1778" y="572"/>
                    </a:lnTo>
                    <a:lnTo>
                      <a:pt x="1742" y="608"/>
                    </a:lnTo>
                    <a:lnTo>
                      <a:pt x="1742" y="608"/>
                    </a:lnTo>
                    <a:lnTo>
                      <a:pt x="1706" y="644"/>
                    </a:lnTo>
                    <a:lnTo>
                      <a:pt x="1670" y="682"/>
                    </a:lnTo>
                    <a:lnTo>
                      <a:pt x="1638" y="720"/>
                    </a:lnTo>
                    <a:lnTo>
                      <a:pt x="1604" y="758"/>
                    </a:lnTo>
                    <a:lnTo>
                      <a:pt x="1574" y="798"/>
                    </a:lnTo>
                    <a:lnTo>
                      <a:pt x="1542" y="838"/>
                    </a:lnTo>
                    <a:lnTo>
                      <a:pt x="1514" y="878"/>
                    </a:lnTo>
                    <a:lnTo>
                      <a:pt x="1486" y="918"/>
                    </a:lnTo>
                    <a:lnTo>
                      <a:pt x="1432" y="1001"/>
                    </a:lnTo>
                    <a:lnTo>
                      <a:pt x="1384" y="1087"/>
                    </a:lnTo>
                    <a:lnTo>
                      <a:pt x="1338" y="1173"/>
                    </a:lnTo>
                    <a:lnTo>
                      <a:pt x="1298" y="1261"/>
                    </a:lnTo>
                    <a:lnTo>
                      <a:pt x="1264" y="1351"/>
                    </a:lnTo>
                    <a:lnTo>
                      <a:pt x="1232" y="1443"/>
                    </a:lnTo>
                    <a:lnTo>
                      <a:pt x="1204" y="1535"/>
                    </a:lnTo>
                    <a:lnTo>
                      <a:pt x="1182" y="1629"/>
                    </a:lnTo>
                    <a:lnTo>
                      <a:pt x="1164" y="1723"/>
                    </a:lnTo>
                    <a:lnTo>
                      <a:pt x="1150" y="1817"/>
                    </a:lnTo>
                    <a:lnTo>
                      <a:pt x="1140" y="1913"/>
                    </a:lnTo>
                    <a:lnTo>
                      <a:pt x="1136" y="2009"/>
                    </a:lnTo>
                    <a:lnTo>
                      <a:pt x="1134" y="2103"/>
                    </a:lnTo>
                    <a:lnTo>
                      <a:pt x="1138" y="2199"/>
                    </a:lnTo>
                    <a:lnTo>
                      <a:pt x="1146" y="2295"/>
                    </a:lnTo>
                    <a:lnTo>
                      <a:pt x="1158" y="2389"/>
                    </a:lnTo>
                    <a:lnTo>
                      <a:pt x="1174" y="2483"/>
                    </a:lnTo>
                    <a:lnTo>
                      <a:pt x="1196" y="2577"/>
                    </a:lnTo>
                    <a:lnTo>
                      <a:pt x="1220" y="2669"/>
                    </a:lnTo>
                    <a:lnTo>
                      <a:pt x="1250" y="2761"/>
                    </a:lnTo>
                    <a:lnTo>
                      <a:pt x="1284" y="2853"/>
                    </a:lnTo>
                    <a:lnTo>
                      <a:pt x="1322" y="2941"/>
                    </a:lnTo>
                    <a:lnTo>
                      <a:pt x="1366" y="3029"/>
                    </a:lnTo>
                    <a:lnTo>
                      <a:pt x="1412" y="3115"/>
                    </a:lnTo>
                    <a:lnTo>
                      <a:pt x="1464" y="3199"/>
                    </a:lnTo>
                    <a:lnTo>
                      <a:pt x="1520" y="3281"/>
                    </a:lnTo>
                    <a:lnTo>
                      <a:pt x="1550" y="3321"/>
                    </a:lnTo>
                    <a:lnTo>
                      <a:pt x="1580" y="3361"/>
                    </a:lnTo>
                    <a:lnTo>
                      <a:pt x="1612" y="3401"/>
                    </a:lnTo>
                    <a:lnTo>
                      <a:pt x="1644" y="3439"/>
                    </a:lnTo>
                    <a:lnTo>
                      <a:pt x="0" y="5082"/>
                    </a:lnTo>
                    <a:lnTo>
                      <a:pt x="202" y="5284"/>
                    </a:lnTo>
                    <a:close/>
                    <a:moveTo>
                      <a:pt x="4477" y="3343"/>
                    </a:moveTo>
                    <a:lnTo>
                      <a:pt x="4477" y="3343"/>
                    </a:lnTo>
                    <a:lnTo>
                      <a:pt x="4413" y="3403"/>
                    </a:lnTo>
                    <a:lnTo>
                      <a:pt x="4345" y="3461"/>
                    </a:lnTo>
                    <a:lnTo>
                      <a:pt x="4277" y="3517"/>
                    </a:lnTo>
                    <a:lnTo>
                      <a:pt x="4205" y="3567"/>
                    </a:lnTo>
                    <a:lnTo>
                      <a:pt x="4131" y="3613"/>
                    </a:lnTo>
                    <a:lnTo>
                      <a:pt x="4055" y="3657"/>
                    </a:lnTo>
                    <a:lnTo>
                      <a:pt x="3977" y="3697"/>
                    </a:lnTo>
                    <a:lnTo>
                      <a:pt x="3897" y="3731"/>
                    </a:lnTo>
                    <a:lnTo>
                      <a:pt x="3815" y="3763"/>
                    </a:lnTo>
                    <a:lnTo>
                      <a:pt x="3733" y="3791"/>
                    </a:lnTo>
                    <a:lnTo>
                      <a:pt x="3649" y="3813"/>
                    </a:lnTo>
                    <a:lnTo>
                      <a:pt x="3563" y="3833"/>
                    </a:lnTo>
                    <a:lnTo>
                      <a:pt x="3477" y="3847"/>
                    </a:lnTo>
                    <a:lnTo>
                      <a:pt x="3389" y="3859"/>
                    </a:lnTo>
                    <a:lnTo>
                      <a:pt x="3301" y="3865"/>
                    </a:lnTo>
                    <a:lnTo>
                      <a:pt x="3211" y="3867"/>
                    </a:lnTo>
                    <a:lnTo>
                      <a:pt x="3211" y="3867"/>
                    </a:lnTo>
                    <a:lnTo>
                      <a:pt x="3121" y="3865"/>
                    </a:lnTo>
                    <a:lnTo>
                      <a:pt x="3033" y="3859"/>
                    </a:lnTo>
                    <a:lnTo>
                      <a:pt x="2945" y="3847"/>
                    </a:lnTo>
                    <a:lnTo>
                      <a:pt x="2859" y="3833"/>
                    </a:lnTo>
                    <a:lnTo>
                      <a:pt x="2773" y="3813"/>
                    </a:lnTo>
                    <a:lnTo>
                      <a:pt x="2689" y="3791"/>
                    </a:lnTo>
                    <a:lnTo>
                      <a:pt x="2604" y="3763"/>
                    </a:lnTo>
                    <a:lnTo>
                      <a:pt x="2524" y="3731"/>
                    </a:lnTo>
                    <a:lnTo>
                      <a:pt x="2444" y="3697"/>
                    </a:lnTo>
                    <a:lnTo>
                      <a:pt x="2366" y="3657"/>
                    </a:lnTo>
                    <a:lnTo>
                      <a:pt x="2290" y="3613"/>
                    </a:lnTo>
                    <a:lnTo>
                      <a:pt x="2216" y="3567"/>
                    </a:lnTo>
                    <a:lnTo>
                      <a:pt x="2144" y="3517"/>
                    </a:lnTo>
                    <a:lnTo>
                      <a:pt x="2074" y="3461"/>
                    </a:lnTo>
                    <a:lnTo>
                      <a:pt x="2008" y="3403"/>
                    </a:lnTo>
                    <a:lnTo>
                      <a:pt x="1942" y="3343"/>
                    </a:lnTo>
                    <a:lnTo>
                      <a:pt x="1942" y="3343"/>
                    </a:lnTo>
                    <a:lnTo>
                      <a:pt x="1910" y="3307"/>
                    </a:lnTo>
                    <a:lnTo>
                      <a:pt x="1876" y="3273"/>
                    </a:lnTo>
                    <a:lnTo>
                      <a:pt x="1846" y="3237"/>
                    </a:lnTo>
                    <a:lnTo>
                      <a:pt x="1816" y="3201"/>
                    </a:lnTo>
                    <a:lnTo>
                      <a:pt x="1788" y="3165"/>
                    </a:lnTo>
                    <a:lnTo>
                      <a:pt x="1760" y="3127"/>
                    </a:lnTo>
                    <a:lnTo>
                      <a:pt x="1706" y="3051"/>
                    </a:lnTo>
                    <a:lnTo>
                      <a:pt x="1962" y="3051"/>
                    </a:lnTo>
                    <a:lnTo>
                      <a:pt x="2707" y="3051"/>
                    </a:lnTo>
                    <a:lnTo>
                      <a:pt x="2993" y="3051"/>
                    </a:lnTo>
                    <a:lnTo>
                      <a:pt x="3453" y="3051"/>
                    </a:lnTo>
                    <a:lnTo>
                      <a:pt x="3737" y="3051"/>
                    </a:lnTo>
                    <a:lnTo>
                      <a:pt x="4483" y="3051"/>
                    </a:lnTo>
                    <a:lnTo>
                      <a:pt x="4713" y="3051"/>
                    </a:lnTo>
                    <a:lnTo>
                      <a:pt x="4713" y="3051"/>
                    </a:lnTo>
                    <a:lnTo>
                      <a:pt x="4661" y="3127"/>
                    </a:lnTo>
                    <a:lnTo>
                      <a:pt x="4633" y="3165"/>
                    </a:lnTo>
                    <a:lnTo>
                      <a:pt x="4605" y="3201"/>
                    </a:lnTo>
                    <a:lnTo>
                      <a:pt x="4575" y="3237"/>
                    </a:lnTo>
                    <a:lnTo>
                      <a:pt x="4543" y="3273"/>
                    </a:lnTo>
                    <a:lnTo>
                      <a:pt x="4511" y="3307"/>
                    </a:lnTo>
                    <a:lnTo>
                      <a:pt x="4477" y="3343"/>
                    </a:lnTo>
                    <a:lnTo>
                      <a:pt x="4477" y="3343"/>
                    </a:lnTo>
                    <a:close/>
                    <a:moveTo>
                      <a:pt x="2993" y="1481"/>
                    </a:moveTo>
                    <a:lnTo>
                      <a:pt x="2993" y="1201"/>
                    </a:lnTo>
                    <a:lnTo>
                      <a:pt x="3453" y="1201"/>
                    </a:lnTo>
                    <a:lnTo>
                      <a:pt x="3453" y="1867"/>
                    </a:lnTo>
                    <a:lnTo>
                      <a:pt x="3453" y="2765"/>
                    </a:lnTo>
                    <a:lnTo>
                      <a:pt x="2993" y="2765"/>
                    </a:lnTo>
                    <a:lnTo>
                      <a:pt x="2993" y="1481"/>
                    </a:lnTo>
                    <a:close/>
                    <a:moveTo>
                      <a:pt x="4197" y="2765"/>
                    </a:moveTo>
                    <a:lnTo>
                      <a:pt x="3737" y="2765"/>
                    </a:lnTo>
                    <a:lnTo>
                      <a:pt x="3737" y="2151"/>
                    </a:lnTo>
                    <a:lnTo>
                      <a:pt x="4197" y="2151"/>
                    </a:lnTo>
                    <a:lnTo>
                      <a:pt x="4197" y="2765"/>
                    </a:lnTo>
                    <a:close/>
                    <a:moveTo>
                      <a:pt x="2707" y="2765"/>
                    </a:moveTo>
                    <a:lnTo>
                      <a:pt x="2246" y="2765"/>
                    </a:lnTo>
                    <a:lnTo>
                      <a:pt x="2246" y="1765"/>
                    </a:lnTo>
                    <a:lnTo>
                      <a:pt x="2707" y="1765"/>
                    </a:lnTo>
                    <a:lnTo>
                      <a:pt x="2707" y="2765"/>
                    </a:lnTo>
                    <a:close/>
                    <a:moveTo>
                      <a:pt x="1942" y="808"/>
                    </a:moveTo>
                    <a:lnTo>
                      <a:pt x="1942" y="808"/>
                    </a:lnTo>
                    <a:lnTo>
                      <a:pt x="2008" y="748"/>
                    </a:lnTo>
                    <a:lnTo>
                      <a:pt x="2074" y="690"/>
                    </a:lnTo>
                    <a:lnTo>
                      <a:pt x="2144" y="634"/>
                    </a:lnTo>
                    <a:lnTo>
                      <a:pt x="2216" y="584"/>
                    </a:lnTo>
                    <a:lnTo>
                      <a:pt x="2290" y="538"/>
                    </a:lnTo>
                    <a:lnTo>
                      <a:pt x="2366" y="494"/>
                    </a:lnTo>
                    <a:lnTo>
                      <a:pt x="2444" y="454"/>
                    </a:lnTo>
                    <a:lnTo>
                      <a:pt x="2524" y="420"/>
                    </a:lnTo>
                    <a:lnTo>
                      <a:pt x="2604" y="388"/>
                    </a:lnTo>
                    <a:lnTo>
                      <a:pt x="2689" y="360"/>
                    </a:lnTo>
                    <a:lnTo>
                      <a:pt x="2773" y="338"/>
                    </a:lnTo>
                    <a:lnTo>
                      <a:pt x="2859" y="318"/>
                    </a:lnTo>
                    <a:lnTo>
                      <a:pt x="2945" y="304"/>
                    </a:lnTo>
                    <a:lnTo>
                      <a:pt x="3033" y="292"/>
                    </a:lnTo>
                    <a:lnTo>
                      <a:pt x="3121" y="286"/>
                    </a:lnTo>
                    <a:lnTo>
                      <a:pt x="3211" y="284"/>
                    </a:lnTo>
                    <a:lnTo>
                      <a:pt x="3211" y="284"/>
                    </a:lnTo>
                    <a:lnTo>
                      <a:pt x="3301" y="286"/>
                    </a:lnTo>
                    <a:lnTo>
                      <a:pt x="3389" y="292"/>
                    </a:lnTo>
                    <a:lnTo>
                      <a:pt x="3477" y="304"/>
                    </a:lnTo>
                    <a:lnTo>
                      <a:pt x="3563" y="318"/>
                    </a:lnTo>
                    <a:lnTo>
                      <a:pt x="3649" y="338"/>
                    </a:lnTo>
                    <a:lnTo>
                      <a:pt x="3733" y="360"/>
                    </a:lnTo>
                    <a:lnTo>
                      <a:pt x="3815" y="388"/>
                    </a:lnTo>
                    <a:lnTo>
                      <a:pt x="3897" y="420"/>
                    </a:lnTo>
                    <a:lnTo>
                      <a:pt x="3977" y="454"/>
                    </a:lnTo>
                    <a:lnTo>
                      <a:pt x="4055" y="494"/>
                    </a:lnTo>
                    <a:lnTo>
                      <a:pt x="4131" y="538"/>
                    </a:lnTo>
                    <a:lnTo>
                      <a:pt x="4205" y="584"/>
                    </a:lnTo>
                    <a:lnTo>
                      <a:pt x="4277" y="634"/>
                    </a:lnTo>
                    <a:lnTo>
                      <a:pt x="4345" y="690"/>
                    </a:lnTo>
                    <a:lnTo>
                      <a:pt x="4413" y="748"/>
                    </a:lnTo>
                    <a:lnTo>
                      <a:pt x="4477" y="808"/>
                    </a:lnTo>
                    <a:lnTo>
                      <a:pt x="4477" y="808"/>
                    </a:lnTo>
                    <a:lnTo>
                      <a:pt x="4527" y="860"/>
                    </a:lnTo>
                    <a:lnTo>
                      <a:pt x="4573" y="910"/>
                    </a:lnTo>
                    <a:lnTo>
                      <a:pt x="4615" y="964"/>
                    </a:lnTo>
                    <a:lnTo>
                      <a:pt x="4657" y="1017"/>
                    </a:lnTo>
                    <a:lnTo>
                      <a:pt x="4697" y="1073"/>
                    </a:lnTo>
                    <a:lnTo>
                      <a:pt x="4733" y="1129"/>
                    </a:lnTo>
                    <a:lnTo>
                      <a:pt x="4767" y="1187"/>
                    </a:lnTo>
                    <a:lnTo>
                      <a:pt x="4799" y="1245"/>
                    </a:lnTo>
                    <a:lnTo>
                      <a:pt x="4829" y="1305"/>
                    </a:lnTo>
                    <a:lnTo>
                      <a:pt x="4855" y="1365"/>
                    </a:lnTo>
                    <a:lnTo>
                      <a:pt x="4881" y="1427"/>
                    </a:lnTo>
                    <a:lnTo>
                      <a:pt x="4903" y="1489"/>
                    </a:lnTo>
                    <a:lnTo>
                      <a:pt x="4923" y="1551"/>
                    </a:lnTo>
                    <a:lnTo>
                      <a:pt x="4941" y="1613"/>
                    </a:lnTo>
                    <a:lnTo>
                      <a:pt x="4957" y="1677"/>
                    </a:lnTo>
                    <a:lnTo>
                      <a:pt x="4971" y="1741"/>
                    </a:lnTo>
                    <a:lnTo>
                      <a:pt x="4981" y="1805"/>
                    </a:lnTo>
                    <a:lnTo>
                      <a:pt x="4989" y="1869"/>
                    </a:lnTo>
                    <a:lnTo>
                      <a:pt x="4995" y="1935"/>
                    </a:lnTo>
                    <a:lnTo>
                      <a:pt x="4999" y="1999"/>
                    </a:lnTo>
                    <a:lnTo>
                      <a:pt x="5001" y="2065"/>
                    </a:lnTo>
                    <a:lnTo>
                      <a:pt x="5001" y="2129"/>
                    </a:lnTo>
                    <a:lnTo>
                      <a:pt x="4997" y="2195"/>
                    </a:lnTo>
                    <a:lnTo>
                      <a:pt x="4991" y="2259"/>
                    </a:lnTo>
                    <a:lnTo>
                      <a:pt x="4983" y="2325"/>
                    </a:lnTo>
                    <a:lnTo>
                      <a:pt x="4973" y="2389"/>
                    </a:lnTo>
                    <a:lnTo>
                      <a:pt x="4961" y="2453"/>
                    </a:lnTo>
                    <a:lnTo>
                      <a:pt x="4947" y="2517"/>
                    </a:lnTo>
                    <a:lnTo>
                      <a:pt x="4929" y="2579"/>
                    </a:lnTo>
                    <a:lnTo>
                      <a:pt x="4909" y="2643"/>
                    </a:lnTo>
                    <a:lnTo>
                      <a:pt x="4887" y="2705"/>
                    </a:lnTo>
                    <a:lnTo>
                      <a:pt x="4863" y="2765"/>
                    </a:lnTo>
                    <a:lnTo>
                      <a:pt x="4483" y="2765"/>
                    </a:lnTo>
                    <a:lnTo>
                      <a:pt x="4483" y="1867"/>
                    </a:lnTo>
                    <a:lnTo>
                      <a:pt x="3737" y="1867"/>
                    </a:lnTo>
                    <a:lnTo>
                      <a:pt x="3737" y="916"/>
                    </a:lnTo>
                    <a:lnTo>
                      <a:pt x="2707" y="916"/>
                    </a:lnTo>
                    <a:lnTo>
                      <a:pt x="2707" y="1481"/>
                    </a:lnTo>
                    <a:lnTo>
                      <a:pt x="1962" y="1481"/>
                    </a:lnTo>
                    <a:lnTo>
                      <a:pt x="1962" y="2765"/>
                    </a:lnTo>
                    <a:lnTo>
                      <a:pt x="1558" y="2765"/>
                    </a:lnTo>
                    <a:lnTo>
                      <a:pt x="1558" y="2765"/>
                    </a:lnTo>
                    <a:lnTo>
                      <a:pt x="1532" y="2705"/>
                    </a:lnTo>
                    <a:lnTo>
                      <a:pt x="1510" y="2643"/>
                    </a:lnTo>
                    <a:lnTo>
                      <a:pt x="1492" y="2579"/>
                    </a:lnTo>
                    <a:lnTo>
                      <a:pt x="1474" y="2517"/>
                    </a:lnTo>
                    <a:lnTo>
                      <a:pt x="1460" y="2453"/>
                    </a:lnTo>
                    <a:lnTo>
                      <a:pt x="1446" y="2389"/>
                    </a:lnTo>
                    <a:lnTo>
                      <a:pt x="1436" y="2325"/>
                    </a:lnTo>
                    <a:lnTo>
                      <a:pt x="1428" y="2259"/>
                    </a:lnTo>
                    <a:lnTo>
                      <a:pt x="1424" y="2195"/>
                    </a:lnTo>
                    <a:lnTo>
                      <a:pt x="1420" y="2129"/>
                    </a:lnTo>
                    <a:lnTo>
                      <a:pt x="1420" y="2065"/>
                    </a:lnTo>
                    <a:lnTo>
                      <a:pt x="1420" y="1999"/>
                    </a:lnTo>
                    <a:lnTo>
                      <a:pt x="1424" y="1935"/>
                    </a:lnTo>
                    <a:lnTo>
                      <a:pt x="1430" y="1869"/>
                    </a:lnTo>
                    <a:lnTo>
                      <a:pt x="1440" y="1805"/>
                    </a:lnTo>
                    <a:lnTo>
                      <a:pt x="1450" y="1741"/>
                    </a:lnTo>
                    <a:lnTo>
                      <a:pt x="1464" y="1677"/>
                    </a:lnTo>
                    <a:lnTo>
                      <a:pt x="1478" y="1613"/>
                    </a:lnTo>
                    <a:lnTo>
                      <a:pt x="1496" y="1551"/>
                    </a:lnTo>
                    <a:lnTo>
                      <a:pt x="1516" y="1489"/>
                    </a:lnTo>
                    <a:lnTo>
                      <a:pt x="1540" y="1427"/>
                    </a:lnTo>
                    <a:lnTo>
                      <a:pt x="1564" y="1365"/>
                    </a:lnTo>
                    <a:lnTo>
                      <a:pt x="1592" y="1305"/>
                    </a:lnTo>
                    <a:lnTo>
                      <a:pt x="1622" y="1245"/>
                    </a:lnTo>
                    <a:lnTo>
                      <a:pt x="1654" y="1187"/>
                    </a:lnTo>
                    <a:lnTo>
                      <a:pt x="1688" y="1129"/>
                    </a:lnTo>
                    <a:lnTo>
                      <a:pt x="1724" y="1073"/>
                    </a:lnTo>
                    <a:lnTo>
                      <a:pt x="1764" y="1017"/>
                    </a:lnTo>
                    <a:lnTo>
                      <a:pt x="1804" y="964"/>
                    </a:lnTo>
                    <a:lnTo>
                      <a:pt x="1848" y="910"/>
                    </a:lnTo>
                    <a:lnTo>
                      <a:pt x="1894" y="860"/>
                    </a:lnTo>
                    <a:lnTo>
                      <a:pt x="1942" y="808"/>
                    </a:lnTo>
                    <a:lnTo>
                      <a:pt x="1942" y="808"/>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1000" dirty="0">
                  <a:solidFill>
                    <a:schemeClr val="dk1"/>
                  </a:solidFill>
                  <a:ea typeface="Arial"/>
                  <a:cs typeface="Arial"/>
                  <a:sym typeface="Arial"/>
                </a:endParaRPr>
              </a:p>
            </p:txBody>
          </p:sp>
        </p:grpSp>
      </p:grpSp>
      <p:sp>
        <p:nvSpPr>
          <p:cNvPr id="16" name="TextBox 15">
            <a:extLst>
              <a:ext uri="{FF2B5EF4-FFF2-40B4-BE49-F238E27FC236}">
                <a16:creationId xmlns:a16="http://schemas.microsoft.com/office/drawing/2014/main" id="{7A055E72-7D6F-47F5-B74D-55759829A9D4}"/>
              </a:ext>
            </a:extLst>
          </p:cNvPr>
          <p:cNvSpPr txBox="1"/>
          <p:nvPr/>
        </p:nvSpPr>
        <p:spPr>
          <a:xfrm>
            <a:off x="4431425" y="4708887"/>
            <a:ext cx="1160141" cy="646331"/>
          </a:xfrm>
          <a:prstGeom prst="rect">
            <a:avLst/>
          </a:prstGeom>
          <a:noFill/>
        </p:spPr>
        <p:txBody>
          <a:bodyPr wrap="square" rtlCol="0">
            <a:spAutoFit/>
          </a:bodyPr>
          <a:lstStyle/>
          <a:p>
            <a:pPr algn="ctr"/>
            <a:r>
              <a:rPr lang="en-US" sz="1200" b="1" dirty="0">
                <a:solidFill>
                  <a:schemeClr val="bg1"/>
                </a:solidFill>
                <a:ea typeface="Arial"/>
                <a:cs typeface="Arial"/>
                <a:sym typeface="Arial"/>
              </a:rPr>
              <a:t>Who we are and what we do</a:t>
            </a:r>
            <a:r>
              <a:rPr lang="en-AU" sz="1200" dirty="0">
                <a:solidFill>
                  <a:schemeClr val="bg1"/>
                </a:solidFill>
              </a:rPr>
              <a:t> </a:t>
            </a:r>
          </a:p>
        </p:txBody>
      </p:sp>
      <p:sp>
        <p:nvSpPr>
          <p:cNvPr id="104" name="TextBox 103">
            <a:extLst>
              <a:ext uri="{FF2B5EF4-FFF2-40B4-BE49-F238E27FC236}">
                <a16:creationId xmlns:a16="http://schemas.microsoft.com/office/drawing/2014/main" id="{689AB748-E63A-44AC-AD08-6386DBD1117F}"/>
              </a:ext>
            </a:extLst>
          </p:cNvPr>
          <p:cNvSpPr txBox="1"/>
          <p:nvPr/>
        </p:nvSpPr>
        <p:spPr>
          <a:xfrm>
            <a:off x="6166733" y="4728160"/>
            <a:ext cx="1160141" cy="461665"/>
          </a:xfrm>
          <a:prstGeom prst="rect">
            <a:avLst/>
          </a:prstGeom>
          <a:noFill/>
        </p:spPr>
        <p:txBody>
          <a:bodyPr wrap="square" rtlCol="0">
            <a:spAutoFit/>
          </a:bodyPr>
          <a:lstStyle/>
          <a:p>
            <a:pPr algn="ctr"/>
            <a:r>
              <a:rPr lang="en-AU" sz="1200" b="1" dirty="0">
                <a:solidFill>
                  <a:schemeClr val="bg1"/>
                </a:solidFill>
              </a:rPr>
              <a:t>Our core capabilities </a:t>
            </a:r>
          </a:p>
        </p:txBody>
      </p:sp>
      <p:sp>
        <p:nvSpPr>
          <p:cNvPr id="106" name="TextBox 105">
            <a:extLst>
              <a:ext uri="{FF2B5EF4-FFF2-40B4-BE49-F238E27FC236}">
                <a16:creationId xmlns:a16="http://schemas.microsoft.com/office/drawing/2014/main" id="{8595163C-1F7A-47D0-B432-468048A205C5}"/>
              </a:ext>
            </a:extLst>
          </p:cNvPr>
          <p:cNvSpPr txBox="1"/>
          <p:nvPr/>
        </p:nvSpPr>
        <p:spPr>
          <a:xfrm>
            <a:off x="6351699" y="2062629"/>
            <a:ext cx="5390303" cy="553998"/>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n-AU" sz="1000" b="1" dirty="0"/>
              <a:t>How often will this be delivered:</a:t>
            </a:r>
            <a:r>
              <a:rPr lang="en-AU" sz="1000" dirty="0"/>
              <a:t> once per month/fortnightly/weekly</a:t>
            </a:r>
          </a:p>
          <a:p>
            <a:pPr marL="171450" indent="-171450">
              <a:buFont typeface="Arial" panose="020B0604020202020204" pitchFamily="34" charset="0"/>
              <a:buChar char="•"/>
            </a:pPr>
            <a:r>
              <a:rPr lang="en-AU" sz="1000" b="1" dirty="0"/>
              <a:t>How will this be delivered: </a:t>
            </a:r>
            <a:r>
              <a:rPr lang="en-AU" sz="1000" dirty="0"/>
              <a:t>As a one day program and/or flexible, modular delivery e.g. virtually with a face-to-face or hybrid alternative</a:t>
            </a:r>
          </a:p>
        </p:txBody>
      </p:sp>
      <p:sp>
        <p:nvSpPr>
          <p:cNvPr id="107" name="Freeform 14">
            <a:extLst>
              <a:ext uri="{FF2B5EF4-FFF2-40B4-BE49-F238E27FC236}">
                <a16:creationId xmlns:a16="http://schemas.microsoft.com/office/drawing/2014/main" id="{900A29FC-1652-4023-BA55-E79D82AD3A09}"/>
              </a:ext>
            </a:extLst>
          </p:cNvPr>
          <p:cNvSpPr>
            <a:spLocks noChangeAspect="1" noEditPoints="1"/>
          </p:cNvSpPr>
          <p:nvPr/>
        </p:nvSpPr>
        <p:spPr bwMode="auto">
          <a:xfrm>
            <a:off x="1144395" y="3810872"/>
            <a:ext cx="853001" cy="852223"/>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TextBox 107">
            <a:extLst>
              <a:ext uri="{FF2B5EF4-FFF2-40B4-BE49-F238E27FC236}">
                <a16:creationId xmlns:a16="http://schemas.microsoft.com/office/drawing/2014/main" id="{5253ECD0-D6AB-45BF-A3C9-C6974351C586}"/>
              </a:ext>
            </a:extLst>
          </p:cNvPr>
          <p:cNvSpPr txBox="1"/>
          <p:nvPr/>
        </p:nvSpPr>
        <p:spPr>
          <a:xfrm>
            <a:off x="2703069" y="4770620"/>
            <a:ext cx="1160141" cy="461665"/>
          </a:xfrm>
          <a:prstGeom prst="rect">
            <a:avLst/>
          </a:prstGeom>
          <a:noFill/>
        </p:spPr>
        <p:txBody>
          <a:bodyPr wrap="square" rtlCol="0">
            <a:spAutoFit/>
          </a:bodyPr>
          <a:lstStyle/>
          <a:p>
            <a:pPr algn="ctr"/>
            <a:r>
              <a:rPr lang="en-AU" sz="1200" b="1" dirty="0">
                <a:solidFill>
                  <a:schemeClr val="bg1"/>
                </a:solidFill>
              </a:rPr>
              <a:t>Our ways of working </a:t>
            </a:r>
          </a:p>
        </p:txBody>
      </p:sp>
      <p:sp>
        <p:nvSpPr>
          <p:cNvPr id="109" name="Freeform 50">
            <a:extLst>
              <a:ext uri="{FF2B5EF4-FFF2-40B4-BE49-F238E27FC236}">
                <a16:creationId xmlns:a16="http://schemas.microsoft.com/office/drawing/2014/main" id="{86215D5F-D7A2-49F5-8A4F-D5BDEA48E3B9}"/>
              </a:ext>
            </a:extLst>
          </p:cNvPr>
          <p:cNvSpPr>
            <a:spLocks noChangeAspect="1" noEditPoints="1"/>
          </p:cNvSpPr>
          <p:nvPr/>
        </p:nvSpPr>
        <p:spPr bwMode="auto">
          <a:xfrm>
            <a:off x="2842958" y="3825373"/>
            <a:ext cx="853821" cy="853821"/>
          </a:xfrm>
          <a:custGeom>
            <a:avLst/>
            <a:gdLst>
              <a:gd name="T0" fmla="*/ 955 w 1094"/>
              <a:gd name="T1" fmla="*/ 746 h 1094"/>
              <a:gd name="T2" fmla="*/ 955 w 1094"/>
              <a:gd name="T3" fmla="*/ 211 h 1094"/>
              <a:gd name="T4" fmla="*/ 139 w 1094"/>
              <a:gd name="T5" fmla="*/ 211 h 1094"/>
              <a:gd name="T6" fmla="*/ 139 w 1094"/>
              <a:gd name="T7" fmla="*/ 746 h 1094"/>
              <a:gd name="T8" fmla="*/ 87 w 1094"/>
              <a:gd name="T9" fmla="*/ 746 h 1094"/>
              <a:gd name="T10" fmla="*/ 87 w 1094"/>
              <a:gd name="T11" fmla="*/ 883 h 1094"/>
              <a:gd name="T12" fmla="*/ 1007 w 1094"/>
              <a:gd name="T13" fmla="*/ 883 h 1094"/>
              <a:gd name="T14" fmla="*/ 1007 w 1094"/>
              <a:gd name="T15" fmla="*/ 746 h 1094"/>
              <a:gd name="T16" fmla="*/ 955 w 1094"/>
              <a:gd name="T17" fmla="*/ 746 h 1094"/>
              <a:gd name="T18" fmla="*/ 908 w 1094"/>
              <a:gd name="T19" fmla="*/ 256 h 1094"/>
              <a:gd name="T20" fmla="*/ 908 w 1094"/>
              <a:gd name="T21" fmla="*/ 746 h 1094"/>
              <a:gd name="T22" fmla="*/ 186 w 1094"/>
              <a:gd name="T23" fmla="*/ 746 h 1094"/>
              <a:gd name="T24" fmla="*/ 186 w 1094"/>
              <a:gd name="T25" fmla="*/ 256 h 1094"/>
              <a:gd name="T26" fmla="*/ 908 w 1094"/>
              <a:gd name="T27" fmla="*/ 256 h 1094"/>
              <a:gd name="T28" fmla="*/ 135 w 1094"/>
              <a:gd name="T29" fmla="*/ 838 h 1094"/>
              <a:gd name="T30" fmla="*/ 135 w 1094"/>
              <a:gd name="T31" fmla="*/ 792 h 1094"/>
              <a:gd name="T32" fmla="*/ 959 w 1094"/>
              <a:gd name="T33" fmla="*/ 792 h 1094"/>
              <a:gd name="T34" fmla="*/ 959 w 1094"/>
              <a:gd name="T35" fmla="*/ 838 h 1094"/>
              <a:gd name="T36" fmla="*/ 135 w 1094"/>
              <a:gd name="T37" fmla="*/ 838 h 1094"/>
              <a:gd name="T38" fmla="*/ 872 w 1094"/>
              <a:gd name="T39" fmla="*/ 294 h 1094"/>
              <a:gd name="T40" fmla="*/ 222 w 1094"/>
              <a:gd name="T41" fmla="*/ 294 h 1094"/>
              <a:gd name="T42" fmla="*/ 222 w 1094"/>
              <a:gd name="T43" fmla="*/ 708 h 1094"/>
              <a:gd name="T44" fmla="*/ 872 w 1094"/>
              <a:gd name="T45" fmla="*/ 708 h 1094"/>
              <a:gd name="T46" fmla="*/ 872 w 1094"/>
              <a:gd name="T47" fmla="*/ 294 h 1094"/>
              <a:gd name="T48" fmla="*/ 268 w 1094"/>
              <a:gd name="T49" fmla="*/ 663 h 1094"/>
              <a:gd name="T50" fmla="*/ 268 w 1094"/>
              <a:gd name="T51" fmla="*/ 342 h 1094"/>
              <a:gd name="T52" fmla="*/ 826 w 1094"/>
              <a:gd name="T53" fmla="*/ 342 h 1094"/>
              <a:gd name="T54" fmla="*/ 826 w 1094"/>
              <a:gd name="T55" fmla="*/ 663 h 1094"/>
              <a:gd name="T56" fmla="*/ 268 w 1094"/>
              <a:gd name="T57" fmla="*/ 663 h 1094"/>
              <a:gd name="T58" fmla="*/ 0 w 1094"/>
              <a:gd name="T59" fmla="*/ 0 h 1094"/>
              <a:gd name="T60" fmla="*/ 0 w 1094"/>
              <a:gd name="T61" fmla="*/ 1094 h 1094"/>
              <a:gd name="T62" fmla="*/ 1094 w 1094"/>
              <a:gd name="T63" fmla="*/ 1094 h 1094"/>
              <a:gd name="T64" fmla="*/ 1094 w 1094"/>
              <a:gd name="T65" fmla="*/ 0 h 1094"/>
              <a:gd name="T66" fmla="*/ 0 w 1094"/>
              <a:gd name="T67" fmla="*/ 0 h 1094"/>
              <a:gd name="T68" fmla="*/ 1047 w 1094"/>
              <a:gd name="T69" fmla="*/ 1047 h 1094"/>
              <a:gd name="T70" fmla="*/ 47 w 1094"/>
              <a:gd name="T71" fmla="*/ 1047 h 1094"/>
              <a:gd name="T72" fmla="*/ 47 w 1094"/>
              <a:gd name="T73" fmla="*/ 47 h 1094"/>
              <a:gd name="T74" fmla="*/ 1047 w 1094"/>
              <a:gd name="T75" fmla="*/ 47 h 1094"/>
              <a:gd name="T76" fmla="*/ 1047 w 1094"/>
              <a:gd name="T77"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4" h="1094">
                <a:moveTo>
                  <a:pt x="955" y="746"/>
                </a:moveTo>
                <a:lnTo>
                  <a:pt x="955" y="211"/>
                </a:lnTo>
                <a:lnTo>
                  <a:pt x="139" y="211"/>
                </a:lnTo>
                <a:lnTo>
                  <a:pt x="139" y="746"/>
                </a:lnTo>
                <a:lnTo>
                  <a:pt x="87" y="746"/>
                </a:lnTo>
                <a:lnTo>
                  <a:pt x="87" y="883"/>
                </a:lnTo>
                <a:lnTo>
                  <a:pt x="1007" y="883"/>
                </a:lnTo>
                <a:lnTo>
                  <a:pt x="1007" y="746"/>
                </a:lnTo>
                <a:lnTo>
                  <a:pt x="955" y="746"/>
                </a:lnTo>
                <a:close/>
                <a:moveTo>
                  <a:pt x="908" y="256"/>
                </a:moveTo>
                <a:lnTo>
                  <a:pt x="908" y="746"/>
                </a:lnTo>
                <a:lnTo>
                  <a:pt x="186" y="746"/>
                </a:lnTo>
                <a:lnTo>
                  <a:pt x="186" y="256"/>
                </a:lnTo>
                <a:lnTo>
                  <a:pt x="908" y="256"/>
                </a:lnTo>
                <a:close/>
                <a:moveTo>
                  <a:pt x="135" y="838"/>
                </a:moveTo>
                <a:lnTo>
                  <a:pt x="135" y="792"/>
                </a:lnTo>
                <a:lnTo>
                  <a:pt x="959" y="792"/>
                </a:lnTo>
                <a:lnTo>
                  <a:pt x="959" y="838"/>
                </a:lnTo>
                <a:lnTo>
                  <a:pt x="135" y="838"/>
                </a:lnTo>
                <a:close/>
                <a:moveTo>
                  <a:pt x="872" y="294"/>
                </a:moveTo>
                <a:lnTo>
                  <a:pt x="222" y="294"/>
                </a:lnTo>
                <a:lnTo>
                  <a:pt x="222" y="708"/>
                </a:lnTo>
                <a:lnTo>
                  <a:pt x="872" y="708"/>
                </a:lnTo>
                <a:lnTo>
                  <a:pt x="872" y="294"/>
                </a:lnTo>
                <a:close/>
                <a:moveTo>
                  <a:pt x="268" y="663"/>
                </a:moveTo>
                <a:lnTo>
                  <a:pt x="268" y="342"/>
                </a:lnTo>
                <a:lnTo>
                  <a:pt x="826" y="342"/>
                </a:lnTo>
                <a:lnTo>
                  <a:pt x="826" y="663"/>
                </a:lnTo>
                <a:lnTo>
                  <a:pt x="268" y="663"/>
                </a:lnTo>
                <a:close/>
                <a:moveTo>
                  <a:pt x="0" y="0"/>
                </a:moveTo>
                <a:lnTo>
                  <a:pt x="0" y="1094"/>
                </a:lnTo>
                <a:lnTo>
                  <a:pt x="1094" y="1094"/>
                </a:lnTo>
                <a:lnTo>
                  <a:pt x="1094" y="0"/>
                </a:lnTo>
                <a:lnTo>
                  <a:pt x="0" y="0"/>
                </a:lnTo>
                <a:close/>
                <a:moveTo>
                  <a:pt x="1047" y="1047"/>
                </a:moveTo>
                <a:lnTo>
                  <a:pt x="47" y="1047"/>
                </a:lnTo>
                <a:lnTo>
                  <a:pt x="47" y="47"/>
                </a:lnTo>
                <a:lnTo>
                  <a:pt x="1047" y="47"/>
                </a:lnTo>
                <a:lnTo>
                  <a:pt x="1047" y="10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800" dirty="0"/>
          </a:p>
        </p:txBody>
      </p:sp>
      <p:sp>
        <p:nvSpPr>
          <p:cNvPr id="110" name="Google Shape;25916;p308">
            <a:extLst>
              <a:ext uri="{FF2B5EF4-FFF2-40B4-BE49-F238E27FC236}">
                <a16:creationId xmlns:a16="http://schemas.microsoft.com/office/drawing/2014/main" id="{B87515E6-2534-4A52-95B3-5CCD5821C645}"/>
              </a:ext>
            </a:extLst>
          </p:cNvPr>
          <p:cNvSpPr/>
          <p:nvPr/>
        </p:nvSpPr>
        <p:spPr>
          <a:xfrm>
            <a:off x="4583979" y="3828500"/>
            <a:ext cx="861108" cy="802624"/>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205" y="314"/>
                </a:moveTo>
                <a:cubicBezTo>
                  <a:pt x="169" y="314"/>
                  <a:pt x="141" y="342"/>
                  <a:pt x="141" y="377"/>
                </a:cubicBezTo>
                <a:cubicBezTo>
                  <a:pt x="141" y="413"/>
                  <a:pt x="169" y="441"/>
                  <a:pt x="205" y="441"/>
                </a:cubicBezTo>
                <a:cubicBezTo>
                  <a:pt x="240" y="441"/>
                  <a:pt x="268" y="413"/>
                  <a:pt x="268" y="377"/>
                </a:cubicBezTo>
                <a:cubicBezTo>
                  <a:pt x="268" y="342"/>
                  <a:pt x="240" y="314"/>
                  <a:pt x="205" y="314"/>
                </a:cubicBezTo>
                <a:close/>
                <a:moveTo>
                  <a:pt x="205" y="417"/>
                </a:moveTo>
                <a:cubicBezTo>
                  <a:pt x="183" y="417"/>
                  <a:pt x="165" y="399"/>
                  <a:pt x="165" y="377"/>
                </a:cubicBezTo>
                <a:cubicBezTo>
                  <a:pt x="165" y="356"/>
                  <a:pt x="183" y="338"/>
                  <a:pt x="205" y="338"/>
                </a:cubicBezTo>
                <a:cubicBezTo>
                  <a:pt x="226" y="338"/>
                  <a:pt x="244" y="356"/>
                  <a:pt x="244" y="377"/>
                </a:cubicBezTo>
                <a:cubicBezTo>
                  <a:pt x="244" y="399"/>
                  <a:pt x="226" y="417"/>
                  <a:pt x="205" y="417"/>
                </a:cubicBezTo>
                <a:close/>
                <a:moveTo>
                  <a:pt x="412" y="295"/>
                </a:moveTo>
                <a:cubicBezTo>
                  <a:pt x="396" y="297"/>
                  <a:pt x="384" y="298"/>
                  <a:pt x="372" y="298"/>
                </a:cubicBezTo>
                <a:cubicBezTo>
                  <a:pt x="361" y="299"/>
                  <a:pt x="349" y="300"/>
                  <a:pt x="335" y="302"/>
                </a:cubicBezTo>
                <a:cubicBezTo>
                  <a:pt x="354" y="283"/>
                  <a:pt x="373" y="263"/>
                  <a:pt x="392" y="244"/>
                </a:cubicBezTo>
                <a:cubicBezTo>
                  <a:pt x="404" y="232"/>
                  <a:pt x="409" y="218"/>
                  <a:pt x="405" y="205"/>
                </a:cubicBezTo>
                <a:cubicBezTo>
                  <a:pt x="402" y="191"/>
                  <a:pt x="391" y="181"/>
                  <a:pt x="375" y="176"/>
                </a:cubicBezTo>
                <a:cubicBezTo>
                  <a:pt x="318" y="159"/>
                  <a:pt x="261" y="142"/>
                  <a:pt x="211" y="127"/>
                </a:cubicBezTo>
                <a:cubicBezTo>
                  <a:pt x="194" y="122"/>
                  <a:pt x="178" y="126"/>
                  <a:pt x="167" y="138"/>
                </a:cubicBezTo>
                <a:cubicBezTo>
                  <a:pt x="158" y="147"/>
                  <a:pt x="150" y="155"/>
                  <a:pt x="141" y="164"/>
                </a:cubicBezTo>
                <a:cubicBezTo>
                  <a:pt x="134" y="171"/>
                  <a:pt x="127" y="178"/>
                  <a:pt x="119" y="185"/>
                </a:cubicBezTo>
                <a:cubicBezTo>
                  <a:pt x="111" y="194"/>
                  <a:pt x="106" y="204"/>
                  <a:pt x="106" y="214"/>
                </a:cubicBezTo>
                <a:cubicBezTo>
                  <a:pt x="106" y="224"/>
                  <a:pt x="110" y="234"/>
                  <a:pt x="118" y="242"/>
                </a:cubicBezTo>
                <a:cubicBezTo>
                  <a:pt x="134" y="258"/>
                  <a:pt x="156" y="257"/>
                  <a:pt x="174" y="241"/>
                </a:cubicBezTo>
                <a:cubicBezTo>
                  <a:pt x="179" y="236"/>
                  <a:pt x="184" y="230"/>
                  <a:pt x="189" y="225"/>
                </a:cubicBezTo>
                <a:cubicBezTo>
                  <a:pt x="195" y="219"/>
                  <a:pt x="201" y="214"/>
                  <a:pt x="207" y="208"/>
                </a:cubicBezTo>
                <a:cubicBezTo>
                  <a:pt x="207" y="208"/>
                  <a:pt x="207" y="208"/>
                  <a:pt x="207" y="208"/>
                </a:cubicBezTo>
                <a:cubicBezTo>
                  <a:pt x="220" y="211"/>
                  <a:pt x="232" y="215"/>
                  <a:pt x="245" y="219"/>
                </a:cubicBezTo>
                <a:cubicBezTo>
                  <a:pt x="216" y="251"/>
                  <a:pt x="216" y="251"/>
                  <a:pt x="216" y="251"/>
                </a:cubicBezTo>
                <a:cubicBezTo>
                  <a:pt x="212" y="250"/>
                  <a:pt x="208" y="250"/>
                  <a:pt x="205" y="250"/>
                </a:cubicBezTo>
                <a:cubicBezTo>
                  <a:pt x="189" y="250"/>
                  <a:pt x="173" y="253"/>
                  <a:pt x="159" y="259"/>
                </a:cubicBezTo>
                <a:cubicBezTo>
                  <a:pt x="111" y="277"/>
                  <a:pt x="77" y="323"/>
                  <a:pt x="77" y="377"/>
                </a:cubicBezTo>
                <a:cubicBezTo>
                  <a:pt x="77" y="448"/>
                  <a:pt x="134" y="505"/>
                  <a:pt x="205" y="505"/>
                </a:cubicBezTo>
                <a:cubicBezTo>
                  <a:pt x="239" y="505"/>
                  <a:pt x="270" y="491"/>
                  <a:pt x="293" y="469"/>
                </a:cubicBezTo>
                <a:cubicBezTo>
                  <a:pt x="308" y="455"/>
                  <a:pt x="319" y="437"/>
                  <a:pt x="325" y="417"/>
                </a:cubicBezTo>
                <a:cubicBezTo>
                  <a:pt x="330" y="405"/>
                  <a:pt x="332" y="392"/>
                  <a:pt x="332" y="378"/>
                </a:cubicBezTo>
                <a:cubicBezTo>
                  <a:pt x="334" y="378"/>
                  <a:pt x="334" y="378"/>
                  <a:pt x="334" y="378"/>
                </a:cubicBezTo>
                <a:cubicBezTo>
                  <a:pt x="349" y="378"/>
                  <a:pt x="369" y="378"/>
                  <a:pt x="369" y="378"/>
                </a:cubicBezTo>
                <a:cubicBezTo>
                  <a:pt x="366" y="391"/>
                  <a:pt x="363" y="404"/>
                  <a:pt x="360" y="416"/>
                </a:cubicBezTo>
                <a:cubicBezTo>
                  <a:pt x="356" y="436"/>
                  <a:pt x="351" y="456"/>
                  <a:pt x="347" y="476"/>
                </a:cubicBezTo>
                <a:cubicBezTo>
                  <a:pt x="341" y="500"/>
                  <a:pt x="354" y="521"/>
                  <a:pt x="377" y="526"/>
                </a:cubicBezTo>
                <a:cubicBezTo>
                  <a:pt x="380" y="526"/>
                  <a:pt x="382" y="527"/>
                  <a:pt x="385" y="527"/>
                </a:cubicBezTo>
                <a:cubicBezTo>
                  <a:pt x="403" y="527"/>
                  <a:pt x="418" y="514"/>
                  <a:pt x="423" y="494"/>
                </a:cubicBezTo>
                <a:cubicBezTo>
                  <a:pt x="432" y="452"/>
                  <a:pt x="444" y="398"/>
                  <a:pt x="456" y="344"/>
                </a:cubicBezTo>
                <a:cubicBezTo>
                  <a:pt x="458" y="330"/>
                  <a:pt x="455" y="317"/>
                  <a:pt x="447" y="308"/>
                </a:cubicBezTo>
                <a:cubicBezTo>
                  <a:pt x="439" y="299"/>
                  <a:pt x="426" y="294"/>
                  <a:pt x="412" y="295"/>
                </a:cubicBezTo>
                <a:close/>
                <a:moveTo>
                  <a:pt x="289" y="207"/>
                </a:moveTo>
                <a:cubicBezTo>
                  <a:pt x="271" y="201"/>
                  <a:pt x="271" y="201"/>
                  <a:pt x="271" y="201"/>
                </a:cubicBezTo>
                <a:cubicBezTo>
                  <a:pt x="265" y="200"/>
                  <a:pt x="260" y="198"/>
                  <a:pt x="255" y="197"/>
                </a:cubicBezTo>
                <a:cubicBezTo>
                  <a:pt x="240" y="192"/>
                  <a:pt x="226" y="188"/>
                  <a:pt x="212" y="184"/>
                </a:cubicBezTo>
                <a:cubicBezTo>
                  <a:pt x="204" y="182"/>
                  <a:pt x="195" y="186"/>
                  <a:pt x="190" y="191"/>
                </a:cubicBezTo>
                <a:cubicBezTo>
                  <a:pt x="184" y="196"/>
                  <a:pt x="178" y="202"/>
                  <a:pt x="172" y="208"/>
                </a:cubicBezTo>
                <a:cubicBezTo>
                  <a:pt x="167" y="213"/>
                  <a:pt x="162" y="218"/>
                  <a:pt x="157" y="223"/>
                </a:cubicBezTo>
                <a:cubicBezTo>
                  <a:pt x="149" y="231"/>
                  <a:pt x="142" y="231"/>
                  <a:pt x="135" y="225"/>
                </a:cubicBezTo>
                <a:cubicBezTo>
                  <a:pt x="132" y="222"/>
                  <a:pt x="130" y="218"/>
                  <a:pt x="130" y="215"/>
                </a:cubicBezTo>
                <a:cubicBezTo>
                  <a:pt x="130" y="211"/>
                  <a:pt x="132" y="206"/>
                  <a:pt x="137" y="202"/>
                </a:cubicBezTo>
                <a:cubicBezTo>
                  <a:pt x="144" y="195"/>
                  <a:pt x="151" y="188"/>
                  <a:pt x="158" y="181"/>
                </a:cubicBezTo>
                <a:cubicBezTo>
                  <a:pt x="167" y="172"/>
                  <a:pt x="175" y="163"/>
                  <a:pt x="184" y="155"/>
                </a:cubicBezTo>
                <a:cubicBezTo>
                  <a:pt x="190" y="149"/>
                  <a:pt x="196" y="147"/>
                  <a:pt x="204" y="150"/>
                </a:cubicBezTo>
                <a:cubicBezTo>
                  <a:pt x="254" y="165"/>
                  <a:pt x="311" y="182"/>
                  <a:pt x="368" y="199"/>
                </a:cubicBezTo>
                <a:cubicBezTo>
                  <a:pt x="376" y="202"/>
                  <a:pt x="381" y="206"/>
                  <a:pt x="382" y="211"/>
                </a:cubicBezTo>
                <a:cubicBezTo>
                  <a:pt x="383" y="215"/>
                  <a:pt x="381" y="221"/>
                  <a:pt x="375" y="227"/>
                </a:cubicBezTo>
                <a:cubicBezTo>
                  <a:pt x="352" y="251"/>
                  <a:pt x="328" y="275"/>
                  <a:pt x="305" y="297"/>
                </a:cubicBezTo>
                <a:cubicBezTo>
                  <a:pt x="290" y="280"/>
                  <a:pt x="271" y="266"/>
                  <a:pt x="249" y="258"/>
                </a:cubicBezTo>
                <a:cubicBezTo>
                  <a:pt x="249" y="258"/>
                  <a:pt x="248" y="258"/>
                  <a:pt x="248" y="258"/>
                </a:cubicBezTo>
                <a:cubicBezTo>
                  <a:pt x="246" y="257"/>
                  <a:pt x="245" y="257"/>
                  <a:pt x="243" y="256"/>
                </a:cubicBezTo>
                <a:lnTo>
                  <a:pt x="289" y="207"/>
                </a:lnTo>
                <a:close/>
                <a:moveTo>
                  <a:pt x="279" y="448"/>
                </a:moveTo>
                <a:cubicBezTo>
                  <a:pt x="267" y="461"/>
                  <a:pt x="251" y="471"/>
                  <a:pt x="232" y="476"/>
                </a:cubicBezTo>
                <a:cubicBezTo>
                  <a:pt x="224" y="479"/>
                  <a:pt x="214" y="480"/>
                  <a:pt x="205" y="480"/>
                </a:cubicBezTo>
                <a:cubicBezTo>
                  <a:pt x="148" y="480"/>
                  <a:pt x="102" y="434"/>
                  <a:pt x="102" y="377"/>
                </a:cubicBezTo>
                <a:cubicBezTo>
                  <a:pt x="102" y="352"/>
                  <a:pt x="111" y="328"/>
                  <a:pt x="127" y="310"/>
                </a:cubicBezTo>
                <a:cubicBezTo>
                  <a:pt x="139" y="296"/>
                  <a:pt x="155" y="286"/>
                  <a:pt x="173" y="280"/>
                </a:cubicBezTo>
                <a:cubicBezTo>
                  <a:pt x="183" y="276"/>
                  <a:pt x="193" y="275"/>
                  <a:pt x="205" y="275"/>
                </a:cubicBezTo>
                <a:cubicBezTo>
                  <a:pt x="216" y="275"/>
                  <a:pt x="227" y="277"/>
                  <a:pt x="238" y="280"/>
                </a:cubicBezTo>
                <a:cubicBezTo>
                  <a:pt x="238" y="280"/>
                  <a:pt x="239" y="280"/>
                  <a:pt x="239" y="280"/>
                </a:cubicBezTo>
                <a:cubicBezTo>
                  <a:pt x="239" y="281"/>
                  <a:pt x="239" y="281"/>
                  <a:pt x="239" y="281"/>
                </a:cubicBezTo>
                <a:cubicBezTo>
                  <a:pt x="240" y="281"/>
                  <a:pt x="240" y="281"/>
                  <a:pt x="240" y="281"/>
                </a:cubicBezTo>
                <a:cubicBezTo>
                  <a:pt x="264" y="290"/>
                  <a:pt x="284" y="307"/>
                  <a:pt x="296" y="330"/>
                </a:cubicBezTo>
                <a:cubicBezTo>
                  <a:pt x="296" y="330"/>
                  <a:pt x="296" y="330"/>
                  <a:pt x="296" y="330"/>
                </a:cubicBezTo>
                <a:cubicBezTo>
                  <a:pt x="303" y="344"/>
                  <a:pt x="307" y="360"/>
                  <a:pt x="307" y="377"/>
                </a:cubicBezTo>
                <a:cubicBezTo>
                  <a:pt x="307" y="405"/>
                  <a:pt x="297" y="429"/>
                  <a:pt x="279" y="448"/>
                </a:cubicBezTo>
                <a:close/>
                <a:moveTo>
                  <a:pt x="432" y="339"/>
                </a:moveTo>
                <a:cubicBezTo>
                  <a:pt x="421" y="393"/>
                  <a:pt x="408" y="447"/>
                  <a:pt x="399" y="489"/>
                </a:cubicBezTo>
                <a:cubicBezTo>
                  <a:pt x="397" y="499"/>
                  <a:pt x="390" y="504"/>
                  <a:pt x="382" y="502"/>
                </a:cubicBezTo>
                <a:cubicBezTo>
                  <a:pt x="368" y="499"/>
                  <a:pt x="369" y="488"/>
                  <a:pt x="370" y="481"/>
                </a:cubicBezTo>
                <a:cubicBezTo>
                  <a:pt x="375" y="461"/>
                  <a:pt x="397" y="352"/>
                  <a:pt x="397" y="352"/>
                </a:cubicBezTo>
                <a:cubicBezTo>
                  <a:pt x="382" y="353"/>
                  <a:pt x="382" y="353"/>
                  <a:pt x="382" y="353"/>
                </a:cubicBezTo>
                <a:cubicBezTo>
                  <a:pt x="377" y="353"/>
                  <a:pt x="333" y="355"/>
                  <a:pt x="332" y="355"/>
                </a:cubicBezTo>
                <a:cubicBezTo>
                  <a:pt x="332" y="354"/>
                  <a:pt x="332" y="353"/>
                  <a:pt x="331" y="353"/>
                </a:cubicBezTo>
                <a:cubicBezTo>
                  <a:pt x="331" y="353"/>
                  <a:pt x="331" y="353"/>
                  <a:pt x="331" y="353"/>
                </a:cubicBezTo>
                <a:cubicBezTo>
                  <a:pt x="329" y="344"/>
                  <a:pt x="327" y="335"/>
                  <a:pt x="323" y="327"/>
                </a:cubicBezTo>
                <a:cubicBezTo>
                  <a:pt x="325" y="327"/>
                  <a:pt x="325" y="327"/>
                  <a:pt x="325" y="327"/>
                </a:cubicBezTo>
                <a:cubicBezTo>
                  <a:pt x="346" y="325"/>
                  <a:pt x="360" y="324"/>
                  <a:pt x="374" y="322"/>
                </a:cubicBezTo>
                <a:cubicBezTo>
                  <a:pt x="386" y="322"/>
                  <a:pt x="398" y="321"/>
                  <a:pt x="414" y="319"/>
                </a:cubicBezTo>
                <a:cubicBezTo>
                  <a:pt x="421" y="319"/>
                  <a:pt x="426" y="320"/>
                  <a:pt x="429" y="324"/>
                </a:cubicBezTo>
                <a:cubicBezTo>
                  <a:pt x="432" y="327"/>
                  <a:pt x="433" y="333"/>
                  <a:pt x="432" y="339"/>
                </a:cubicBezTo>
                <a:close/>
                <a:moveTo>
                  <a:pt x="411" y="49"/>
                </a:moveTo>
                <a:cubicBezTo>
                  <a:pt x="411" y="49"/>
                  <a:pt x="411" y="49"/>
                  <a:pt x="411" y="49"/>
                </a:cubicBezTo>
                <a:cubicBezTo>
                  <a:pt x="375" y="49"/>
                  <a:pt x="347" y="77"/>
                  <a:pt x="347" y="112"/>
                </a:cubicBezTo>
                <a:cubicBezTo>
                  <a:pt x="347" y="129"/>
                  <a:pt x="354" y="146"/>
                  <a:pt x="366" y="159"/>
                </a:cubicBezTo>
                <a:cubicBezTo>
                  <a:pt x="378" y="171"/>
                  <a:pt x="394" y="178"/>
                  <a:pt x="411" y="178"/>
                </a:cubicBezTo>
                <a:cubicBezTo>
                  <a:pt x="411" y="178"/>
                  <a:pt x="411" y="178"/>
                  <a:pt x="411" y="178"/>
                </a:cubicBezTo>
                <a:cubicBezTo>
                  <a:pt x="428" y="177"/>
                  <a:pt x="444" y="170"/>
                  <a:pt x="457" y="157"/>
                </a:cubicBezTo>
                <a:cubicBezTo>
                  <a:pt x="469" y="145"/>
                  <a:pt x="476" y="128"/>
                  <a:pt x="476" y="112"/>
                </a:cubicBezTo>
                <a:cubicBezTo>
                  <a:pt x="475" y="77"/>
                  <a:pt x="446" y="49"/>
                  <a:pt x="411" y="49"/>
                </a:cubicBezTo>
                <a:close/>
                <a:moveTo>
                  <a:pt x="383" y="142"/>
                </a:moveTo>
                <a:cubicBezTo>
                  <a:pt x="375" y="134"/>
                  <a:pt x="371" y="123"/>
                  <a:pt x="371" y="112"/>
                </a:cubicBezTo>
                <a:cubicBezTo>
                  <a:pt x="371" y="90"/>
                  <a:pt x="388" y="73"/>
                  <a:pt x="411" y="73"/>
                </a:cubicBezTo>
                <a:cubicBezTo>
                  <a:pt x="433" y="73"/>
                  <a:pt x="451" y="90"/>
                  <a:pt x="452" y="112"/>
                </a:cubicBezTo>
                <a:cubicBezTo>
                  <a:pt x="452" y="122"/>
                  <a:pt x="447" y="133"/>
                  <a:pt x="440" y="141"/>
                </a:cubicBezTo>
                <a:cubicBezTo>
                  <a:pt x="432" y="149"/>
                  <a:pt x="421" y="153"/>
                  <a:pt x="411" y="154"/>
                </a:cubicBezTo>
                <a:cubicBezTo>
                  <a:pt x="401" y="153"/>
                  <a:pt x="391" y="149"/>
                  <a:pt x="383" y="142"/>
                </a:cubicBezTo>
                <a:close/>
              </a:path>
            </a:pathLst>
          </a:custGeom>
          <a:solidFill>
            <a:schemeClr val="bg1"/>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dirty="0">
              <a:solidFill>
                <a:schemeClr val="accent1"/>
              </a:solidFill>
              <a:latin typeface="Arial"/>
              <a:ea typeface="Arial"/>
              <a:cs typeface="Arial"/>
              <a:sym typeface="Arial"/>
            </a:endParaRPr>
          </a:p>
        </p:txBody>
      </p:sp>
      <p:sp>
        <p:nvSpPr>
          <p:cNvPr id="119" name="TextBox 118">
            <a:extLst>
              <a:ext uri="{FF2B5EF4-FFF2-40B4-BE49-F238E27FC236}">
                <a16:creationId xmlns:a16="http://schemas.microsoft.com/office/drawing/2014/main" id="{B668ECA1-2261-4961-BA5F-F9DC00E60DAF}"/>
              </a:ext>
            </a:extLst>
          </p:cNvPr>
          <p:cNvSpPr txBox="1"/>
          <p:nvPr/>
        </p:nvSpPr>
        <p:spPr>
          <a:xfrm>
            <a:off x="486893" y="2063919"/>
            <a:ext cx="5864806" cy="553998"/>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n-AU" sz="1000" b="1" dirty="0"/>
              <a:t>Who will be participating:</a:t>
            </a:r>
            <a:r>
              <a:rPr lang="en-AU" sz="1000" dirty="0"/>
              <a:t> all new starters </a:t>
            </a:r>
          </a:p>
          <a:p>
            <a:pPr marL="171450" indent="-171450">
              <a:buFont typeface="Arial" panose="020B0604020202020204" pitchFamily="34" charset="0"/>
              <a:buChar char="•"/>
            </a:pPr>
            <a:r>
              <a:rPr lang="en-AU" sz="1000" b="1" dirty="0"/>
              <a:t>Who will deliver the induction: </a:t>
            </a:r>
            <a:r>
              <a:rPr lang="en-AU" sz="1000" dirty="0"/>
              <a:t>Modular delivery with ELT guest speakers, SMEs, Leaders, People team, those with a lived experience with disability</a:t>
            </a:r>
            <a:r>
              <a:rPr lang="en-AU" sz="900" dirty="0"/>
              <a:t>.</a:t>
            </a:r>
          </a:p>
        </p:txBody>
      </p:sp>
      <p:sp>
        <p:nvSpPr>
          <p:cNvPr id="145" name="TextBox 144">
            <a:extLst>
              <a:ext uri="{FF2B5EF4-FFF2-40B4-BE49-F238E27FC236}">
                <a16:creationId xmlns:a16="http://schemas.microsoft.com/office/drawing/2014/main" id="{35BA2C82-1F02-4246-8F79-C25E26EB75F7}"/>
              </a:ext>
            </a:extLst>
          </p:cNvPr>
          <p:cNvSpPr txBox="1"/>
          <p:nvPr/>
        </p:nvSpPr>
        <p:spPr>
          <a:xfrm>
            <a:off x="907738" y="4666315"/>
            <a:ext cx="1348154" cy="461665"/>
          </a:xfrm>
          <a:prstGeom prst="rect">
            <a:avLst/>
          </a:prstGeom>
          <a:noFill/>
        </p:spPr>
        <p:txBody>
          <a:bodyPr wrap="square" rtlCol="0">
            <a:spAutoFit/>
          </a:bodyPr>
          <a:lstStyle/>
          <a:p>
            <a:pPr algn="ctr"/>
            <a:r>
              <a:rPr lang="en-US" sz="1200" b="1" dirty="0">
                <a:solidFill>
                  <a:schemeClr val="bg1"/>
                </a:solidFill>
                <a:ea typeface="Arial"/>
                <a:cs typeface="Arial"/>
                <a:sym typeface="Arial"/>
              </a:rPr>
              <a:t>Welcome to the Commission </a:t>
            </a:r>
            <a:endParaRPr lang="en-AU" sz="1200" dirty="0">
              <a:solidFill>
                <a:schemeClr val="bg1"/>
              </a:solidFill>
            </a:endParaRPr>
          </a:p>
        </p:txBody>
      </p:sp>
      <p:sp>
        <p:nvSpPr>
          <p:cNvPr id="28" name="TextBox 27">
            <a:extLst>
              <a:ext uri="{FF2B5EF4-FFF2-40B4-BE49-F238E27FC236}">
                <a16:creationId xmlns:a16="http://schemas.microsoft.com/office/drawing/2014/main" id="{006DD859-376B-40B3-A87C-30E93922F3FA}"/>
              </a:ext>
            </a:extLst>
          </p:cNvPr>
          <p:cNvSpPr txBox="1"/>
          <p:nvPr/>
        </p:nvSpPr>
        <p:spPr>
          <a:xfrm>
            <a:off x="10504152" y="3296579"/>
            <a:ext cx="1237850" cy="2616101"/>
          </a:xfrm>
          <a:prstGeom prst="rect">
            <a:avLst/>
          </a:prstGeom>
          <a:noFill/>
          <a:ln>
            <a:solidFill>
              <a:schemeClr val="bg2">
                <a:lumMod val="90000"/>
              </a:schemeClr>
            </a:solidFill>
          </a:ln>
        </p:spPr>
        <p:txBody>
          <a:bodyPr wrap="square" rtlCol="0">
            <a:spAutoFit/>
          </a:bodyPr>
          <a:lstStyle/>
          <a:p>
            <a:r>
              <a:rPr lang="en-AU" sz="1200" b="1" dirty="0">
                <a:solidFill>
                  <a:schemeClr val="bg2">
                    <a:lumMod val="25000"/>
                  </a:schemeClr>
                </a:solidFill>
              </a:rPr>
              <a:t>Post induction</a:t>
            </a:r>
          </a:p>
          <a:p>
            <a:r>
              <a:rPr lang="en-AU" sz="1000" dirty="0"/>
              <a:t>Follow</a:t>
            </a:r>
            <a:r>
              <a:rPr lang="en-AU" sz="1200" dirty="0"/>
              <a:t> </a:t>
            </a:r>
            <a:r>
              <a:rPr lang="en-AU" sz="1000" dirty="0"/>
              <a:t>up </a:t>
            </a:r>
            <a:r>
              <a:rPr lang="en-AU" sz="1000" b="1" dirty="0"/>
              <a:t>new starters </a:t>
            </a:r>
            <a:r>
              <a:rPr lang="en-AU" sz="1000" dirty="0"/>
              <a:t>with a survey to capture insights and data on their experience</a:t>
            </a:r>
          </a:p>
          <a:p>
            <a:endParaRPr lang="en-AU" sz="1000" dirty="0"/>
          </a:p>
          <a:p>
            <a:r>
              <a:rPr lang="en-AU" sz="1000" dirty="0"/>
              <a:t>Create a </a:t>
            </a:r>
            <a:r>
              <a:rPr lang="en-AU" sz="1000" b="1" dirty="0"/>
              <a:t>virtual community </a:t>
            </a:r>
            <a:r>
              <a:rPr lang="en-AU" sz="1000" dirty="0"/>
              <a:t>for new starters to continue connecting and asking questions </a:t>
            </a:r>
          </a:p>
          <a:p>
            <a:endParaRPr lang="en-AU" sz="1000" dirty="0"/>
          </a:p>
          <a:p>
            <a:r>
              <a:rPr lang="en-AU" sz="1000" b="1" dirty="0"/>
              <a:t>Assign a buddy </a:t>
            </a:r>
            <a:r>
              <a:rPr lang="en-AU" sz="1000" dirty="0"/>
              <a:t>to connect with beyond the session </a:t>
            </a:r>
          </a:p>
        </p:txBody>
      </p:sp>
      <p:sp>
        <p:nvSpPr>
          <p:cNvPr id="44" name="TextBox 43">
            <a:extLst>
              <a:ext uri="{FF2B5EF4-FFF2-40B4-BE49-F238E27FC236}">
                <a16:creationId xmlns:a16="http://schemas.microsoft.com/office/drawing/2014/main" id="{C1D3BDBD-47FA-4368-B46D-7A60FBE8750A}"/>
              </a:ext>
            </a:extLst>
          </p:cNvPr>
          <p:cNvSpPr txBox="1"/>
          <p:nvPr/>
        </p:nvSpPr>
        <p:spPr>
          <a:xfrm>
            <a:off x="7870334" y="4735607"/>
            <a:ext cx="1160141" cy="646331"/>
          </a:xfrm>
          <a:prstGeom prst="rect">
            <a:avLst/>
          </a:prstGeom>
          <a:noFill/>
        </p:spPr>
        <p:txBody>
          <a:bodyPr wrap="square" rtlCol="0">
            <a:spAutoFit/>
          </a:bodyPr>
          <a:lstStyle/>
          <a:p>
            <a:pPr algn="ctr"/>
            <a:r>
              <a:rPr lang="en-AU" sz="1200" b="1" dirty="0">
                <a:solidFill>
                  <a:schemeClr val="bg1"/>
                </a:solidFill>
              </a:rPr>
              <a:t>Building culture and connection </a:t>
            </a:r>
          </a:p>
        </p:txBody>
      </p:sp>
      <p:sp>
        <p:nvSpPr>
          <p:cNvPr id="46" name="Slide Number Placeholder 7">
            <a:extLst>
              <a:ext uri="{FF2B5EF4-FFF2-40B4-BE49-F238E27FC236}">
                <a16:creationId xmlns:a16="http://schemas.microsoft.com/office/drawing/2014/main" id="{EBF3276F-BD53-4DDB-94DE-AF9EF9E5145A}"/>
              </a:ext>
            </a:extLst>
          </p:cNvPr>
          <p:cNvSpPr txBox="1">
            <a:spLocks/>
          </p:cNvSpPr>
          <p:nvPr/>
        </p:nvSpPr>
        <p:spPr>
          <a:xfrm>
            <a:off x="10967668" y="6355784"/>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38</a:t>
            </a:fld>
            <a:endParaRPr lang="en-US" dirty="0"/>
          </a:p>
        </p:txBody>
      </p:sp>
      <p:sp>
        <p:nvSpPr>
          <p:cNvPr id="47" name="Footer Placeholder 1">
            <a:extLst>
              <a:ext uri="{FF2B5EF4-FFF2-40B4-BE49-F238E27FC236}">
                <a16:creationId xmlns:a16="http://schemas.microsoft.com/office/drawing/2014/main" id="{6E407800-A685-4A99-9B69-967A36FCD380}"/>
              </a:ext>
            </a:extLst>
          </p:cNvPr>
          <p:cNvSpPr>
            <a:spLocks noGrp="1"/>
          </p:cNvSpPr>
          <p:nvPr>
            <p:ph type="ftr" sz="quarter" idx="11"/>
          </p:nvPr>
        </p:nvSpPr>
        <p:spPr>
          <a:xfrm>
            <a:off x="1148374" y="6534944"/>
            <a:ext cx="6783813" cy="180000"/>
          </a:xfrm>
        </p:spPr>
        <p:txBody>
          <a:bodyPr/>
          <a:lstStyle/>
          <a:p>
            <a:pPr algn="ctr"/>
            <a:r>
              <a:rPr lang="en-AU" smtClean="0"/>
              <a:t>NDIS Commission Workforce Plan 2023-2028</a:t>
            </a:r>
            <a:endParaRPr lang="en-US" dirty="0"/>
          </a:p>
        </p:txBody>
      </p:sp>
      <p:sp>
        <p:nvSpPr>
          <p:cNvPr id="49" name="TextBox 48">
            <a:extLst>
              <a:ext uri="{FF2B5EF4-FFF2-40B4-BE49-F238E27FC236}">
                <a16:creationId xmlns:a16="http://schemas.microsoft.com/office/drawing/2014/main" id="{9D0EB5FF-8468-4ACD-A17F-652B36AD9FFA}"/>
              </a:ext>
            </a:extLst>
          </p:cNvPr>
          <p:cNvSpPr txBox="1"/>
          <p:nvPr/>
        </p:nvSpPr>
        <p:spPr>
          <a:xfrm>
            <a:off x="62499" y="5875086"/>
            <a:ext cx="2424073" cy="954107"/>
          </a:xfrm>
          <a:prstGeom prst="rect">
            <a:avLst/>
          </a:prstGeom>
          <a:noFill/>
          <a:ln>
            <a:solidFill>
              <a:schemeClr val="bg2"/>
            </a:solidFill>
          </a:ln>
        </p:spPr>
        <p:txBody>
          <a:bodyPr wrap="square">
            <a:spAutoFit/>
          </a:bodyPr>
          <a:lstStyle/>
          <a:p>
            <a:pPr marL="0" indent="0">
              <a:buFont typeface="Arial" panose="020B0604020202020204" pitchFamily="34" charset="0"/>
              <a:buNone/>
            </a:pPr>
            <a:r>
              <a:rPr lang="en-AU" sz="800" b="0" dirty="0">
                <a:latin typeface="Calibri" panose="020F0502020204030204"/>
                <a:cs typeface="Calibri Light"/>
              </a:rPr>
              <a:t>Overtime, with this implementation of further opportunities the commission can incorporate other initiatives into the induction program. This could include </a:t>
            </a:r>
            <a:r>
              <a:rPr lang="en-AU" sz="800" b="1" dirty="0">
                <a:solidFill>
                  <a:schemeClr val="accent6"/>
                </a:solidFill>
                <a:latin typeface="Calibri" panose="020F0502020204030204"/>
                <a:cs typeface="Calibri Light"/>
              </a:rPr>
              <a:t>DIW1</a:t>
            </a:r>
            <a:r>
              <a:rPr lang="en-AU" sz="800" b="0" dirty="0">
                <a:latin typeface="Calibri" panose="020F0502020204030204"/>
                <a:cs typeface="Calibri Light"/>
              </a:rPr>
              <a:t>, having a wellness module where DIW Officers introduce the </a:t>
            </a:r>
            <a:r>
              <a:rPr lang="en-AU" sz="800" b="0" dirty="0" smtClean="0">
                <a:latin typeface="Calibri" panose="020F0502020204030204"/>
                <a:cs typeface="Calibri Light"/>
              </a:rPr>
              <a:t>Commission’s </a:t>
            </a:r>
            <a:r>
              <a:rPr lang="en-AU" sz="800" b="0" dirty="0">
                <a:latin typeface="Calibri" panose="020F0502020204030204"/>
                <a:cs typeface="Calibri Light"/>
              </a:rPr>
              <a:t>strategic direction for diversity and any ongoing initiatives around Diversity, Inclusion and Wellbeing.</a:t>
            </a:r>
          </a:p>
        </p:txBody>
      </p:sp>
      <p:sp>
        <p:nvSpPr>
          <p:cNvPr id="48" name="Speech Bubble: Rectangle 47">
            <a:extLst>
              <a:ext uri="{FF2B5EF4-FFF2-40B4-BE49-F238E27FC236}">
                <a16:creationId xmlns:a16="http://schemas.microsoft.com/office/drawing/2014/main" id="{B3657CC0-1FC7-4072-91F9-A181C74DE361}"/>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50" name="Group 49">
            <a:extLst>
              <a:ext uri="{FF2B5EF4-FFF2-40B4-BE49-F238E27FC236}">
                <a16:creationId xmlns:a16="http://schemas.microsoft.com/office/drawing/2014/main" id="{E0C2F3BE-61EF-475D-A447-6A1C6E7D4C76}"/>
              </a:ext>
            </a:extLst>
          </p:cNvPr>
          <p:cNvGrpSpPr/>
          <p:nvPr/>
        </p:nvGrpSpPr>
        <p:grpSpPr>
          <a:xfrm>
            <a:off x="10609741" y="1048190"/>
            <a:ext cx="396000" cy="376186"/>
            <a:chOff x="627146" y="1619763"/>
            <a:chExt cx="396000" cy="396000"/>
          </a:xfrm>
        </p:grpSpPr>
        <p:sp>
          <p:nvSpPr>
            <p:cNvPr id="53" name="Rectangle 52">
              <a:extLst>
                <a:ext uri="{FF2B5EF4-FFF2-40B4-BE49-F238E27FC236}">
                  <a16:creationId xmlns:a16="http://schemas.microsoft.com/office/drawing/2014/main" id="{D3DDFCF2-2776-4F4F-8E8D-F5030B1B8414}"/>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Freeform 118">
              <a:extLst>
                <a:ext uri="{FF2B5EF4-FFF2-40B4-BE49-F238E27FC236}">
                  <a16:creationId xmlns:a16="http://schemas.microsoft.com/office/drawing/2014/main" id="{5633130C-5549-4D9F-BBDE-6CA56689EB0E}"/>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5" name="Freeform 119">
              <a:extLst>
                <a:ext uri="{FF2B5EF4-FFF2-40B4-BE49-F238E27FC236}">
                  <a16:creationId xmlns:a16="http://schemas.microsoft.com/office/drawing/2014/main" id="{54397E88-AB9B-4C41-A661-BD8864B16614}"/>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6" name="Freeform 120">
              <a:extLst>
                <a:ext uri="{FF2B5EF4-FFF2-40B4-BE49-F238E27FC236}">
                  <a16:creationId xmlns:a16="http://schemas.microsoft.com/office/drawing/2014/main" id="{53F4572E-D024-4A6E-8CDC-2A9552A9A671}"/>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7" name="Freeform 121">
              <a:extLst>
                <a:ext uri="{FF2B5EF4-FFF2-40B4-BE49-F238E27FC236}">
                  <a16:creationId xmlns:a16="http://schemas.microsoft.com/office/drawing/2014/main" id="{5E893CBF-6729-48AE-A718-B1FAFF030B0C}"/>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8" name="Freeform 122">
              <a:extLst>
                <a:ext uri="{FF2B5EF4-FFF2-40B4-BE49-F238E27FC236}">
                  <a16:creationId xmlns:a16="http://schemas.microsoft.com/office/drawing/2014/main" id="{9602EC01-E001-4D19-8105-E2494AC3F1FB}"/>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9" name="Freeform 124">
              <a:extLst>
                <a:ext uri="{FF2B5EF4-FFF2-40B4-BE49-F238E27FC236}">
                  <a16:creationId xmlns:a16="http://schemas.microsoft.com/office/drawing/2014/main" id="{587C44E6-E36A-4095-A96B-F6EB0D6CA318}"/>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0" name="Freeform 128">
              <a:extLst>
                <a:ext uri="{FF2B5EF4-FFF2-40B4-BE49-F238E27FC236}">
                  <a16:creationId xmlns:a16="http://schemas.microsoft.com/office/drawing/2014/main" id="{EA386E31-EC70-4AAF-A32F-B23BF796D75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2" name="Freeform 129">
              <a:extLst>
                <a:ext uri="{FF2B5EF4-FFF2-40B4-BE49-F238E27FC236}">
                  <a16:creationId xmlns:a16="http://schemas.microsoft.com/office/drawing/2014/main" id="{975003F2-D5A6-4EE0-B2F0-9F75EFD1DB57}"/>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3" name="Freeform 130">
              <a:extLst>
                <a:ext uri="{FF2B5EF4-FFF2-40B4-BE49-F238E27FC236}">
                  <a16:creationId xmlns:a16="http://schemas.microsoft.com/office/drawing/2014/main" id="{9947C14C-3ECF-4AC5-9F02-A7E82C86BCB3}"/>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4" name="Freeform 131">
              <a:extLst>
                <a:ext uri="{FF2B5EF4-FFF2-40B4-BE49-F238E27FC236}">
                  <a16:creationId xmlns:a16="http://schemas.microsoft.com/office/drawing/2014/main" id="{B886AD58-0A48-468D-8173-AB709EB553B8}"/>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5" name="Freeform 133">
              <a:extLst>
                <a:ext uri="{FF2B5EF4-FFF2-40B4-BE49-F238E27FC236}">
                  <a16:creationId xmlns:a16="http://schemas.microsoft.com/office/drawing/2014/main" id="{0316DF88-C8A6-4445-A829-DA2D87782FBC}"/>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8" name="Freeform 134">
              <a:extLst>
                <a:ext uri="{FF2B5EF4-FFF2-40B4-BE49-F238E27FC236}">
                  <a16:creationId xmlns:a16="http://schemas.microsoft.com/office/drawing/2014/main" id="{2834EF68-4C4A-4CA3-A975-9DA1D6526F06}"/>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1" name="Freeform 135">
              <a:extLst>
                <a:ext uri="{FF2B5EF4-FFF2-40B4-BE49-F238E27FC236}">
                  <a16:creationId xmlns:a16="http://schemas.microsoft.com/office/drawing/2014/main" id="{F9370D3E-ED74-4B37-88F1-459BE6B6829C}"/>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72" name="Google Shape;162;p4">
            <a:extLst>
              <a:ext uri="{FF2B5EF4-FFF2-40B4-BE49-F238E27FC236}">
                <a16:creationId xmlns:a16="http://schemas.microsoft.com/office/drawing/2014/main" id="{3652E165-6513-4C86-AF1B-2D616CD594E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73" name="Freeform 37">
            <a:extLst>
              <a:ext uri="{FF2B5EF4-FFF2-40B4-BE49-F238E27FC236}">
                <a16:creationId xmlns:a16="http://schemas.microsoft.com/office/drawing/2014/main" id="{A82DA203-B6A9-43DB-804D-8BC2CF0F280F}"/>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74" name="TextBox 73">
            <a:extLst>
              <a:ext uri="{FF2B5EF4-FFF2-40B4-BE49-F238E27FC236}">
                <a16:creationId xmlns:a16="http://schemas.microsoft.com/office/drawing/2014/main" id="{EB9EA958-01EF-498A-B810-133BBA82673E}"/>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143064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Graphic 144" descr="decorative">
            <a:extLst>
              <a:ext uri="{FF2B5EF4-FFF2-40B4-BE49-F238E27FC236}">
                <a16:creationId xmlns:a16="http://schemas.microsoft.com/office/drawing/2014/main" id="{E7D1CFFE-0FA2-4598-8F3D-FED4D94FF04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flipV="1">
            <a:off x="427303" y="5504659"/>
            <a:ext cx="1659065" cy="1191856"/>
          </a:xfrm>
          <a:prstGeom prst="rect">
            <a:avLst/>
          </a:prstGeom>
        </p:spPr>
      </p:pic>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26522" y="387916"/>
            <a:ext cx="8369867" cy="992778"/>
          </a:xfrm>
        </p:spPr>
        <p:txBody>
          <a:bodyPr>
            <a:normAutofit fontScale="90000"/>
          </a:bodyPr>
          <a:lstStyle/>
          <a:p>
            <a:pPr>
              <a:lnSpc>
                <a:spcPct val="100000"/>
              </a:lnSpc>
            </a:pPr>
            <a:r>
              <a:rPr lang="en-US" dirty="0">
                <a:solidFill>
                  <a:schemeClr val="tx2"/>
                </a:solidFill>
                <a:latin typeface="+mn-lt"/>
              </a:rPr>
              <a:t>Opportunity spotlight:</a:t>
            </a:r>
            <a:br>
              <a:rPr lang="en-US" dirty="0">
                <a:solidFill>
                  <a:schemeClr val="tx2"/>
                </a:solidFill>
                <a:latin typeface="+mn-lt"/>
              </a:rPr>
            </a:br>
            <a:r>
              <a:rPr lang="en-AU" b="1" dirty="0">
                <a:solidFill>
                  <a:schemeClr val="tx2"/>
                </a:solidFill>
                <a:latin typeface="+mn-lt"/>
              </a:rPr>
              <a:t>‘One Commission’ New Starter </a:t>
            </a:r>
            <a:r>
              <a:rPr lang="en-AU" dirty="0">
                <a:solidFill>
                  <a:schemeClr val="tx2"/>
                </a:solidFill>
                <a:latin typeface="+mn-lt"/>
              </a:rPr>
              <a:t>I</a:t>
            </a:r>
            <a:r>
              <a:rPr lang="en-AU" b="1" dirty="0">
                <a:solidFill>
                  <a:schemeClr val="tx2"/>
                </a:solidFill>
                <a:latin typeface="+mn-lt"/>
              </a:rPr>
              <a:t>nduction </a:t>
            </a:r>
            <a:r>
              <a:rPr lang="en-AU" dirty="0">
                <a:solidFill>
                  <a:schemeClr val="tx2"/>
                </a:solidFill>
                <a:latin typeface="+mn-lt"/>
              </a:rPr>
              <a:t>P</a:t>
            </a:r>
            <a:r>
              <a:rPr lang="en-AU" b="1" dirty="0">
                <a:solidFill>
                  <a:schemeClr val="tx2"/>
                </a:solidFill>
                <a:latin typeface="+mn-lt"/>
              </a:rPr>
              <a:t>rogram (WS1)</a:t>
            </a:r>
            <a:endParaRPr lang="en-AU" dirty="0">
              <a:solidFill>
                <a:schemeClr val="tx2"/>
              </a:solidFill>
              <a:latin typeface="+mn-lt"/>
            </a:endParaRPr>
          </a:p>
        </p:txBody>
      </p:sp>
      <p:grpSp>
        <p:nvGrpSpPr>
          <p:cNvPr id="47" name="Google Shape;2413;g15c1e22f9f0_1_1290">
            <a:extLst>
              <a:ext uri="{FF2B5EF4-FFF2-40B4-BE49-F238E27FC236}">
                <a16:creationId xmlns:a16="http://schemas.microsoft.com/office/drawing/2014/main" id="{3679DA5B-5899-4F21-843F-8A69979ADFFD}"/>
              </a:ext>
            </a:extLst>
          </p:cNvPr>
          <p:cNvGrpSpPr/>
          <p:nvPr/>
        </p:nvGrpSpPr>
        <p:grpSpPr>
          <a:xfrm rot="10800000">
            <a:off x="4724886" y="3626625"/>
            <a:ext cx="108000" cy="232927"/>
            <a:chOff x="1056677" y="3860957"/>
            <a:chExt cx="108000" cy="252000"/>
          </a:xfrm>
        </p:grpSpPr>
        <p:cxnSp>
          <p:nvCxnSpPr>
            <p:cNvPr id="48" name="Google Shape;2414;g15c1e22f9f0_1_1290">
              <a:extLst>
                <a:ext uri="{FF2B5EF4-FFF2-40B4-BE49-F238E27FC236}">
                  <a16:creationId xmlns:a16="http://schemas.microsoft.com/office/drawing/2014/main" id="{C5E8CFA5-70F7-45A4-A806-CECD21B1062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49" name="Google Shape;2415;g15c1e22f9f0_1_1290">
              <a:extLst>
                <a:ext uri="{FF2B5EF4-FFF2-40B4-BE49-F238E27FC236}">
                  <a16:creationId xmlns:a16="http://schemas.microsoft.com/office/drawing/2014/main" id="{3E0319B0-D713-4087-843D-887733854B04}"/>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1000" b="0" i="0" u="none" strike="noStrike" cap="none" dirty="0">
                <a:solidFill>
                  <a:schemeClr val="lt1"/>
                </a:solidFill>
                <a:ea typeface="Arial"/>
                <a:cs typeface="Arial"/>
                <a:sym typeface="Arial"/>
              </a:endParaRPr>
            </a:p>
          </p:txBody>
        </p:sp>
      </p:grpSp>
      <p:sp>
        <p:nvSpPr>
          <p:cNvPr id="61" name="TextBox 60">
            <a:extLst>
              <a:ext uri="{FF2B5EF4-FFF2-40B4-BE49-F238E27FC236}">
                <a16:creationId xmlns:a16="http://schemas.microsoft.com/office/drawing/2014/main" id="{428A52A3-D47E-4E68-B838-1CC7109878BD}"/>
              </a:ext>
            </a:extLst>
          </p:cNvPr>
          <p:cNvSpPr txBox="1"/>
          <p:nvPr/>
        </p:nvSpPr>
        <p:spPr>
          <a:xfrm>
            <a:off x="486893" y="1543040"/>
            <a:ext cx="11255109" cy="553998"/>
          </a:xfrm>
          <a:prstGeom prst="rect">
            <a:avLst/>
          </a:prstGeom>
          <a:solidFill>
            <a:schemeClr val="bg2"/>
          </a:solidFill>
        </p:spPr>
        <p:txBody>
          <a:bodyPr wrap="square">
            <a:spAutoFit/>
          </a:bodyPr>
          <a:lstStyle/>
          <a:p>
            <a:pPr algn="ctr">
              <a:spcBef>
                <a:spcPts val="300"/>
              </a:spcBef>
              <a:buClr>
                <a:schemeClr val="tx1"/>
              </a:buClr>
              <a:tabLst>
                <a:tab pos="449263" algn="l"/>
              </a:tabLst>
              <a:defRPr/>
            </a:pPr>
            <a:r>
              <a:rPr lang="en-AU" sz="1000" b="0" dirty="0">
                <a:solidFill>
                  <a:prstClr val="black"/>
                </a:solidFill>
              </a:rPr>
              <a:t>Equip our workforce with a ‘One Commission’ approach and mindset from day one through design and delivery of a </a:t>
            </a:r>
            <a:r>
              <a:rPr lang="en-AU" sz="1000" b="1" dirty="0">
                <a:solidFill>
                  <a:schemeClr val="tx2"/>
                </a:solidFill>
              </a:rPr>
              <a:t>‘One Commission’ new starter induction program </a:t>
            </a:r>
            <a:r>
              <a:rPr lang="en-AU" sz="1000" b="0" dirty="0">
                <a:solidFill>
                  <a:prstClr val="black"/>
                </a:solidFill>
              </a:rPr>
              <a:t>that educates, connects and confirms expectations of new starters to our operating context, organisational priorities, structures, ways of working and introduces core skills for all roles delivered as part of a staged </a:t>
            </a:r>
            <a:r>
              <a:rPr lang="en-AU" sz="1000" b="0" dirty="0" smtClean="0">
                <a:solidFill>
                  <a:prstClr val="black"/>
                </a:solidFill>
              </a:rPr>
              <a:t>on boarding </a:t>
            </a:r>
            <a:r>
              <a:rPr lang="en-AU" sz="1000" b="0" dirty="0">
                <a:solidFill>
                  <a:prstClr val="black"/>
                </a:solidFill>
              </a:rPr>
              <a:t>experience. The </a:t>
            </a:r>
            <a:r>
              <a:rPr lang="en-AU" sz="1000" dirty="0"/>
              <a:t>previous page describes the induction program </a:t>
            </a:r>
            <a:r>
              <a:rPr lang="en-AU" sz="1000" dirty="0" smtClean="0"/>
              <a:t>(which </a:t>
            </a:r>
            <a:r>
              <a:rPr lang="en-AU" sz="1000" dirty="0"/>
              <a:t>forms one part the </a:t>
            </a:r>
            <a:r>
              <a:rPr lang="en-AU" sz="1000" dirty="0" smtClean="0"/>
              <a:t>on boarding journey) in detail. </a:t>
            </a:r>
            <a:r>
              <a:rPr lang="en-AU" sz="1000" dirty="0"/>
              <a:t>Outlined below are some early </a:t>
            </a:r>
            <a:r>
              <a:rPr lang="en-AU" sz="1000" dirty="0" smtClean="0"/>
              <a:t>on boarding </a:t>
            </a:r>
            <a:r>
              <a:rPr lang="en-AU" sz="1000" dirty="0"/>
              <a:t>activities that can be implemented over 6 months. </a:t>
            </a:r>
          </a:p>
        </p:txBody>
      </p:sp>
      <p:sp>
        <p:nvSpPr>
          <p:cNvPr id="51" name="Google Shape;7106;p154">
            <a:extLst>
              <a:ext uri="{FF2B5EF4-FFF2-40B4-BE49-F238E27FC236}">
                <a16:creationId xmlns:a16="http://schemas.microsoft.com/office/drawing/2014/main" id="{64D73A3C-28A2-4524-91E0-1F101224E6BA}"/>
              </a:ext>
            </a:extLst>
          </p:cNvPr>
          <p:cNvSpPr/>
          <p:nvPr/>
        </p:nvSpPr>
        <p:spPr>
          <a:xfrm>
            <a:off x="623064" y="3625872"/>
            <a:ext cx="11118938" cy="53880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grpSp>
        <p:nvGrpSpPr>
          <p:cNvPr id="52" name="Google Shape;7107;p154">
            <a:extLst>
              <a:ext uri="{FF2B5EF4-FFF2-40B4-BE49-F238E27FC236}">
                <a16:creationId xmlns:a16="http://schemas.microsoft.com/office/drawing/2014/main" id="{C5D73428-0883-4E05-B01B-D899B0CCADCF}"/>
              </a:ext>
            </a:extLst>
          </p:cNvPr>
          <p:cNvGrpSpPr/>
          <p:nvPr/>
        </p:nvGrpSpPr>
        <p:grpSpPr>
          <a:xfrm>
            <a:off x="555824" y="2190153"/>
            <a:ext cx="1193800" cy="1397000"/>
            <a:chOff x="1495425" y="1219200"/>
            <a:chExt cx="895350" cy="1047750"/>
          </a:xfrm>
        </p:grpSpPr>
        <p:sp>
          <p:nvSpPr>
            <p:cNvPr id="53" name="Google Shape;7108;p154">
              <a:extLst>
                <a:ext uri="{FF2B5EF4-FFF2-40B4-BE49-F238E27FC236}">
                  <a16:creationId xmlns:a16="http://schemas.microsoft.com/office/drawing/2014/main" id="{4F1EF248-DAA3-4DB4-8803-5E70F78943F1}"/>
                </a:ext>
              </a:extLst>
            </p:cNvPr>
            <p:cNvSpPr/>
            <p:nvPr/>
          </p:nvSpPr>
          <p:spPr>
            <a:xfrm>
              <a:off x="1920241" y="20383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60" name="Google Shape;7109;p154">
              <a:extLst>
                <a:ext uri="{FF2B5EF4-FFF2-40B4-BE49-F238E27FC236}">
                  <a16:creationId xmlns:a16="http://schemas.microsoft.com/office/drawing/2014/main" id="{D6856398-0E19-4514-8EE0-C3718A1FF4CE}"/>
                </a:ext>
              </a:extLst>
            </p:cNvPr>
            <p:cNvSpPr/>
            <p:nvPr/>
          </p:nvSpPr>
          <p:spPr>
            <a:xfrm>
              <a:off x="1495425" y="1219200"/>
              <a:ext cx="895350" cy="895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Pre </a:t>
              </a:r>
              <a:r>
                <a:rPr lang="en-GB" sz="1400" b="1" i="0" u="none" strike="noStrike" cap="none" dirty="0" smtClean="0">
                  <a:solidFill>
                    <a:srgbClr val="FFFFFF"/>
                  </a:solidFill>
                  <a:latin typeface="Arial"/>
                  <a:ea typeface="Arial"/>
                  <a:cs typeface="Arial"/>
                  <a:sym typeface="Arial"/>
                </a:rPr>
                <a:t>on boarding</a:t>
              </a:r>
              <a:endParaRPr sz="1200" b="1" dirty="0"/>
            </a:p>
          </p:txBody>
        </p:sp>
      </p:grpSp>
      <p:grpSp>
        <p:nvGrpSpPr>
          <p:cNvPr id="62" name="Google Shape;7110;p154">
            <a:extLst>
              <a:ext uri="{FF2B5EF4-FFF2-40B4-BE49-F238E27FC236}">
                <a16:creationId xmlns:a16="http://schemas.microsoft.com/office/drawing/2014/main" id="{9E8D4987-3D38-4258-807A-004E205C9A3C}"/>
              </a:ext>
            </a:extLst>
          </p:cNvPr>
          <p:cNvGrpSpPr/>
          <p:nvPr/>
        </p:nvGrpSpPr>
        <p:grpSpPr>
          <a:xfrm>
            <a:off x="2559968" y="2179245"/>
            <a:ext cx="1193800" cy="1397000"/>
            <a:chOff x="2794000" y="1371600"/>
            <a:chExt cx="895350" cy="1047750"/>
          </a:xfrm>
        </p:grpSpPr>
        <p:sp>
          <p:nvSpPr>
            <p:cNvPr id="63" name="Google Shape;7111;p154">
              <a:extLst>
                <a:ext uri="{FF2B5EF4-FFF2-40B4-BE49-F238E27FC236}">
                  <a16:creationId xmlns:a16="http://schemas.microsoft.com/office/drawing/2014/main" id="{86BFB3D5-B503-42A3-A6BC-1D6A25DCB2DE}"/>
                </a:ext>
              </a:extLst>
            </p:cNvPr>
            <p:cNvSpPr/>
            <p:nvPr/>
          </p:nvSpPr>
          <p:spPr>
            <a:xfrm>
              <a:off x="3218816" y="21907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66" name="Google Shape;7112;p154">
              <a:extLst>
                <a:ext uri="{FF2B5EF4-FFF2-40B4-BE49-F238E27FC236}">
                  <a16:creationId xmlns:a16="http://schemas.microsoft.com/office/drawing/2014/main" id="{6CA0880D-C250-470C-90A3-6429D99306CE}"/>
                </a:ext>
              </a:extLst>
            </p:cNvPr>
            <p:cNvSpPr/>
            <p:nvPr/>
          </p:nvSpPr>
          <p:spPr>
            <a:xfrm>
              <a:off x="2794000" y="1371600"/>
              <a:ext cx="895350" cy="895350"/>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1867"/>
              </a:pPr>
              <a:r>
                <a:rPr lang="en-GB" sz="1400" b="1" i="0" u="none" strike="noStrike" cap="none" dirty="0">
                  <a:solidFill>
                    <a:srgbClr val="FFFFFF"/>
                  </a:solidFill>
                  <a:latin typeface="Arial"/>
                  <a:ea typeface="Arial"/>
                  <a:cs typeface="Arial"/>
                  <a:sym typeface="Arial"/>
                </a:rPr>
                <a:t>Day 1</a:t>
              </a:r>
              <a:endParaRPr lang="en-GB" sz="1400" b="1" dirty="0"/>
            </a:p>
          </p:txBody>
        </p:sp>
      </p:grpSp>
      <p:grpSp>
        <p:nvGrpSpPr>
          <p:cNvPr id="67" name="Google Shape;7113;p154">
            <a:extLst>
              <a:ext uri="{FF2B5EF4-FFF2-40B4-BE49-F238E27FC236}">
                <a16:creationId xmlns:a16="http://schemas.microsoft.com/office/drawing/2014/main" id="{5E2B9BAC-708A-4E62-9501-D2A7921DF870}"/>
              </a:ext>
            </a:extLst>
          </p:cNvPr>
          <p:cNvGrpSpPr/>
          <p:nvPr/>
        </p:nvGrpSpPr>
        <p:grpSpPr>
          <a:xfrm>
            <a:off x="4564112" y="2190153"/>
            <a:ext cx="1193800" cy="1397000"/>
            <a:chOff x="4521200" y="1371600"/>
            <a:chExt cx="895350" cy="1047750"/>
          </a:xfrm>
        </p:grpSpPr>
        <p:sp>
          <p:nvSpPr>
            <p:cNvPr id="68" name="Google Shape;7114;p154">
              <a:extLst>
                <a:ext uri="{FF2B5EF4-FFF2-40B4-BE49-F238E27FC236}">
                  <a16:creationId xmlns:a16="http://schemas.microsoft.com/office/drawing/2014/main" id="{893F8F45-0EDE-4C1D-835F-ADCEFCFF69A0}"/>
                </a:ext>
              </a:extLst>
            </p:cNvPr>
            <p:cNvSpPr/>
            <p:nvPr/>
          </p:nvSpPr>
          <p:spPr>
            <a:xfrm>
              <a:off x="4946016" y="21907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69" name="Google Shape;7115;p154">
              <a:extLst>
                <a:ext uri="{FF2B5EF4-FFF2-40B4-BE49-F238E27FC236}">
                  <a16:creationId xmlns:a16="http://schemas.microsoft.com/office/drawing/2014/main" id="{21304490-31D7-4491-B4D2-0460903D2C0C}"/>
                </a:ext>
              </a:extLst>
            </p:cNvPr>
            <p:cNvSpPr/>
            <p:nvPr/>
          </p:nvSpPr>
          <p:spPr>
            <a:xfrm>
              <a:off x="4521200" y="1371600"/>
              <a:ext cx="895350" cy="89535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chemeClr val="bg1"/>
                  </a:solidFill>
                  <a:latin typeface="Arial"/>
                  <a:ea typeface="Arial"/>
                  <a:cs typeface="Arial"/>
                  <a:sym typeface="Arial"/>
                </a:rPr>
                <a:t>Week 1</a:t>
              </a:r>
              <a:endParaRPr sz="1400" b="1" dirty="0">
                <a:solidFill>
                  <a:schemeClr val="bg1"/>
                </a:solidFill>
              </a:endParaRPr>
            </a:p>
          </p:txBody>
        </p:sp>
      </p:grpSp>
      <p:grpSp>
        <p:nvGrpSpPr>
          <p:cNvPr id="70" name="Google Shape;7116;p154">
            <a:extLst>
              <a:ext uri="{FF2B5EF4-FFF2-40B4-BE49-F238E27FC236}">
                <a16:creationId xmlns:a16="http://schemas.microsoft.com/office/drawing/2014/main" id="{46FF9DFC-DD0B-428F-989E-0B56A72263E3}"/>
              </a:ext>
            </a:extLst>
          </p:cNvPr>
          <p:cNvGrpSpPr/>
          <p:nvPr/>
        </p:nvGrpSpPr>
        <p:grpSpPr>
          <a:xfrm>
            <a:off x="6568256" y="2190648"/>
            <a:ext cx="1193800" cy="1397000"/>
            <a:chOff x="6248400" y="1371600"/>
            <a:chExt cx="895350" cy="1047750"/>
          </a:xfrm>
        </p:grpSpPr>
        <p:sp>
          <p:nvSpPr>
            <p:cNvPr id="71" name="Google Shape;7117;p154">
              <a:extLst>
                <a:ext uri="{FF2B5EF4-FFF2-40B4-BE49-F238E27FC236}">
                  <a16:creationId xmlns:a16="http://schemas.microsoft.com/office/drawing/2014/main" id="{A8641F44-139E-46A4-A18B-DEF79B2FAA01}"/>
                </a:ext>
              </a:extLst>
            </p:cNvPr>
            <p:cNvSpPr/>
            <p:nvPr/>
          </p:nvSpPr>
          <p:spPr>
            <a:xfrm>
              <a:off x="6673216" y="21907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72" name="Google Shape;7118;p154">
              <a:extLst>
                <a:ext uri="{FF2B5EF4-FFF2-40B4-BE49-F238E27FC236}">
                  <a16:creationId xmlns:a16="http://schemas.microsoft.com/office/drawing/2014/main" id="{5EA6B856-AB9D-491C-83A3-F483C21850FD}"/>
                </a:ext>
              </a:extLst>
            </p:cNvPr>
            <p:cNvSpPr/>
            <p:nvPr/>
          </p:nvSpPr>
          <p:spPr>
            <a:xfrm>
              <a:off x="6248400" y="1371600"/>
              <a:ext cx="895350" cy="89535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2 – 3 week check in </a:t>
              </a:r>
              <a:endParaRPr sz="1400" b="1" dirty="0"/>
            </a:p>
          </p:txBody>
        </p:sp>
      </p:grpSp>
      <p:grpSp>
        <p:nvGrpSpPr>
          <p:cNvPr id="73" name="Google Shape;7119;p154">
            <a:extLst>
              <a:ext uri="{FF2B5EF4-FFF2-40B4-BE49-F238E27FC236}">
                <a16:creationId xmlns:a16="http://schemas.microsoft.com/office/drawing/2014/main" id="{ACF6B34F-22B2-4AD1-8927-8DEB42032CB5}"/>
              </a:ext>
            </a:extLst>
          </p:cNvPr>
          <p:cNvGrpSpPr/>
          <p:nvPr/>
        </p:nvGrpSpPr>
        <p:grpSpPr>
          <a:xfrm>
            <a:off x="10483330" y="2190153"/>
            <a:ext cx="1193800" cy="1397000"/>
            <a:chOff x="7648575" y="2552700"/>
            <a:chExt cx="895350" cy="1047750"/>
          </a:xfrm>
          <a:solidFill>
            <a:schemeClr val="bg2">
              <a:lumMod val="90000"/>
            </a:schemeClr>
          </a:solidFill>
        </p:grpSpPr>
        <p:sp>
          <p:nvSpPr>
            <p:cNvPr id="74" name="Google Shape;7120;p154">
              <a:extLst>
                <a:ext uri="{FF2B5EF4-FFF2-40B4-BE49-F238E27FC236}">
                  <a16:creationId xmlns:a16="http://schemas.microsoft.com/office/drawing/2014/main" id="{D8ED36FC-2A80-4CEE-906C-8BCD89B6AC94}"/>
                </a:ext>
              </a:extLst>
            </p:cNvPr>
            <p:cNvSpPr/>
            <p:nvPr/>
          </p:nvSpPr>
          <p:spPr>
            <a:xfrm>
              <a:off x="8073391" y="3371850"/>
              <a:ext cx="45719" cy="2286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75" name="Google Shape;7121;p154">
              <a:extLst>
                <a:ext uri="{FF2B5EF4-FFF2-40B4-BE49-F238E27FC236}">
                  <a16:creationId xmlns:a16="http://schemas.microsoft.com/office/drawing/2014/main" id="{9710BAA8-DE13-4100-9A35-F55A99597D4E}"/>
                </a:ext>
              </a:extLst>
            </p:cNvPr>
            <p:cNvSpPr/>
            <p:nvPr/>
          </p:nvSpPr>
          <p:spPr>
            <a:xfrm>
              <a:off x="7648575" y="2552700"/>
              <a:ext cx="895350" cy="89535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Month 3 - 6</a:t>
              </a:r>
              <a:endParaRPr sz="1400" b="1" dirty="0"/>
            </a:p>
          </p:txBody>
        </p:sp>
      </p:grpSp>
      <p:sp>
        <p:nvSpPr>
          <p:cNvPr id="77" name="Google Shape;7123;p154">
            <a:extLst>
              <a:ext uri="{FF2B5EF4-FFF2-40B4-BE49-F238E27FC236}">
                <a16:creationId xmlns:a16="http://schemas.microsoft.com/office/drawing/2014/main" id="{56D09B15-2F05-4E38-85E0-40E0828FBDEB}"/>
              </a:ext>
            </a:extLst>
          </p:cNvPr>
          <p:cNvSpPr txBox="1"/>
          <p:nvPr/>
        </p:nvSpPr>
        <p:spPr>
          <a:xfrm flipH="1">
            <a:off x="156004" y="4651353"/>
            <a:ext cx="2641600" cy="553957"/>
          </a:xfrm>
          <a:prstGeom prst="rect">
            <a:avLst/>
          </a:prstGeom>
          <a:noFill/>
          <a:ln>
            <a:noFill/>
          </a:ln>
        </p:spPr>
        <p:txBody>
          <a:bodyPr spcFirstLastPara="1" wrap="square" lIns="91425" tIns="45700" rIns="91425" bIns="45700" anchor="t" anchorCtr="0">
            <a:spAutoFit/>
          </a:bodyPr>
          <a:lstStyle/>
          <a:p>
            <a:pPr marL="171450" indent="-171450">
              <a:buSzPts val="900"/>
              <a:buFont typeface="Arial"/>
              <a:buChar char="•"/>
            </a:pPr>
            <a:r>
              <a:rPr lang="en-US" sz="1000" dirty="0">
                <a:solidFill>
                  <a:srgbClr val="000000"/>
                </a:solidFill>
                <a:ea typeface="Arial"/>
                <a:cs typeface="Arial"/>
              </a:rPr>
              <a:t>Welcome checklist sent </a:t>
            </a:r>
          </a:p>
          <a:p>
            <a:pPr marL="171450" indent="-171450">
              <a:buSzPts val="900"/>
              <a:buFont typeface="Arial"/>
              <a:buChar char="•"/>
            </a:pPr>
            <a:r>
              <a:rPr lang="en-US" sz="1000" dirty="0">
                <a:solidFill>
                  <a:srgbClr val="000000"/>
                </a:solidFill>
                <a:ea typeface="Arial"/>
                <a:cs typeface="Arial"/>
              </a:rPr>
              <a:t>Welcome phone call or email and day 1 </a:t>
            </a:r>
            <a:r>
              <a:rPr lang="en-US" sz="1000" dirty="0" smtClean="0">
                <a:solidFill>
                  <a:srgbClr val="000000"/>
                </a:solidFill>
                <a:ea typeface="Arial"/>
                <a:cs typeface="Arial"/>
              </a:rPr>
              <a:t>arrangements </a:t>
            </a:r>
            <a:r>
              <a:rPr lang="en-US" sz="1000" dirty="0">
                <a:solidFill>
                  <a:srgbClr val="000000"/>
                </a:solidFill>
                <a:ea typeface="Arial"/>
                <a:cs typeface="Arial"/>
              </a:rPr>
              <a:t>are confirmed</a:t>
            </a:r>
          </a:p>
        </p:txBody>
      </p:sp>
      <p:grpSp>
        <p:nvGrpSpPr>
          <p:cNvPr id="79" name="Google Shape;7125;p154">
            <a:extLst>
              <a:ext uri="{FF2B5EF4-FFF2-40B4-BE49-F238E27FC236}">
                <a16:creationId xmlns:a16="http://schemas.microsoft.com/office/drawing/2014/main" id="{1883B961-BCF9-48A8-984E-D456C5470041}"/>
              </a:ext>
            </a:extLst>
          </p:cNvPr>
          <p:cNvGrpSpPr/>
          <p:nvPr/>
        </p:nvGrpSpPr>
        <p:grpSpPr>
          <a:xfrm>
            <a:off x="725416" y="3863675"/>
            <a:ext cx="11016585" cy="59048"/>
            <a:chOff x="717339" y="2716910"/>
            <a:chExt cx="7847196" cy="43607"/>
          </a:xfrm>
        </p:grpSpPr>
        <p:sp>
          <p:nvSpPr>
            <p:cNvPr id="80" name="Google Shape;7126;p154">
              <a:extLst>
                <a:ext uri="{FF2B5EF4-FFF2-40B4-BE49-F238E27FC236}">
                  <a16:creationId xmlns:a16="http://schemas.microsoft.com/office/drawing/2014/main" id="{380A70C7-7F57-47F4-9388-66FAB879BE10}"/>
                </a:ext>
              </a:extLst>
            </p:cNvPr>
            <p:cNvSpPr/>
            <p:nvPr/>
          </p:nvSpPr>
          <p:spPr>
            <a:xfrm>
              <a:off x="717339"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1" name="Google Shape;7127;p154">
              <a:extLst>
                <a:ext uri="{FF2B5EF4-FFF2-40B4-BE49-F238E27FC236}">
                  <a16:creationId xmlns:a16="http://schemas.microsoft.com/office/drawing/2014/main" id="{B29EAAC8-CFEA-4D92-A5E6-23696E88AB81}"/>
                </a:ext>
              </a:extLst>
            </p:cNvPr>
            <p:cNvSpPr/>
            <p:nvPr/>
          </p:nvSpPr>
          <p:spPr>
            <a:xfrm>
              <a:off x="1136137"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2" name="Google Shape;7128;p154">
              <a:extLst>
                <a:ext uri="{FF2B5EF4-FFF2-40B4-BE49-F238E27FC236}">
                  <a16:creationId xmlns:a16="http://schemas.microsoft.com/office/drawing/2014/main" id="{9AF74EB5-190C-47C2-AA64-F4ED620C64B2}"/>
                </a:ext>
              </a:extLst>
            </p:cNvPr>
            <p:cNvSpPr/>
            <p:nvPr/>
          </p:nvSpPr>
          <p:spPr>
            <a:xfrm>
              <a:off x="998240"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3" name="Google Shape;7129;p154">
              <a:extLst>
                <a:ext uri="{FF2B5EF4-FFF2-40B4-BE49-F238E27FC236}">
                  <a16:creationId xmlns:a16="http://schemas.microsoft.com/office/drawing/2014/main" id="{C7BBAC95-DA03-49DF-BF3D-041D6347DEC0}"/>
                </a:ext>
              </a:extLst>
            </p:cNvPr>
            <p:cNvSpPr/>
            <p:nvPr/>
          </p:nvSpPr>
          <p:spPr>
            <a:xfrm>
              <a:off x="860343"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4" name="Google Shape;7130;p154">
              <a:extLst>
                <a:ext uri="{FF2B5EF4-FFF2-40B4-BE49-F238E27FC236}">
                  <a16:creationId xmlns:a16="http://schemas.microsoft.com/office/drawing/2014/main" id="{F5426C68-FE9F-49DD-8ADC-1381BF1CE667}"/>
                </a:ext>
              </a:extLst>
            </p:cNvPr>
            <p:cNvSpPr/>
            <p:nvPr/>
          </p:nvSpPr>
          <p:spPr>
            <a:xfrm>
              <a:off x="1552381"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5" name="Google Shape;7131;p154">
              <a:extLst>
                <a:ext uri="{FF2B5EF4-FFF2-40B4-BE49-F238E27FC236}">
                  <a16:creationId xmlns:a16="http://schemas.microsoft.com/office/drawing/2014/main" id="{29044A02-58AC-4188-B889-2BACAEB86055}"/>
                </a:ext>
              </a:extLst>
            </p:cNvPr>
            <p:cNvSpPr/>
            <p:nvPr/>
          </p:nvSpPr>
          <p:spPr>
            <a:xfrm>
              <a:off x="141448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6" name="Google Shape;7132;p154">
              <a:extLst>
                <a:ext uri="{FF2B5EF4-FFF2-40B4-BE49-F238E27FC236}">
                  <a16:creationId xmlns:a16="http://schemas.microsoft.com/office/drawing/2014/main" id="{609508A7-8358-4D67-A63A-576246C56992}"/>
                </a:ext>
              </a:extLst>
            </p:cNvPr>
            <p:cNvSpPr/>
            <p:nvPr/>
          </p:nvSpPr>
          <p:spPr>
            <a:xfrm>
              <a:off x="1276587"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7" name="Google Shape;7133;p154">
              <a:extLst>
                <a:ext uri="{FF2B5EF4-FFF2-40B4-BE49-F238E27FC236}">
                  <a16:creationId xmlns:a16="http://schemas.microsoft.com/office/drawing/2014/main" id="{0A9D996A-43EE-4E19-AECB-6876771739D7}"/>
                </a:ext>
              </a:extLst>
            </p:cNvPr>
            <p:cNvSpPr/>
            <p:nvPr/>
          </p:nvSpPr>
          <p:spPr>
            <a:xfrm>
              <a:off x="196607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8" name="Google Shape;7134;p154">
              <a:extLst>
                <a:ext uri="{FF2B5EF4-FFF2-40B4-BE49-F238E27FC236}">
                  <a16:creationId xmlns:a16="http://schemas.microsoft.com/office/drawing/2014/main" id="{37F68017-37BB-44AF-9605-A5D6A55792F5}"/>
                </a:ext>
              </a:extLst>
            </p:cNvPr>
            <p:cNvSpPr/>
            <p:nvPr/>
          </p:nvSpPr>
          <p:spPr>
            <a:xfrm>
              <a:off x="182817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9" name="Google Shape;7135;p154">
              <a:extLst>
                <a:ext uri="{FF2B5EF4-FFF2-40B4-BE49-F238E27FC236}">
                  <a16:creationId xmlns:a16="http://schemas.microsoft.com/office/drawing/2014/main" id="{A93C344A-A2E3-4BC5-B7E5-32CEFE7D7C47}"/>
                </a:ext>
              </a:extLst>
            </p:cNvPr>
            <p:cNvSpPr/>
            <p:nvPr/>
          </p:nvSpPr>
          <p:spPr>
            <a:xfrm>
              <a:off x="1690278"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0" name="Google Shape;7136;p154">
              <a:extLst>
                <a:ext uri="{FF2B5EF4-FFF2-40B4-BE49-F238E27FC236}">
                  <a16:creationId xmlns:a16="http://schemas.microsoft.com/office/drawing/2014/main" id="{4F691968-F2E8-4DB2-9BC1-AC4DC2064C5C}"/>
                </a:ext>
              </a:extLst>
            </p:cNvPr>
            <p:cNvSpPr/>
            <p:nvPr/>
          </p:nvSpPr>
          <p:spPr>
            <a:xfrm>
              <a:off x="2379762"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1" name="Google Shape;7137;p154">
              <a:extLst>
                <a:ext uri="{FF2B5EF4-FFF2-40B4-BE49-F238E27FC236}">
                  <a16:creationId xmlns:a16="http://schemas.microsoft.com/office/drawing/2014/main" id="{2FD3AB90-5748-4591-B4CD-E46B500D64F1}"/>
                </a:ext>
              </a:extLst>
            </p:cNvPr>
            <p:cNvSpPr/>
            <p:nvPr/>
          </p:nvSpPr>
          <p:spPr>
            <a:xfrm>
              <a:off x="2241865"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2" name="Google Shape;7138;p154">
              <a:extLst>
                <a:ext uri="{FF2B5EF4-FFF2-40B4-BE49-F238E27FC236}">
                  <a16:creationId xmlns:a16="http://schemas.microsoft.com/office/drawing/2014/main" id="{12842710-0997-4578-A8D5-15C9A1DA79FF}"/>
                </a:ext>
              </a:extLst>
            </p:cNvPr>
            <p:cNvSpPr/>
            <p:nvPr/>
          </p:nvSpPr>
          <p:spPr>
            <a:xfrm>
              <a:off x="2103968"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3" name="Google Shape;7139;p154">
              <a:extLst>
                <a:ext uri="{FF2B5EF4-FFF2-40B4-BE49-F238E27FC236}">
                  <a16:creationId xmlns:a16="http://schemas.microsoft.com/office/drawing/2014/main" id="{F4DC408E-CAA9-4FBE-8F8A-CACC1970A095}"/>
                </a:ext>
              </a:extLst>
            </p:cNvPr>
            <p:cNvSpPr/>
            <p:nvPr/>
          </p:nvSpPr>
          <p:spPr>
            <a:xfrm>
              <a:off x="2796008"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4" name="Google Shape;7140;p154">
              <a:extLst>
                <a:ext uri="{FF2B5EF4-FFF2-40B4-BE49-F238E27FC236}">
                  <a16:creationId xmlns:a16="http://schemas.microsoft.com/office/drawing/2014/main" id="{A0845649-623E-46C9-968D-C08E07839079}"/>
                </a:ext>
              </a:extLst>
            </p:cNvPr>
            <p:cNvSpPr/>
            <p:nvPr/>
          </p:nvSpPr>
          <p:spPr>
            <a:xfrm>
              <a:off x="2658111"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5" name="Google Shape;7141;p154">
              <a:extLst>
                <a:ext uri="{FF2B5EF4-FFF2-40B4-BE49-F238E27FC236}">
                  <a16:creationId xmlns:a16="http://schemas.microsoft.com/office/drawing/2014/main" id="{BE5BB815-04BE-4696-AA63-0C3F3DB09884}"/>
                </a:ext>
              </a:extLst>
            </p:cNvPr>
            <p:cNvSpPr/>
            <p:nvPr/>
          </p:nvSpPr>
          <p:spPr>
            <a:xfrm>
              <a:off x="252021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6" name="Google Shape;7142;p154">
              <a:extLst>
                <a:ext uri="{FF2B5EF4-FFF2-40B4-BE49-F238E27FC236}">
                  <a16:creationId xmlns:a16="http://schemas.microsoft.com/office/drawing/2014/main" id="{96169608-2B39-4D27-851C-2B9F7DDA8ED1}"/>
                </a:ext>
              </a:extLst>
            </p:cNvPr>
            <p:cNvSpPr/>
            <p:nvPr/>
          </p:nvSpPr>
          <p:spPr>
            <a:xfrm>
              <a:off x="3209698"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7" name="Google Shape;7143;p154">
              <a:extLst>
                <a:ext uri="{FF2B5EF4-FFF2-40B4-BE49-F238E27FC236}">
                  <a16:creationId xmlns:a16="http://schemas.microsoft.com/office/drawing/2014/main" id="{94FC689C-ABEC-43FF-AE65-CD26CF1CD6B1}"/>
                </a:ext>
              </a:extLst>
            </p:cNvPr>
            <p:cNvSpPr/>
            <p:nvPr/>
          </p:nvSpPr>
          <p:spPr>
            <a:xfrm>
              <a:off x="307180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8" name="Google Shape;7144;p154">
              <a:extLst>
                <a:ext uri="{FF2B5EF4-FFF2-40B4-BE49-F238E27FC236}">
                  <a16:creationId xmlns:a16="http://schemas.microsoft.com/office/drawing/2014/main" id="{8C275C23-E916-40C0-A92A-B6E0E1E92658}"/>
                </a:ext>
              </a:extLst>
            </p:cNvPr>
            <p:cNvSpPr/>
            <p:nvPr/>
          </p:nvSpPr>
          <p:spPr>
            <a:xfrm>
              <a:off x="293390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9" name="Google Shape;7145;p154">
              <a:extLst>
                <a:ext uri="{FF2B5EF4-FFF2-40B4-BE49-F238E27FC236}">
                  <a16:creationId xmlns:a16="http://schemas.microsoft.com/office/drawing/2014/main" id="{21B47D2A-47C4-4414-9C1A-B28348300430}"/>
                </a:ext>
              </a:extLst>
            </p:cNvPr>
            <p:cNvSpPr/>
            <p:nvPr/>
          </p:nvSpPr>
          <p:spPr>
            <a:xfrm>
              <a:off x="3623389"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0" name="Google Shape;7146;p154">
              <a:extLst>
                <a:ext uri="{FF2B5EF4-FFF2-40B4-BE49-F238E27FC236}">
                  <a16:creationId xmlns:a16="http://schemas.microsoft.com/office/drawing/2014/main" id="{8B7BEC9E-F78F-4D5F-81AA-BF8E91298D2F}"/>
                </a:ext>
              </a:extLst>
            </p:cNvPr>
            <p:cNvSpPr/>
            <p:nvPr/>
          </p:nvSpPr>
          <p:spPr>
            <a:xfrm>
              <a:off x="3485492"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1" name="Google Shape;7147;p154">
              <a:extLst>
                <a:ext uri="{FF2B5EF4-FFF2-40B4-BE49-F238E27FC236}">
                  <a16:creationId xmlns:a16="http://schemas.microsoft.com/office/drawing/2014/main" id="{F6700D58-AAF7-4230-9000-CD981AEB2495}"/>
                </a:ext>
              </a:extLst>
            </p:cNvPr>
            <p:cNvSpPr/>
            <p:nvPr/>
          </p:nvSpPr>
          <p:spPr>
            <a:xfrm>
              <a:off x="3347595"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2" name="Google Shape;7148;p154">
              <a:extLst>
                <a:ext uri="{FF2B5EF4-FFF2-40B4-BE49-F238E27FC236}">
                  <a16:creationId xmlns:a16="http://schemas.microsoft.com/office/drawing/2014/main" id="{CF468EF0-FE15-4FF2-9F6A-307EA2BC30C5}"/>
                </a:ext>
              </a:extLst>
            </p:cNvPr>
            <p:cNvSpPr/>
            <p:nvPr/>
          </p:nvSpPr>
          <p:spPr>
            <a:xfrm>
              <a:off x="4039633"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3" name="Google Shape;7149;p154">
              <a:extLst>
                <a:ext uri="{FF2B5EF4-FFF2-40B4-BE49-F238E27FC236}">
                  <a16:creationId xmlns:a16="http://schemas.microsoft.com/office/drawing/2014/main" id="{89D636C0-8ECD-42A8-9458-3B5CD3CD1449}"/>
                </a:ext>
              </a:extLst>
            </p:cNvPr>
            <p:cNvSpPr/>
            <p:nvPr/>
          </p:nvSpPr>
          <p:spPr>
            <a:xfrm>
              <a:off x="3901736"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4" name="Google Shape;7150;p154">
              <a:extLst>
                <a:ext uri="{FF2B5EF4-FFF2-40B4-BE49-F238E27FC236}">
                  <a16:creationId xmlns:a16="http://schemas.microsoft.com/office/drawing/2014/main" id="{3A57961F-223D-46C7-8BCF-A8DCEE325787}"/>
                </a:ext>
              </a:extLst>
            </p:cNvPr>
            <p:cNvSpPr/>
            <p:nvPr/>
          </p:nvSpPr>
          <p:spPr>
            <a:xfrm>
              <a:off x="3763839"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5" name="Google Shape;7151;p154">
              <a:extLst>
                <a:ext uri="{FF2B5EF4-FFF2-40B4-BE49-F238E27FC236}">
                  <a16:creationId xmlns:a16="http://schemas.microsoft.com/office/drawing/2014/main" id="{6B972BEF-F717-4369-BCD5-242EE64F0D9E}"/>
                </a:ext>
              </a:extLst>
            </p:cNvPr>
            <p:cNvSpPr/>
            <p:nvPr/>
          </p:nvSpPr>
          <p:spPr>
            <a:xfrm>
              <a:off x="445332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6" name="Google Shape;7152;p154">
              <a:extLst>
                <a:ext uri="{FF2B5EF4-FFF2-40B4-BE49-F238E27FC236}">
                  <a16:creationId xmlns:a16="http://schemas.microsoft.com/office/drawing/2014/main" id="{AD32B6EE-F73C-40A6-BA23-04E5513081B7}"/>
                </a:ext>
              </a:extLst>
            </p:cNvPr>
            <p:cNvSpPr/>
            <p:nvPr/>
          </p:nvSpPr>
          <p:spPr>
            <a:xfrm>
              <a:off x="4315427"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7" name="Google Shape;7153;p154">
              <a:extLst>
                <a:ext uri="{FF2B5EF4-FFF2-40B4-BE49-F238E27FC236}">
                  <a16:creationId xmlns:a16="http://schemas.microsoft.com/office/drawing/2014/main" id="{A0B9236B-56FA-4A61-9611-CE67F03EE87D}"/>
                </a:ext>
              </a:extLst>
            </p:cNvPr>
            <p:cNvSpPr/>
            <p:nvPr/>
          </p:nvSpPr>
          <p:spPr>
            <a:xfrm>
              <a:off x="4177530"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8" name="Google Shape;7154;p154">
              <a:extLst>
                <a:ext uri="{FF2B5EF4-FFF2-40B4-BE49-F238E27FC236}">
                  <a16:creationId xmlns:a16="http://schemas.microsoft.com/office/drawing/2014/main" id="{D1393983-0638-4301-A11B-E90216FA3BB6}"/>
                </a:ext>
              </a:extLst>
            </p:cNvPr>
            <p:cNvSpPr/>
            <p:nvPr/>
          </p:nvSpPr>
          <p:spPr>
            <a:xfrm>
              <a:off x="486701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9" name="Google Shape;7155;p154">
              <a:extLst>
                <a:ext uri="{FF2B5EF4-FFF2-40B4-BE49-F238E27FC236}">
                  <a16:creationId xmlns:a16="http://schemas.microsoft.com/office/drawing/2014/main" id="{3A41405B-34F3-4F8E-8BAE-C33915A8F8D6}"/>
                </a:ext>
              </a:extLst>
            </p:cNvPr>
            <p:cNvSpPr/>
            <p:nvPr/>
          </p:nvSpPr>
          <p:spPr>
            <a:xfrm>
              <a:off x="4729117"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0" name="Google Shape;7156;p154">
              <a:extLst>
                <a:ext uri="{FF2B5EF4-FFF2-40B4-BE49-F238E27FC236}">
                  <a16:creationId xmlns:a16="http://schemas.microsoft.com/office/drawing/2014/main" id="{B9F334F8-EF21-46EC-A753-BA247F3CD3E1}"/>
                </a:ext>
              </a:extLst>
            </p:cNvPr>
            <p:cNvSpPr/>
            <p:nvPr/>
          </p:nvSpPr>
          <p:spPr>
            <a:xfrm>
              <a:off x="459122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1" name="Google Shape;7157;p154">
              <a:extLst>
                <a:ext uri="{FF2B5EF4-FFF2-40B4-BE49-F238E27FC236}">
                  <a16:creationId xmlns:a16="http://schemas.microsoft.com/office/drawing/2014/main" id="{751972B3-06E6-4FEB-95FE-6C6D8B169D31}"/>
                </a:ext>
              </a:extLst>
            </p:cNvPr>
            <p:cNvSpPr/>
            <p:nvPr/>
          </p:nvSpPr>
          <p:spPr>
            <a:xfrm>
              <a:off x="5283260"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2" name="Google Shape;7158;p154">
              <a:extLst>
                <a:ext uri="{FF2B5EF4-FFF2-40B4-BE49-F238E27FC236}">
                  <a16:creationId xmlns:a16="http://schemas.microsoft.com/office/drawing/2014/main" id="{85458FEC-DC54-403F-BCCE-3CC9B1E9DABC}"/>
                </a:ext>
              </a:extLst>
            </p:cNvPr>
            <p:cNvSpPr/>
            <p:nvPr/>
          </p:nvSpPr>
          <p:spPr>
            <a:xfrm>
              <a:off x="5145363"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3" name="Google Shape;7159;p154">
              <a:extLst>
                <a:ext uri="{FF2B5EF4-FFF2-40B4-BE49-F238E27FC236}">
                  <a16:creationId xmlns:a16="http://schemas.microsoft.com/office/drawing/2014/main" id="{FED7A77A-C641-4655-8B28-E8B3A222FF5C}"/>
                </a:ext>
              </a:extLst>
            </p:cNvPr>
            <p:cNvSpPr/>
            <p:nvPr/>
          </p:nvSpPr>
          <p:spPr>
            <a:xfrm>
              <a:off x="5007466"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4" name="Google Shape;7160;p154">
              <a:extLst>
                <a:ext uri="{FF2B5EF4-FFF2-40B4-BE49-F238E27FC236}">
                  <a16:creationId xmlns:a16="http://schemas.microsoft.com/office/drawing/2014/main" id="{0B41FBAE-261D-4157-88E8-FEB6C6153A05}"/>
                </a:ext>
              </a:extLst>
            </p:cNvPr>
            <p:cNvSpPr/>
            <p:nvPr/>
          </p:nvSpPr>
          <p:spPr>
            <a:xfrm>
              <a:off x="5696950"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5" name="Google Shape;7161;p154">
              <a:extLst>
                <a:ext uri="{FF2B5EF4-FFF2-40B4-BE49-F238E27FC236}">
                  <a16:creationId xmlns:a16="http://schemas.microsoft.com/office/drawing/2014/main" id="{E8F41FC9-EF4D-4482-AA1C-26953F264707}"/>
                </a:ext>
              </a:extLst>
            </p:cNvPr>
            <p:cNvSpPr/>
            <p:nvPr/>
          </p:nvSpPr>
          <p:spPr>
            <a:xfrm>
              <a:off x="5559054"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6" name="Google Shape;7162;p154">
              <a:extLst>
                <a:ext uri="{FF2B5EF4-FFF2-40B4-BE49-F238E27FC236}">
                  <a16:creationId xmlns:a16="http://schemas.microsoft.com/office/drawing/2014/main" id="{89D8A610-2D50-453F-A497-DD110DEE307D}"/>
                </a:ext>
              </a:extLst>
            </p:cNvPr>
            <p:cNvSpPr/>
            <p:nvPr/>
          </p:nvSpPr>
          <p:spPr>
            <a:xfrm>
              <a:off x="5421157"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7" name="Google Shape;7163;p154">
              <a:extLst>
                <a:ext uri="{FF2B5EF4-FFF2-40B4-BE49-F238E27FC236}">
                  <a16:creationId xmlns:a16="http://schemas.microsoft.com/office/drawing/2014/main" id="{FEF7524B-D6DE-4DA4-96B6-90541F415AC4}"/>
                </a:ext>
              </a:extLst>
            </p:cNvPr>
            <p:cNvSpPr/>
            <p:nvPr/>
          </p:nvSpPr>
          <p:spPr>
            <a:xfrm>
              <a:off x="6110641"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8" name="Google Shape;7164;p154">
              <a:extLst>
                <a:ext uri="{FF2B5EF4-FFF2-40B4-BE49-F238E27FC236}">
                  <a16:creationId xmlns:a16="http://schemas.microsoft.com/office/drawing/2014/main" id="{B584F893-59F4-4AB5-A6B5-5F13BBC82BE5}"/>
                </a:ext>
              </a:extLst>
            </p:cNvPr>
            <p:cNvSpPr/>
            <p:nvPr/>
          </p:nvSpPr>
          <p:spPr>
            <a:xfrm>
              <a:off x="5972744"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9" name="Google Shape;7165;p154">
              <a:extLst>
                <a:ext uri="{FF2B5EF4-FFF2-40B4-BE49-F238E27FC236}">
                  <a16:creationId xmlns:a16="http://schemas.microsoft.com/office/drawing/2014/main" id="{5C90E266-A075-4FC4-AFC8-F63D9C01C959}"/>
                </a:ext>
              </a:extLst>
            </p:cNvPr>
            <p:cNvSpPr/>
            <p:nvPr/>
          </p:nvSpPr>
          <p:spPr>
            <a:xfrm>
              <a:off x="5834847"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0" name="Google Shape;7166;p154">
              <a:extLst>
                <a:ext uri="{FF2B5EF4-FFF2-40B4-BE49-F238E27FC236}">
                  <a16:creationId xmlns:a16="http://schemas.microsoft.com/office/drawing/2014/main" id="{CFE186CC-5EF5-424A-9431-4928E9641685}"/>
                </a:ext>
              </a:extLst>
            </p:cNvPr>
            <p:cNvSpPr/>
            <p:nvPr/>
          </p:nvSpPr>
          <p:spPr>
            <a:xfrm>
              <a:off x="6388988"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1" name="Google Shape;7167;p154">
              <a:extLst>
                <a:ext uri="{FF2B5EF4-FFF2-40B4-BE49-F238E27FC236}">
                  <a16:creationId xmlns:a16="http://schemas.microsoft.com/office/drawing/2014/main" id="{001E0305-92A8-431A-B5A8-9C93D8515C95}"/>
                </a:ext>
              </a:extLst>
            </p:cNvPr>
            <p:cNvSpPr/>
            <p:nvPr/>
          </p:nvSpPr>
          <p:spPr>
            <a:xfrm>
              <a:off x="6251091"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2" name="Google Shape;7168;p154">
              <a:extLst>
                <a:ext uri="{FF2B5EF4-FFF2-40B4-BE49-F238E27FC236}">
                  <a16:creationId xmlns:a16="http://schemas.microsoft.com/office/drawing/2014/main" id="{4BF79C90-28E9-44C4-83D4-878C8B947FF0}"/>
                </a:ext>
              </a:extLst>
            </p:cNvPr>
            <p:cNvSpPr/>
            <p:nvPr/>
          </p:nvSpPr>
          <p:spPr>
            <a:xfrm>
              <a:off x="6820231"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3" name="Google Shape;7169;p154">
              <a:extLst>
                <a:ext uri="{FF2B5EF4-FFF2-40B4-BE49-F238E27FC236}">
                  <a16:creationId xmlns:a16="http://schemas.microsoft.com/office/drawing/2014/main" id="{CC7D8C01-E989-4C9D-9A8E-4C27934D4D6E}"/>
                </a:ext>
              </a:extLst>
            </p:cNvPr>
            <p:cNvSpPr/>
            <p:nvPr/>
          </p:nvSpPr>
          <p:spPr>
            <a:xfrm>
              <a:off x="668233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4" name="Google Shape;7170;p154">
              <a:extLst>
                <a:ext uri="{FF2B5EF4-FFF2-40B4-BE49-F238E27FC236}">
                  <a16:creationId xmlns:a16="http://schemas.microsoft.com/office/drawing/2014/main" id="{4CFC85D1-7022-466D-BC36-74E57211984E}"/>
                </a:ext>
              </a:extLst>
            </p:cNvPr>
            <p:cNvSpPr/>
            <p:nvPr/>
          </p:nvSpPr>
          <p:spPr>
            <a:xfrm>
              <a:off x="6544437"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5" name="Google Shape;7171;p154">
              <a:extLst>
                <a:ext uri="{FF2B5EF4-FFF2-40B4-BE49-F238E27FC236}">
                  <a16:creationId xmlns:a16="http://schemas.microsoft.com/office/drawing/2014/main" id="{1E98C715-618E-4922-9B82-CCC6C932CE9F}"/>
                </a:ext>
              </a:extLst>
            </p:cNvPr>
            <p:cNvSpPr/>
            <p:nvPr/>
          </p:nvSpPr>
          <p:spPr>
            <a:xfrm>
              <a:off x="723392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6" name="Google Shape;7172;p154">
              <a:extLst>
                <a:ext uri="{FF2B5EF4-FFF2-40B4-BE49-F238E27FC236}">
                  <a16:creationId xmlns:a16="http://schemas.microsoft.com/office/drawing/2014/main" id="{B5FF8326-D333-430E-A6FD-FE786FD15AE9}"/>
                </a:ext>
              </a:extLst>
            </p:cNvPr>
            <p:cNvSpPr/>
            <p:nvPr/>
          </p:nvSpPr>
          <p:spPr>
            <a:xfrm>
              <a:off x="7096025"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7" name="Google Shape;7173;p154">
              <a:extLst>
                <a:ext uri="{FF2B5EF4-FFF2-40B4-BE49-F238E27FC236}">
                  <a16:creationId xmlns:a16="http://schemas.microsoft.com/office/drawing/2014/main" id="{38C5DBC3-BEAD-4418-81F7-C8621E021CF9}"/>
                </a:ext>
              </a:extLst>
            </p:cNvPr>
            <p:cNvSpPr/>
            <p:nvPr/>
          </p:nvSpPr>
          <p:spPr>
            <a:xfrm>
              <a:off x="6958128"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8" name="Google Shape;7174;p154">
              <a:extLst>
                <a:ext uri="{FF2B5EF4-FFF2-40B4-BE49-F238E27FC236}">
                  <a16:creationId xmlns:a16="http://schemas.microsoft.com/office/drawing/2014/main" id="{70FA9D66-83D3-4FFA-BB31-6F3580FAA353}"/>
                </a:ext>
              </a:extLst>
            </p:cNvPr>
            <p:cNvSpPr/>
            <p:nvPr/>
          </p:nvSpPr>
          <p:spPr>
            <a:xfrm>
              <a:off x="7647612"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9" name="Google Shape;7175;p154">
              <a:extLst>
                <a:ext uri="{FF2B5EF4-FFF2-40B4-BE49-F238E27FC236}">
                  <a16:creationId xmlns:a16="http://schemas.microsoft.com/office/drawing/2014/main" id="{0697EE73-40B9-415F-9F13-3BF04CD51777}"/>
                </a:ext>
              </a:extLst>
            </p:cNvPr>
            <p:cNvSpPr/>
            <p:nvPr/>
          </p:nvSpPr>
          <p:spPr>
            <a:xfrm>
              <a:off x="7509715"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0" name="Google Shape;7176;p154">
              <a:extLst>
                <a:ext uri="{FF2B5EF4-FFF2-40B4-BE49-F238E27FC236}">
                  <a16:creationId xmlns:a16="http://schemas.microsoft.com/office/drawing/2014/main" id="{1E01B07A-D3DA-450A-B3DE-06EE03A2F7D8}"/>
                </a:ext>
              </a:extLst>
            </p:cNvPr>
            <p:cNvSpPr/>
            <p:nvPr/>
          </p:nvSpPr>
          <p:spPr>
            <a:xfrm>
              <a:off x="7371818"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1" name="Google Shape;7177;p154">
              <a:extLst>
                <a:ext uri="{FF2B5EF4-FFF2-40B4-BE49-F238E27FC236}">
                  <a16:creationId xmlns:a16="http://schemas.microsoft.com/office/drawing/2014/main" id="{7C25C492-9273-4DFA-8C86-4ABC1827D2B7}"/>
                </a:ext>
              </a:extLst>
            </p:cNvPr>
            <p:cNvSpPr/>
            <p:nvPr/>
          </p:nvSpPr>
          <p:spPr>
            <a:xfrm>
              <a:off x="7925959"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2" name="Google Shape;7178;p154">
              <a:extLst>
                <a:ext uri="{FF2B5EF4-FFF2-40B4-BE49-F238E27FC236}">
                  <a16:creationId xmlns:a16="http://schemas.microsoft.com/office/drawing/2014/main" id="{38B1D11F-EF05-42A0-91E6-F6C3DBFB153D}"/>
                </a:ext>
              </a:extLst>
            </p:cNvPr>
            <p:cNvSpPr/>
            <p:nvPr/>
          </p:nvSpPr>
          <p:spPr>
            <a:xfrm>
              <a:off x="7788062"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3" name="Google Shape;7179;p154">
              <a:extLst>
                <a:ext uri="{FF2B5EF4-FFF2-40B4-BE49-F238E27FC236}">
                  <a16:creationId xmlns:a16="http://schemas.microsoft.com/office/drawing/2014/main" id="{0723EB4F-19FF-4247-84F2-CB050720D992}"/>
                </a:ext>
              </a:extLst>
            </p:cNvPr>
            <p:cNvSpPr/>
            <p:nvPr/>
          </p:nvSpPr>
          <p:spPr>
            <a:xfrm>
              <a:off x="834747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4" name="Google Shape;7180;p154">
              <a:extLst>
                <a:ext uri="{FF2B5EF4-FFF2-40B4-BE49-F238E27FC236}">
                  <a16:creationId xmlns:a16="http://schemas.microsoft.com/office/drawing/2014/main" id="{5E01FB72-DCCC-47C9-8FFA-FAC785655451}"/>
                </a:ext>
              </a:extLst>
            </p:cNvPr>
            <p:cNvSpPr/>
            <p:nvPr/>
          </p:nvSpPr>
          <p:spPr>
            <a:xfrm>
              <a:off x="8209577"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5" name="Google Shape;7181;p154">
              <a:extLst>
                <a:ext uri="{FF2B5EF4-FFF2-40B4-BE49-F238E27FC236}">
                  <a16:creationId xmlns:a16="http://schemas.microsoft.com/office/drawing/2014/main" id="{0A99E86E-1702-4FE0-9D5C-8AA041A35F79}"/>
                </a:ext>
              </a:extLst>
            </p:cNvPr>
            <p:cNvSpPr/>
            <p:nvPr/>
          </p:nvSpPr>
          <p:spPr>
            <a:xfrm>
              <a:off x="8071680"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6" name="Google Shape;7182;p154">
              <a:extLst>
                <a:ext uri="{FF2B5EF4-FFF2-40B4-BE49-F238E27FC236}">
                  <a16:creationId xmlns:a16="http://schemas.microsoft.com/office/drawing/2014/main" id="{E6309978-D484-4B78-9899-EE5E6B7EAF6D}"/>
                </a:ext>
              </a:extLst>
            </p:cNvPr>
            <p:cNvSpPr/>
            <p:nvPr/>
          </p:nvSpPr>
          <p:spPr>
            <a:xfrm>
              <a:off x="8485371"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grpSp>
      <p:sp>
        <p:nvSpPr>
          <p:cNvPr id="141" name="Google Shape;7187;p154">
            <a:extLst>
              <a:ext uri="{FF2B5EF4-FFF2-40B4-BE49-F238E27FC236}">
                <a16:creationId xmlns:a16="http://schemas.microsoft.com/office/drawing/2014/main" id="{4E3E5ECF-19C3-462B-AA5C-E6A0E51F9FB6}"/>
              </a:ext>
            </a:extLst>
          </p:cNvPr>
          <p:cNvSpPr txBox="1"/>
          <p:nvPr/>
        </p:nvSpPr>
        <p:spPr>
          <a:xfrm flipH="1">
            <a:off x="3873001" y="4574069"/>
            <a:ext cx="3492865" cy="964326"/>
          </a:xfrm>
          <a:prstGeom prst="rect">
            <a:avLst/>
          </a:prstGeom>
          <a:noFill/>
          <a:ln>
            <a:noFill/>
          </a:ln>
        </p:spPr>
        <p:txBody>
          <a:bodyPr spcFirstLastPara="1" wrap="square" lIns="91425" tIns="45700" rIns="91425" bIns="45700" anchor="t" anchorCtr="0">
            <a:spAutoFit/>
          </a:bodyPr>
          <a:lstStyle/>
          <a:p>
            <a:pPr marL="171450" indent="-171450">
              <a:spcBef>
                <a:spcPts val="171"/>
              </a:spcBef>
              <a:buClr>
                <a:schemeClr val="dk1"/>
              </a:buClr>
              <a:buSzPts val="900"/>
              <a:buFont typeface="Arial"/>
              <a:buChar char="•"/>
            </a:pPr>
            <a:r>
              <a:rPr lang="en-US" sz="1000" dirty="0">
                <a:solidFill>
                  <a:schemeClr val="dk1"/>
                </a:solidFill>
                <a:ea typeface="Arial"/>
                <a:cs typeface="Arial"/>
              </a:rPr>
              <a:t>Establish and confirm work schedule </a:t>
            </a:r>
          </a:p>
          <a:p>
            <a:pPr marL="171450" indent="-171450">
              <a:spcBef>
                <a:spcPts val="171"/>
              </a:spcBef>
              <a:buClr>
                <a:srgbClr val="000000"/>
              </a:buClr>
              <a:buSzPts val="900"/>
              <a:buFont typeface="Arial"/>
              <a:buChar char="•"/>
            </a:pPr>
            <a:r>
              <a:rPr lang="en-US" sz="1000" dirty="0">
                <a:solidFill>
                  <a:schemeClr val="dk1"/>
                </a:solidFill>
                <a:ea typeface="Arial"/>
                <a:cs typeface="Arial"/>
              </a:rPr>
              <a:t>Added to all relevant recurring meetings, Microsoft Team groups, distribution lists and objective folders</a:t>
            </a:r>
          </a:p>
          <a:p>
            <a:pPr marL="171450" indent="-171450">
              <a:spcBef>
                <a:spcPts val="171"/>
              </a:spcBef>
              <a:buClr>
                <a:srgbClr val="000000"/>
              </a:buClr>
              <a:buSzPts val="900"/>
              <a:buFont typeface="Arial"/>
              <a:buChar char="•"/>
            </a:pPr>
            <a:r>
              <a:rPr lang="en-US" sz="1000" dirty="0">
                <a:solidFill>
                  <a:schemeClr val="dk1"/>
                </a:solidFill>
                <a:ea typeface="Arial"/>
                <a:cs typeface="Arial"/>
              </a:rPr>
              <a:t>Attended the ‘One Commission’ induction program</a:t>
            </a:r>
          </a:p>
          <a:p>
            <a:pPr marL="171450" indent="-171450">
              <a:spcBef>
                <a:spcPts val="171"/>
              </a:spcBef>
              <a:buClr>
                <a:srgbClr val="000000"/>
              </a:buClr>
              <a:buSzPts val="900"/>
              <a:buFont typeface="Arial"/>
              <a:buChar char="•"/>
            </a:pPr>
            <a:r>
              <a:rPr lang="en-US" sz="1000" dirty="0">
                <a:solidFill>
                  <a:schemeClr val="dk1"/>
                </a:solidFill>
                <a:ea typeface="Arial"/>
                <a:cs typeface="Arial"/>
              </a:rPr>
              <a:t>Received Week 1 survey </a:t>
            </a:r>
          </a:p>
        </p:txBody>
      </p:sp>
      <p:cxnSp>
        <p:nvCxnSpPr>
          <p:cNvPr id="149" name="Google Shape;7195;p154">
            <a:extLst>
              <a:ext uri="{FF2B5EF4-FFF2-40B4-BE49-F238E27FC236}">
                <a16:creationId xmlns:a16="http://schemas.microsoft.com/office/drawing/2014/main" id="{BD6DB729-1F11-47AF-9BB6-214A0B3A8ABC}"/>
              </a:ext>
            </a:extLst>
          </p:cNvPr>
          <p:cNvCxnSpPr/>
          <p:nvPr/>
        </p:nvCxnSpPr>
        <p:spPr>
          <a:xfrm rot="5400000">
            <a:off x="974112" y="4390618"/>
            <a:ext cx="304800" cy="2117"/>
          </a:xfrm>
          <a:prstGeom prst="straightConnector1">
            <a:avLst/>
          </a:prstGeom>
          <a:noFill/>
          <a:ln w="9525" cap="flat" cmpd="sng">
            <a:solidFill>
              <a:srgbClr val="7F7F7F"/>
            </a:solidFill>
            <a:prstDash val="dash"/>
            <a:round/>
            <a:headEnd type="none" w="sm" len="sm"/>
            <a:tailEnd type="none" w="sm" len="sm"/>
          </a:ln>
        </p:spPr>
      </p:cxnSp>
      <p:cxnSp>
        <p:nvCxnSpPr>
          <p:cNvPr id="150" name="Google Shape;7196;p154">
            <a:extLst>
              <a:ext uri="{FF2B5EF4-FFF2-40B4-BE49-F238E27FC236}">
                <a16:creationId xmlns:a16="http://schemas.microsoft.com/office/drawing/2014/main" id="{FDA645B9-5064-456B-9231-50D7B0632555}"/>
              </a:ext>
            </a:extLst>
          </p:cNvPr>
          <p:cNvCxnSpPr/>
          <p:nvPr/>
        </p:nvCxnSpPr>
        <p:spPr>
          <a:xfrm rot="5400000">
            <a:off x="5011955" y="4377287"/>
            <a:ext cx="304800" cy="2117"/>
          </a:xfrm>
          <a:prstGeom prst="straightConnector1">
            <a:avLst/>
          </a:prstGeom>
          <a:noFill/>
          <a:ln w="9525" cap="flat" cmpd="sng">
            <a:solidFill>
              <a:srgbClr val="7F7F7F"/>
            </a:solidFill>
            <a:prstDash val="dash"/>
            <a:round/>
            <a:headEnd type="none" w="sm" len="sm"/>
            <a:tailEnd type="none" w="sm" len="sm"/>
          </a:ln>
        </p:spPr>
      </p:cxnSp>
      <p:cxnSp>
        <p:nvCxnSpPr>
          <p:cNvPr id="151" name="Google Shape;7197;p154">
            <a:extLst>
              <a:ext uri="{FF2B5EF4-FFF2-40B4-BE49-F238E27FC236}">
                <a16:creationId xmlns:a16="http://schemas.microsoft.com/office/drawing/2014/main" id="{FF9AF728-BA4C-4B85-AD14-1F347B56B522}"/>
              </a:ext>
            </a:extLst>
          </p:cNvPr>
          <p:cNvCxnSpPr>
            <a:cxnSpLocks/>
          </p:cNvCxnSpPr>
          <p:nvPr/>
        </p:nvCxnSpPr>
        <p:spPr>
          <a:xfrm rot="5400000">
            <a:off x="9002087" y="4390618"/>
            <a:ext cx="304800" cy="2117"/>
          </a:xfrm>
          <a:prstGeom prst="straightConnector1">
            <a:avLst/>
          </a:prstGeom>
          <a:noFill/>
          <a:ln w="9525" cap="flat" cmpd="sng">
            <a:solidFill>
              <a:srgbClr val="7F7F7F"/>
            </a:solidFill>
            <a:prstDash val="dash"/>
            <a:round/>
            <a:headEnd type="none" w="sm" len="sm"/>
            <a:tailEnd type="none" w="sm" len="sm"/>
          </a:ln>
        </p:spPr>
      </p:cxnSp>
      <p:cxnSp>
        <p:nvCxnSpPr>
          <p:cNvPr id="152" name="Google Shape;7198;p154">
            <a:extLst>
              <a:ext uri="{FF2B5EF4-FFF2-40B4-BE49-F238E27FC236}">
                <a16:creationId xmlns:a16="http://schemas.microsoft.com/office/drawing/2014/main" id="{4F47F635-066D-499C-A393-5CA2DD04B089}"/>
              </a:ext>
            </a:extLst>
          </p:cNvPr>
          <p:cNvCxnSpPr>
            <a:cxnSpLocks/>
          </p:cNvCxnSpPr>
          <p:nvPr/>
        </p:nvCxnSpPr>
        <p:spPr>
          <a:xfrm>
            <a:off x="3144341" y="4268693"/>
            <a:ext cx="8562" cy="1387072"/>
          </a:xfrm>
          <a:prstGeom prst="straightConnector1">
            <a:avLst/>
          </a:prstGeom>
          <a:noFill/>
          <a:ln w="9525" cap="flat" cmpd="sng">
            <a:solidFill>
              <a:srgbClr val="7F7F7F"/>
            </a:solidFill>
            <a:prstDash val="dash"/>
            <a:round/>
            <a:headEnd type="none" w="sm" len="sm"/>
            <a:tailEnd type="none" w="sm" len="sm"/>
          </a:ln>
        </p:spPr>
      </p:cxnSp>
      <p:cxnSp>
        <p:nvCxnSpPr>
          <p:cNvPr id="153" name="Google Shape;7199;p154">
            <a:extLst>
              <a:ext uri="{FF2B5EF4-FFF2-40B4-BE49-F238E27FC236}">
                <a16:creationId xmlns:a16="http://schemas.microsoft.com/office/drawing/2014/main" id="{734733F9-D18C-4225-8E0C-47A1541CEB05}"/>
              </a:ext>
            </a:extLst>
          </p:cNvPr>
          <p:cNvCxnSpPr>
            <a:cxnSpLocks/>
          </p:cNvCxnSpPr>
          <p:nvPr/>
        </p:nvCxnSpPr>
        <p:spPr>
          <a:xfrm rot="5400000">
            <a:off x="6518408" y="4928035"/>
            <a:ext cx="1320800" cy="2117"/>
          </a:xfrm>
          <a:prstGeom prst="straightConnector1">
            <a:avLst/>
          </a:prstGeom>
          <a:noFill/>
          <a:ln w="9525" cap="flat" cmpd="sng">
            <a:solidFill>
              <a:srgbClr val="7F7F7F"/>
            </a:solidFill>
            <a:prstDash val="dash"/>
            <a:round/>
            <a:headEnd type="none" w="sm" len="sm"/>
            <a:tailEnd type="none" w="sm" len="sm"/>
          </a:ln>
        </p:spPr>
      </p:cxnSp>
      <p:grpSp>
        <p:nvGrpSpPr>
          <p:cNvPr id="156" name="Google Shape;7119;p154">
            <a:extLst>
              <a:ext uri="{FF2B5EF4-FFF2-40B4-BE49-F238E27FC236}">
                <a16:creationId xmlns:a16="http://schemas.microsoft.com/office/drawing/2014/main" id="{A520C0F4-7FDD-4968-99DB-B0C8714AAD49}"/>
              </a:ext>
            </a:extLst>
          </p:cNvPr>
          <p:cNvGrpSpPr/>
          <p:nvPr/>
        </p:nvGrpSpPr>
        <p:grpSpPr>
          <a:xfrm>
            <a:off x="8549753" y="2191375"/>
            <a:ext cx="1193800" cy="1397000"/>
            <a:chOff x="7648575" y="2552700"/>
            <a:chExt cx="895350" cy="1047750"/>
          </a:xfrm>
        </p:grpSpPr>
        <p:sp>
          <p:nvSpPr>
            <p:cNvPr id="157" name="Google Shape;7120;p154">
              <a:extLst>
                <a:ext uri="{FF2B5EF4-FFF2-40B4-BE49-F238E27FC236}">
                  <a16:creationId xmlns:a16="http://schemas.microsoft.com/office/drawing/2014/main" id="{1780AF38-CAA2-43BD-BD0E-61E81A72B179}"/>
                </a:ext>
              </a:extLst>
            </p:cNvPr>
            <p:cNvSpPr/>
            <p:nvPr/>
          </p:nvSpPr>
          <p:spPr>
            <a:xfrm>
              <a:off x="8073391" y="33718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158" name="Google Shape;7121;p154">
              <a:extLst>
                <a:ext uri="{FF2B5EF4-FFF2-40B4-BE49-F238E27FC236}">
                  <a16:creationId xmlns:a16="http://schemas.microsoft.com/office/drawing/2014/main" id="{4D5AC049-7A9A-46B0-B4C3-D23785B22C11}"/>
                </a:ext>
              </a:extLst>
            </p:cNvPr>
            <p:cNvSpPr/>
            <p:nvPr/>
          </p:nvSpPr>
          <p:spPr>
            <a:xfrm>
              <a:off x="7648575" y="2552700"/>
              <a:ext cx="895350" cy="89535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Month 1</a:t>
              </a:r>
              <a:endParaRPr sz="1400" b="1" dirty="0"/>
            </a:p>
          </p:txBody>
        </p:sp>
      </p:grpSp>
      <p:sp>
        <p:nvSpPr>
          <p:cNvPr id="159" name="Google Shape;7190;p154">
            <a:extLst>
              <a:ext uri="{FF2B5EF4-FFF2-40B4-BE49-F238E27FC236}">
                <a16:creationId xmlns:a16="http://schemas.microsoft.com/office/drawing/2014/main" id="{09C3E62B-6918-4FA2-8B84-2FC60EC0F201}"/>
              </a:ext>
            </a:extLst>
          </p:cNvPr>
          <p:cNvSpPr txBox="1"/>
          <p:nvPr/>
        </p:nvSpPr>
        <p:spPr>
          <a:xfrm flipH="1">
            <a:off x="7725200" y="4574253"/>
            <a:ext cx="3197317" cy="630902"/>
          </a:xfrm>
          <a:prstGeom prst="rect">
            <a:avLst/>
          </a:prstGeom>
          <a:noFill/>
          <a:ln>
            <a:noFill/>
          </a:ln>
        </p:spPr>
        <p:txBody>
          <a:bodyPr spcFirstLastPara="1" wrap="square" lIns="91425" tIns="45700" rIns="91425" bIns="45700" anchor="t" anchorCtr="0">
            <a:spAutoFit/>
          </a:bodyPr>
          <a:lstStyle/>
          <a:p>
            <a:pPr marL="171450" indent="-171450">
              <a:spcBef>
                <a:spcPts val="171"/>
              </a:spcBef>
              <a:buClr>
                <a:schemeClr val="dk1"/>
              </a:buClr>
              <a:buSzPts val="900"/>
              <a:buFont typeface="Arial"/>
              <a:buChar char="•"/>
            </a:pPr>
            <a:r>
              <a:rPr lang="en-AU" sz="1000" dirty="0">
                <a:solidFill>
                  <a:schemeClr val="dk1"/>
                </a:solidFill>
                <a:ea typeface="Arial"/>
                <a:cs typeface="Arial"/>
              </a:rPr>
              <a:t>Check-in with Manager to discuss the past Month</a:t>
            </a:r>
          </a:p>
          <a:p>
            <a:pPr marL="171450" indent="-171450">
              <a:spcBef>
                <a:spcPts val="171"/>
              </a:spcBef>
              <a:buClr>
                <a:srgbClr val="000000"/>
              </a:buClr>
              <a:buSzPts val="900"/>
              <a:buFont typeface="Arial"/>
              <a:buChar char="•"/>
            </a:pPr>
            <a:r>
              <a:rPr lang="en-AU" sz="1000" dirty="0">
                <a:solidFill>
                  <a:schemeClr val="dk1"/>
                </a:solidFill>
                <a:ea typeface="Arial"/>
                <a:cs typeface="Arial"/>
              </a:rPr>
              <a:t>Review and finalise goals and development plans</a:t>
            </a:r>
          </a:p>
          <a:p>
            <a:pPr marL="171450" indent="-171450">
              <a:spcBef>
                <a:spcPts val="171"/>
              </a:spcBef>
              <a:buClr>
                <a:srgbClr val="000000"/>
              </a:buClr>
              <a:buSzPts val="900"/>
              <a:buFont typeface="Arial"/>
              <a:buChar char="•"/>
            </a:pPr>
            <a:r>
              <a:rPr lang="en-AU" sz="1000" dirty="0">
                <a:solidFill>
                  <a:schemeClr val="dk1"/>
                </a:solidFill>
                <a:ea typeface="Arial"/>
                <a:cs typeface="Arial"/>
              </a:rPr>
              <a:t>Received 1 month survey</a:t>
            </a:r>
          </a:p>
        </p:txBody>
      </p:sp>
      <p:cxnSp>
        <p:nvCxnSpPr>
          <p:cNvPr id="160" name="Google Shape;7199;p154">
            <a:extLst>
              <a:ext uri="{FF2B5EF4-FFF2-40B4-BE49-F238E27FC236}">
                <a16:creationId xmlns:a16="http://schemas.microsoft.com/office/drawing/2014/main" id="{F2527AFB-C7C1-4A2D-9F5E-486628728738}"/>
              </a:ext>
            </a:extLst>
          </p:cNvPr>
          <p:cNvCxnSpPr>
            <a:cxnSpLocks/>
          </p:cNvCxnSpPr>
          <p:nvPr/>
        </p:nvCxnSpPr>
        <p:spPr>
          <a:xfrm rot="5400000">
            <a:off x="10485983" y="4888265"/>
            <a:ext cx="1320800" cy="2117"/>
          </a:xfrm>
          <a:prstGeom prst="straightConnector1">
            <a:avLst/>
          </a:prstGeom>
          <a:noFill/>
          <a:ln w="9525" cap="flat" cmpd="sng">
            <a:solidFill>
              <a:srgbClr val="7F7F7F"/>
            </a:solidFill>
            <a:prstDash val="dash"/>
            <a:round/>
            <a:headEnd type="none" w="sm" len="sm"/>
            <a:tailEnd type="none" w="sm" len="sm"/>
          </a:ln>
        </p:spPr>
      </p:cxnSp>
      <p:sp>
        <p:nvSpPr>
          <p:cNvPr id="140" name="Slide Number Placeholder 7">
            <a:extLst>
              <a:ext uri="{FF2B5EF4-FFF2-40B4-BE49-F238E27FC236}">
                <a16:creationId xmlns:a16="http://schemas.microsoft.com/office/drawing/2014/main" id="{1ECC87A2-C639-4888-A14F-6D9805D1604E}"/>
              </a:ext>
            </a:extLst>
          </p:cNvPr>
          <p:cNvSpPr txBox="1">
            <a:spLocks/>
          </p:cNvSpPr>
          <p:nvPr/>
        </p:nvSpPr>
        <p:spPr>
          <a:xfrm>
            <a:off x="10967668" y="6355784"/>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39</a:t>
            </a:fld>
            <a:endParaRPr lang="en-US" dirty="0"/>
          </a:p>
        </p:txBody>
      </p:sp>
      <p:sp>
        <p:nvSpPr>
          <p:cNvPr id="142" name="Footer Placeholder 1">
            <a:extLst>
              <a:ext uri="{FF2B5EF4-FFF2-40B4-BE49-F238E27FC236}">
                <a16:creationId xmlns:a16="http://schemas.microsoft.com/office/drawing/2014/main" id="{88A6D42E-B37D-426C-9474-824C80842259}"/>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
        <p:nvSpPr>
          <p:cNvPr id="138" name="Google Shape;7184;p154">
            <a:extLst>
              <a:ext uri="{FF2B5EF4-FFF2-40B4-BE49-F238E27FC236}">
                <a16:creationId xmlns:a16="http://schemas.microsoft.com/office/drawing/2014/main" id="{F9E59E40-ABC6-47F8-BDA9-39DF61DEE794}"/>
              </a:ext>
            </a:extLst>
          </p:cNvPr>
          <p:cNvSpPr txBox="1"/>
          <p:nvPr/>
        </p:nvSpPr>
        <p:spPr>
          <a:xfrm flipH="1">
            <a:off x="2088940" y="5509018"/>
            <a:ext cx="3720188" cy="810438"/>
          </a:xfrm>
          <a:prstGeom prst="rect">
            <a:avLst/>
          </a:prstGeom>
          <a:solidFill>
            <a:schemeClr val="bg1"/>
          </a:solidFill>
          <a:ln>
            <a:noFill/>
          </a:ln>
        </p:spPr>
        <p:txBody>
          <a:bodyPr spcFirstLastPara="1" wrap="square" lIns="91425" tIns="45700" rIns="91425" bIns="45700" anchor="t" anchorCtr="0">
            <a:spAutoFit/>
          </a:bodyPr>
          <a:lstStyle/>
          <a:p>
            <a:pPr marL="171450" indent="-171450">
              <a:spcBef>
                <a:spcPts val="171"/>
              </a:spcBef>
              <a:buClr>
                <a:schemeClr val="dk1"/>
              </a:buClr>
              <a:buSzPts val="900"/>
              <a:buFont typeface="Arial"/>
              <a:buChar char="•"/>
            </a:pPr>
            <a:r>
              <a:rPr lang="en-US" sz="1000" dirty="0">
                <a:solidFill>
                  <a:srgbClr val="000000"/>
                </a:solidFill>
                <a:cs typeface="Arial"/>
              </a:rPr>
              <a:t>Security pass, desk assigned and Login/Computer access  </a:t>
            </a:r>
          </a:p>
          <a:p>
            <a:pPr marL="171450" indent="-171450">
              <a:spcBef>
                <a:spcPts val="171"/>
              </a:spcBef>
              <a:buClr>
                <a:srgbClr val="000000"/>
              </a:buClr>
              <a:buSzPts val="900"/>
              <a:buFont typeface="Arial"/>
              <a:buChar char="•"/>
            </a:pPr>
            <a:r>
              <a:rPr lang="en-US" sz="1000" dirty="0">
                <a:solidFill>
                  <a:srgbClr val="000000"/>
                </a:solidFill>
                <a:cs typeface="Arial"/>
              </a:rPr>
              <a:t>Provide office and amenities tour </a:t>
            </a:r>
          </a:p>
          <a:p>
            <a:pPr marL="171450" indent="-171450">
              <a:spcBef>
                <a:spcPts val="171"/>
              </a:spcBef>
              <a:buClr>
                <a:srgbClr val="000000"/>
              </a:buClr>
              <a:buSzPts val="900"/>
              <a:buFont typeface="Arial"/>
              <a:buChar char="•"/>
            </a:pPr>
            <a:r>
              <a:rPr lang="en-US" sz="1000" dirty="0">
                <a:solidFill>
                  <a:srgbClr val="000000"/>
                </a:solidFill>
                <a:cs typeface="Arial"/>
              </a:rPr>
              <a:t>Introductions to the team and buddy </a:t>
            </a:r>
          </a:p>
          <a:p>
            <a:pPr marL="171450" indent="-171450">
              <a:spcBef>
                <a:spcPts val="171"/>
              </a:spcBef>
              <a:buClr>
                <a:srgbClr val="000000"/>
              </a:buClr>
              <a:buSzPts val="900"/>
              <a:buFont typeface="Arial"/>
              <a:buChar char="•"/>
            </a:pPr>
            <a:r>
              <a:rPr lang="en-US" sz="1000" dirty="0">
                <a:solidFill>
                  <a:srgbClr val="000000"/>
                </a:solidFill>
                <a:cs typeface="Arial"/>
              </a:rPr>
              <a:t>Discuss new role and expectations in more detail </a:t>
            </a:r>
          </a:p>
        </p:txBody>
      </p:sp>
      <p:sp>
        <p:nvSpPr>
          <p:cNvPr id="144" name="Google Shape;7190;p154">
            <a:extLst>
              <a:ext uri="{FF2B5EF4-FFF2-40B4-BE49-F238E27FC236}">
                <a16:creationId xmlns:a16="http://schemas.microsoft.com/office/drawing/2014/main" id="{9049D9B3-6FD5-4FFB-90CC-5476656625A5}"/>
              </a:ext>
            </a:extLst>
          </p:cNvPr>
          <p:cNvSpPr txBox="1"/>
          <p:nvPr/>
        </p:nvSpPr>
        <p:spPr>
          <a:xfrm flipH="1">
            <a:off x="5902351" y="5538395"/>
            <a:ext cx="3821193" cy="784790"/>
          </a:xfrm>
          <a:prstGeom prst="rect">
            <a:avLst/>
          </a:prstGeom>
          <a:solidFill>
            <a:schemeClr val="bg1"/>
          </a:solidFill>
          <a:ln>
            <a:noFill/>
          </a:ln>
        </p:spPr>
        <p:txBody>
          <a:bodyPr spcFirstLastPara="1" wrap="square" lIns="91425" tIns="45700" rIns="91425" bIns="45700" anchor="t" anchorCtr="0">
            <a:spAutoFit/>
          </a:bodyPr>
          <a:lstStyle/>
          <a:p>
            <a:pPr marL="171450" indent="-171450">
              <a:spcBef>
                <a:spcPts val="171"/>
              </a:spcBef>
              <a:buClr>
                <a:srgbClr val="000000"/>
              </a:buClr>
              <a:buSzPts val="900"/>
              <a:buFont typeface="Arial"/>
              <a:buChar char="•"/>
            </a:pPr>
            <a:r>
              <a:rPr lang="en-US" sz="1000" dirty="0">
                <a:solidFill>
                  <a:schemeClr val="dk1"/>
                </a:solidFill>
                <a:ea typeface="Arial"/>
                <a:cs typeface="Arial"/>
              </a:rPr>
              <a:t>Begin the professional development plans, goal and milestone setting process</a:t>
            </a:r>
          </a:p>
          <a:p>
            <a:pPr marL="171450" indent="-171450">
              <a:spcBef>
                <a:spcPts val="171"/>
              </a:spcBef>
              <a:buClr>
                <a:srgbClr val="000000"/>
              </a:buClr>
              <a:buSzPts val="900"/>
              <a:buFont typeface="Arial"/>
              <a:buChar char="•"/>
            </a:pPr>
            <a:r>
              <a:rPr lang="en-US" sz="1000" dirty="0">
                <a:solidFill>
                  <a:schemeClr val="dk1"/>
                </a:solidFill>
                <a:ea typeface="Arial"/>
                <a:cs typeface="Arial"/>
              </a:rPr>
              <a:t>Connected with new starter community </a:t>
            </a:r>
          </a:p>
          <a:p>
            <a:pPr marL="171450" indent="-171450">
              <a:spcBef>
                <a:spcPts val="171"/>
              </a:spcBef>
              <a:buClr>
                <a:srgbClr val="000000"/>
              </a:buClr>
              <a:buSzPts val="900"/>
              <a:buFont typeface="Arial"/>
              <a:buChar char="•"/>
            </a:pPr>
            <a:r>
              <a:rPr lang="en-US" sz="1000" dirty="0">
                <a:solidFill>
                  <a:schemeClr val="dk1"/>
                </a:solidFill>
                <a:ea typeface="Arial"/>
                <a:cs typeface="Arial"/>
              </a:rPr>
              <a:t>Undertaken mandatory APS training </a:t>
            </a:r>
          </a:p>
        </p:txBody>
      </p:sp>
      <p:sp>
        <p:nvSpPr>
          <p:cNvPr id="161" name="Google Shape;7190;p154">
            <a:extLst>
              <a:ext uri="{FF2B5EF4-FFF2-40B4-BE49-F238E27FC236}">
                <a16:creationId xmlns:a16="http://schemas.microsoft.com/office/drawing/2014/main" id="{326BA8EA-F7CA-4EC3-88A1-D9C8783317BE}"/>
              </a:ext>
            </a:extLst>
          </p:cNvPr>
          <p:cNvSpPr txBox="1"/>
          <p:nvPr/>
        </p:nvSpPr>
        <p:spPr>
          <a:xfrm flipH="1">
            <a:off x="10067560" y="5439767"/>
            <a:ext cx="2058592" cy="759142"/>
          </a:xfrm>
          <a:prstGeom prst="rect">
            <a:avLst/>
          </a:prstGeom>
          <a:solidFill>
            <a:schemeClr val="bg1"/>
          </a:solidFill>
          <a:ln>
            <a:noFill/>
          </a:ln>
        </p:spPr>
        <p:txBody>
          <a:bodyPr spcFirstLastPara="1" wrap="square" lIns="91425" tIns="45700" rIns="91425" bIns="45700" anchor="t" anchorCtr="0">
            <a:spAutoFit/>
          </a:bodyPr>
          <a:lstStyle/>
          <a:p>
            <a:pPr marL="171450" indent="-171450">
              <a:spcBef>
                <a:spcPts val="171"/>
              </a:spcBef>
              <a:buFont typeface="Arial,Sans-Serif"/>
              <a:buChar char="•"/>
            </a:pPr>
            <a:r>
              <a:rPr lang="en-AU" sz="1000" dirty="0">
                <a:solidFill>
                  <a:schemeClr val="dk1"/>
                </a:solidFill>
                <a:ea typeface="+mn-lt"/>
                <a:cs typeface="Arial"/>
                <a:sym typeface="Arial"/>
              </a:rPr>
              <a:t>Completed all "must have" </a:t>
            </a:r>
            <a:r>
              <a:rPr lang="en-AU" sz="1000" dirty="0" smtClean="0">
                <a:solidFill>
                  <a:schemeClr val="dk1"/>
                </a:solidFill>
                <a:ea typeface="+mn-lt"/>
                <a:cs typeface="Arial"/>
                <a:sym typeface="Arial"/>
              </a:rPr>
              <a:t>on boarding </a:t>
            </a:r>
            <a:r>
              <a:rPr lang="en-AU" sz="1000" dirty="0">
                <a:solidFill>
                  <a:schemeClr val="dk1"/>
                </a:solidFill>
                <a:ea typeface="+mn-lt"/>
                <a:cs typeface="Arial"/>
                <a:sym typeface="Arial"/>
              </a:rPr>
              <a:t>activities </a:t>
            </a:r>
          </a:p>
          <a:p>
            <a:pPr marL="171450" indent="-171450">
              <a:spcBef>
                <a:spcPts val="171"/>
              </a:spcBef>
              <a:buFont typeface="Arial,Sans-Serif"/>
              <a:buChar char="•"/>
            </a:pPr>
            <a:r>
              <a:rPr lang="en-AU" sz="1000" dirty="0">
                <a:solidFill>
                  <a:schemeClr val="dk1"/>
                </a:solidFill>
                <a:ea typeface="+mn-lt"/>
                <a:cs typeface="Arial"/>
                <a:sym typeface="Arial"/>
              </a:rPr>
              <a:t>Completed all new starter Learning bites </a:t>
            </a:r>
            <a:endParaRPr lang="en-AU" sz="1000" dirty="0">
              <a:solidFill>
                <a:schemeClr val="dk1"/>
              </a:solidFill>
              <a:ea typeface="+mn-lt"/>
              <a:cs typeface="+mn-lt"/>
              <a:sym typeface="Arial"/>
            </a:endParaRPr>
          </a:p>
        </p:txBody>
      </p:sp>
      <p:sp>
        <p:nvSpPr>
          <p:cNvPr id="139" name="TextBox 138">
            <a:extLst>
              <a:ext uri="{FF2B5EF4-FFF2-40B4-BE49-F238E27FC236}">
                <a16:creationId xmlns:a16="http://schemas.microsoft.com/office/drawing/2014/main" id="{B452CBA6-55F8-4D6F-8808-AA8F92BEAFEB}"/>
              </a:ext>
            </a:extLst>
          </p:cNvPr>
          <p:cNvSpPr txBox="1"/>
          <p:nvPr/>
        </p:nvSpPr>
        <p:spPr>
          <a:xfrm>
            <a:off x="618791" y="5621399"/>
            <a:ext cx="1386191" cy="954107"/>
          </a:xfrm>
          <a:prstGeom prst="rect">
            <a:avLst/>
          </a:prstGeom>
          <a:noFill/>
        </p:spPr>
        <p:txBody>
          <a:bodyPr wrap="square" lIns="91440" tIns="45720" rIns="91440" bIns="45720" rtlCol="0" anchor="t">
            <a:spAutoFit/>
          </a:bodyPr>
          <a:lstStyle/>
          <a:p>
            <a:r>
              <a:rPr lang="en-AU" sz="800" dirty="0"/>
              <a:t>By referring to the </a:t>
            </a:r>
            <a:r>
              <a:rPr lang="en-AU" sz="800" dirty="0" smtClean="0"/>
              <a:t>on boarding </a:t>
            </a:r>
            <a:r>
              <a:rPr lang="en-AU" sz="800" dirty="0"/>
              <a:t>roadmap, I know what I need to do as a leader, to support my new team member at each stage of their </a:t>
            </a:r>
            <a:r>
              <a:rPr lang="en-AU" sz="800" dirty="0" smtClean="0"/>
              <a:t>on boarding </a:t>
            </a:r>
            <a:r>
              <a:rPr lang="en-AU" sz="800" dirty="0"/>
              <a:t>journey and set them up for success. </a:t>
            </a:r>
            <a:endParaRPr lang="en-AU" sz="1000" dirty="0">
              <a:cs typeface="Calibri"/>
            </a:endParaRPr>
          </a:p>
        </p:txBody>
      </p:sp>
      <p:pic>
        <p:nvPicPr>
          <p:cNvPr id="146" name="Graphic 145" descr="decorative">
            <a:extLst>
              <a:ext uri="{FF2B5EF4-FFF2-40B4-BE49-F238E27FC236}">
                <a16:creationId xmlns:a16="http://schemas.microsoft.com/office/drawing/2014/main" id="{59914F99-4F54-475A-8C88-FA27527C85E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7888" y="5285521"/>
            <a:ext cx="619182" cy="812932"/>
          </a:xfrm>
          <a:prstGeom prst="rect">
            <a:avLst/>
          </a:prstGeom>
        </p:spPr>
      </p:pic>
    </p:spTree>
    <p:extLst>
      <p:ext uri="{BB962C8B-B14F-4D97-AF65-F5344CB8AC3E}">
        <p14:creationId xmlns:p14="http://schemas.microsoft.com/office/powerpoint/2010/main" val="405160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9735C1-2577-4861-B6E6-B93F6BEF046A}"/>
              </a:ext>
            </a:extLst>
          </p:cNvPr>
          <p:cNvSpPr/>
          <p:nvPr/>
        </p:nvSpPr>
        <p:spPr>
          <a:xfrm>
            <a:off x="503692" y="1675457"/>
            <a:ext cx="3449125" cy="502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D9CAC00-4A34-4A1E-9B09-8371E883E7E4}"/>
              </a:ext>
            </a:extLst>
          </p:cNvPr>
          <p:cNvSpPr txBox="1"/>
          <p:nvPr/>
        </p:nvSpPr>
        <p:spPr>
          <a:xfrm>
            <a:off x="6681696" y="843150"/>
            <a:ext cx="2120939" cy="407548"/>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endParaRPr kumimoji="0" lang="en-AU" sz="900" b="0" i="0" u="none" strike="noStrike" kern="1200" cap="none" spc="0" normalizeH="0" baseline="0" noProof="0" dirty="0">
              <a:ln>
                <a:noFill/>
              </a:ln>
              <a:solidFill>
                <a:prstClr val="black"/>
              </a:solidFill>
              <a:effectLst/>
              <a:uLnTx/>
              <a:uFillTx/>
              <a:latin typeface="Helvetica Neue" panose="020B0604020202020204"/>
              <a:ea typeface="+mn-ea"/>
              <a:cs typeface="+mn-cs"/>
            </a:endParaRPr>
          </a:p>
        </p:txBody>
      </p:sp>
      <p:sp>
        <p:nvSpPr>
          <p:cNvPr id="43" name="Title 4">
            <a:extLst>
              <a:ext uri="{FF2B5EF4-FFF2-40B4-BE49-F238E27FC236}">
                <a16:creationId xmlns:a16="http://schemas.microsoft.com/office/drawing/2014/main" id="{F5AA326D-52F5-4465-8F25-185600174607}"/>
              </a:ext>
            </a:extLst>
          </p:cNvPr>
          <p:cNvSpPr>
            <a:spLocks noGrp="1"/>
          </p:cNvSpPr>
          <p:nvPr>
            <p:ph type="title"/>
          </p:nvPr>
        </p:nvSpPr>
        <p:spPr>
          <a:xfrm>
            <a:off x="503692" y="132376"/>
            <a:ext cx="7993921" cy="1376364"/>
          </a:xfrm>
        </p:spPr>
        <p:txBody>
          <a:bodyPr>
            <a:noAutofit/>
          </a:bodyPr>
          <a:lstStyle/>
          <a:p>
            <a:pPr>
              <a:lnSpc>
                <a:spcPct val="100000"/>
              </a:lnSpc>
            </a:pPr>
            <a:r>
              <a:rPr lang="en-US" sz="2400" dirty="0">
                <a:solidFill>
                  <a:schemeClr val="tx2"/>
                </a:solidFill>
              </a:rPr>
              <a:t>The Commission’s workforce is its single greatest asset and central to achieving better outcomes for people with disability</a:t>
            </a:r>
            <a:endParaRPr lang="en-AU" sz="2400" dirty="0">
              <a:solidFill>
                <a:schemeClr val="tx2"/>
              </a:solidFill>
            </a:endParaRPr>
          </a:p>
        </p:txBody>
      </p:sp>
      <p:sp>
        <p:nvSpPr>
          <p:cNvPr id="48" name="TextBox 47">
            <a:extLst>
              <a:ext uri="{FF2B5EF4-FFF2-40B4-BE49-F238E27FC236}">
                <a16:creationId xmlns:a16="http://schemas.microsoft.com/office/drawing/2014/main" id="{E5DCB057-3CAD-4B56-8F2D-C54586AB69F5}"/>
              </a:ext>
            </a:extLst>
          </p:cNvPr>
          <p:cNvSpPr txBox="1"/>
          <p:nvPr/>
        </p:nvSpPr>
        <p:spPr>
          <a:xfrm>
            <a:off x="4024017" y="1464008"/>
            <a:ext cx="6051236" cy="4837339"/>
          </a:xfrm>
          <a:prstGeom prst="rect">
            <a:avLst/>
          </a:prstGeom>
          <a:noFill/>
        </p:spPr>
        <p:txBody>
          <a:bodyPr wrap="square" lIns="91440" tIns="45720" rIns="91440" bIns="45720" anchor="t">
            <a:spAutoFit/>
          </a:bodyPr>
          <a:lstStyle/>
          <a:p>
            <a:pPr>
              <a:spcAft>
                <a:spcPts val="300"/>
              </a:spcAft>
            </a:pPr>
            <a:r>
              <a:rPr lang="en-US" sz="1100" b="1" dirty="0">
                <a:solidFill>
                  <a:schemeClr val="tx2"/>
                </a:solidFill>
              </a:rPr>
              <a:t>Why a Workforce </a:t>
            </a:r>
            <a:r>
              <a:rPr lang="en-US" sz="1100" b="1" dirty="0" smtClean="0">
                <a:solidFill>
                  <a:schemeClr val="tx2"/>
                </a:solidFill>
              </a:rPr>
              <a:t>Plan </a:t>
            </a:r>
            <a:r>
              <a:rPr lang="en-US" sz="1100" b="1" dirty="0">
                <a:solidFill>
                  <a:schemeClr val="tx2"/>
                </a:solidFill>
              </a:rPr>
              <a:t>and why now?</a:t>
            </a:r>
            <a:endParaRPr lang="en-US" sz="1100" b="1" dirty="0">
              <a:solidFill>
                <a:schemeClr val="tx2"/>
              </a:solidFill>
              <a:cs typeface="Calibri"/>
            </a:endParaRPr>
          </a:p>
          <a:p>
            <a:pPr>
              <a:spcAft>
                <a:spcPts val="600"/>
              </a:spcAft>
            </a:pPr>
            <a:r>
              <a:rPr lang="en-US" sz="1000" dirty="0"/>
              <a:t>The Commission was first established in 2018, and its evolution has been rapid and it has had to navigate new ground as the first ever disability quality safeguarding regulator. As the Commission begins its next chapter, the need to focus on its workforce is critical. The </a:t>
            </a:r>
            <a:r>
              <a:rPr lang="en-US" sz="1000" dirty="0" smtClean="0"/>
              <a:t>Commission’s </a:t>
            </a:r>
            <a:r>
              <a:rPr lang="en-US" sz="1000" dirty="0"/>
              <a:t>workforce is its single greatest asset – ‘we are passionate, purpose driven and committed to the vision of ‘One Commission’.’ </a:t>
            </a:r>
            <a:r>
              <a:rPr lang="en-AU" sz="1000" dirty="0"/>
              <a:t>The </a:t>
            </a:r>
            <a:r>
              <a:rPr lang="en-AU" sz="1000" dirty="0" smtClean="0"/>
              <a:t>Commission’s </a:t>
            </a:r>
            <a:r>
              <a:rPr lang="en-AU" sz="1000" dirty="0"/>
              <a:t>ability to achieve its strategic priorities is reliant on a workforce that is united, capable and empowered. The </a:t>
            </a:r>
            <a:r>
              <a:rPr lang="en-AU" sz="1000" dirty="0" smtClean="0"/>
              <a:t>Commission’s </a:t>
            </a:r>
            <a:r>
              <a:rPr lang="en-AU" sz="1000" dirty="0"/>
              <a:t>workforce is critical in building public trust in the Scheme and will be an important influencer of change across the NDIS market by building connections and collaboration across the Commission and providers, peers, participants and other NDIS stakeholders. </a:t>
            </a:r>
            <a:endParaRPr lang="en-AU" sz="1000" dirty="0">
              <a:cs typeface="Calibri"/>
            </a:endParaRPr>
          </a:p>
          <a:p>
            <a:pPr>
              <a:spcAft>
                <a:spcPts val="600"/>
              </a:spcAft>
            </a:pPr>
            <a:r>
              <a:rPr lang="en-US" sz="1000" dirty="0"/>
              <a:t>The Workforce </a:t>
            </a:r>
            <a:r>
              <a:rPr lang="en-US" sz="1000" dirty="0" smtClean="0"/>
              <a:t>Plan 2023 </a:t>
            </a:r>
            <a:r>
              <a:rPr lang="en-US" sz="1000" dirty="0"/>
              <a:t>– </a:t>
            </a:r>
            <a:r>
              <a:rPr lang="en-US" sz="1000" dirty="0" smtClean="0"/>
              <a:t>2028 </a:t>
            </a:r>
            <a:r>
              <a:rPr lang="en-US" sz="1000" dirty="0"/>
              <a:t>(the </a:t>
            </a:r>
            <a:r>
              <a:rPr lang="en-US" sz="1000" dirty="0" smtClean="0"/>
              <a:t>Plan) </a:t>
            </a:r>
            <a:r>
              <a:rPr lang="en-US" sz="1000" dirty="0"/>
              <a:t>is a priority activity in the Strategic Plan 2022-2027 and Corporate Plan 2022-23, aligned with the strategic priority of ‘Workforce Capability’. It will </a:t>
            </a:r>
            <a:r>
              <a:rPr lang="en-AU" sz="1000" dirty="0"/>
              <a:t>enable the Commission towards its vision and purpose with a clear workforce vision:  </a:t>
            </a:r>
            <a:r>
              <a:rPr lang="en-AU" sz="1000" i="1" dirty="0"/>
              <a:t>A highly capable and diverse workforce with a clear understanding of our organisation’s purpose and the confidence to meaningfully engage with participants and providers. </a:t>
            </a:r>
            <a:r>
              <a:rPr lang="en-US" sz="1000" dirty="0"/>
              <a:t>This </a:t>
            </a:r>
            <a:r>
              <a:rPr lang="en-US" sz="1000" dirty="0" smtClean="0"/>
              <a:t>Plan </a:t>
            </a:r>
            <a:r>
              <a:rPr lang="en-US" sz="1000" dirty="0"/>
              <a:t>provides an important opportunity for the Commission to look at the impact of its transformation from a workforce perspective, and outline how it will invest in its people. The </a:t>
            </a:r>
            <a:r>
              <a:rPr lang="en-US" sz="1000" dirty="0" smtClean="0"/>
              <a:t>Plan </a:t>
            </a:r>
            <a:r>
              <a:rPr lang="en-US" sz="1000" dirty="0"/>
              <a:t>considers key workforce investments around priority areas of growth, performance, capability, wellbeing, inclusion and diversity, identifying opportunities to respond to our emerging needs, so that the organisation is well-positioned to respond early. The </a:t>
            </a:r>
            <a:r>
              <a:rPr lang="en-US" sz="1000" dirty="0" smtClean="0"/>
              <a:t>Plan </a:t>
            </a:r>
            <a:r>
              <a:rPr lang="en-US" sz="1000" dirty="0"/>
              <a:t>considers the importance of maintaining business as usual outcomes as well as supporting future workforce decision making.</a:t>
            </a:r>
            <a:endParaRPr lang="en-US" sz="1000" dirty="0">
              <a:cs typeface="Calibri"/>
            </a:endParaRPr>
          </a:p>
          <a:p>
            <a:pPr>
              <a:spcAft>
                <a:spcPts val="300"/>
              </a:spcAft>
            </a:pPr>
            <a:r>
              <a:rPr lang="en-US" sz="1100" b="1" dirty="0">
                <a:solidFill>
                  <a:schemeClr val="tx2"/>
                </a:solidFill>
              </a:rPr>
              <a:t>Building on our strengths and the good work already underway</a:t>
            </a:r>
            <a:endParaRPr lang="en-US" sz="1100" b="1" dirty="0">
              <a:solidFill>
                <a:schemeClr val="tx2"/>
              </a:solidFill>
              <a:cs typeface="Calibri"/>
            </a:endParaRPr>
          </a:p>
          <a:p>
            <a:pPr>
              <a:spcAft>
                <a:spcPts val="600"/>
              </a:spcAft>
            </a:pPr>
            <a:r>
              <a:rPr lang="en-US" sz="1000" dirty="0"/>
              <a:t>The </a:t>
            </a:r>
            <a:r>
              <a:rPr lang="en-US" sz="1000" dirty="0" smtClean="0"/>
              <a:t>Plan </a:t>
            </a:r>
            <a:r>
              <a:rPr lang="en-US" sz="1000" dirty="0"/>
              <a:t>is designed to build and extend on the strengths of our workforce – our passion, commitment and strong belief in the Commission’s purpose. We will also leverage our people's diverse knowledge, skills and experience and their empathetic, caring, and human-centred approach to everything we do. Significant work is already underway in areas such as employee recognition, induction, onboarding and wellbeing.</a:t>
            </a:r>
            <a:endParaRPr lang="en-US" sz="1000" dirty="0">
              <a:cs typeface="Calibri"/>
            </a:endParaRPr>
          </a:p>
          <a:p>
            <a:pPr>
              <a:spcAft>
                <a:spcPts val="300"/>
              </a:spcAft>
            </a:pPr>
            <a:r>
              <a:rPr lang="en-US" sz="1100" b="1" dirty="0">
                <a:solidFill>
                  <a:schemeClr val="tx2"/>
                </a:solidFill>
              </a:rPr>
              <a:t>The Workforce </a:t>
            </a:r>
            <a:r>
              <a:rPr lang="en-US" sz="1100" b="1" dirty="0" smtClean="0">
                <a:solidFill>
                  <a:schemeClr val="tx2"/>
                </a:solidFill>
              </a:rPr>
              <a:t>Plan </a:t>
            </a:r>
            <a:r>
              <a:rPr lang="en-US" sz="1100" b="1" dirty="0">
                <a:solidFill>
                  <a:schemeClr val="tx2"/>
                </a:solidFill>
              </a:rPr>
              <a:t>is anchored in four pillars guiding our focus </a:t>
            </a:r>
            <a:endParaRPr lang="en-US" sz="1100" b="1" dirty="0">
              <a:solidFill>
                <a:schemeClr val="tx2"/>
              </a:solidFill>
              <a:cs typeface="Calibri"/>
            </a:endParaRPr>
          </a:p>
          <a:p>
            <a:pPr>
              <a:spcAft>
                <a:spcPts val="600"/>
              </a:spcAft>
            </a:pPr>
            <a:r>
              <a:rPr lang="en-US" sz="1000" dirty="0"/>
              <a:t>The </a:t>
            </a:r>
            <a:r>
              <a:rPr lang="en-US" sz="1000" dirty="0" smtClean="0"/>
              <a:t>Plan </a:t>
            </a:r>
            <a:r>
              <a:rPr lang="en-US" sz="1000" dirty="0"/>
              <a:t>includes four key, interconnected pillars: </a:t>
            </a:r>
            <a:r>
              <a:rPr lang="en-AU" sz="1000" dirty="0"/>
              <a:t>workforce sustainability, capability, growth and performance all critically enabled by </a:t>
            </a:r>
            <a:r>
              <a:rPr lang="en-US" sz="1000" dirty="0"/>
              <a:t>diversity, inclusion and wellbeing and our culture principles. It proposes practice actions – some of which are immediate, and others medium to longer term over the coming five years.</a:t>
            </a:r>
            <a:endParaRPr lang="en-US" sz="1000" dirty="0">
              <a:cs typeface="Calibri"/>
            </a:endParaRPr>
          </a:p>
        </p:txBody>
      </p:sp>
      <p:sp>
        <p:nvSpPr>
          <p:cNvPr id="44" name="TextBox 43">
            <a:extLst>
              <a:ext uri="{FF2B5EF4-FFF2-40B4-BE49-F238E27FC236}">
                <a16:creationId xmlns:a16="http://schemas.microsoft.com/office/drawing/2014/main" id="{6E2B59ED-76CA-4B70-9205-561E595945B1}"/>
              </a:ext>
            </a:extLst>
          </p:cNvPr>
          <p:cNvSpPr txBox="1"/>
          <p:nvPr/>
        </p:nvSpPr>
        <p:spPr>
          <a:xfrm>
            <a:off x="503693" y="1510799"/>
            <a:ext cx="3520324" cy="4798183"/>
          </a:xfrm>
          <a:prstGeom prst="rect">
            <a:avLst/>
          </a:prstGeom>
          <a:solidFill>
            <a:schemeClr val="bg2"/>
          </a:solidFill>
        </p:spPr>
        <p:txBody>
          <a:bodyPr wrap="square" lIns="90000" tIns="45720" rIns="90000" bIns="45720" anchor="t">
            <a:noAutofit/>
          </a:bodyPr>
          <a:lstStyle/>
          <a:p>
            <a:pPr>
              <a:spcAft>
                <a:spcPts val="300"/>
              </a:spcAft>
            </a:pPr>
            <a:r>
              <a:rPr lang="en-US" sz="1100" b="1" dirty="0">
                <a:solidFill>
                  <a:schemeClr val="tx2"/>
                </a:solidFill>
              </a:rPr>
              <a:t>Background</a:t>
            </a:r>
            <a:endParaRPr lang="en-US" sz="1100" b="1" dirty="0">
              <a:solidFill>
                <a:schemeClr val="tx2"/>
              </a:solidFill>
              <a:cs typeface="Calibri"/>
            </a:endParaRPr>
          </a:p>
          <a:p>
            <a:pPr>
              <a:spcAft>
                <a:spcPts val="600"/>
              </a:spcAft>
            </a:pPr>
            <a:r>
              <a:rPr lang="en-US" sz="1000" dirty="0"/>
              <a:t>The National Disability Insurance Scheme (NDIS) Quality and Safeguards Commission (the Commission) is responsible for </a:t>
            </a:r>
            <a:r>
              <a:rPr lang="en-AU" sz="1000" dirty="0"/>
              <a:t>upholding the rights of NDIS participants, to elevate quality and safety and enable consumer independence</a:t>
            </a:r>
            <a:r>
              <a:rPr lang="en-US" sz="1000" dirty="0"/>
              <a:t>. As the Commission transforms, the workforce is a critical enabler in achieving the future state as a contemporary, purpose-centred regulator. </a:t>
            </a:r>
            <a:endParaRPr lang="en-US" sz="1000" dirty="0">
              <a:cs typeface="Calibri"/>
            </a:endParaRPr>
          </a:p>
          <a:p>
            <a:pPr>
              <a:spcAft>
                <a:spcPts val="600"/>
              </a:spcAft>
            </a:pPr>
            <a:r>
              <a:rPr lang="en-US" sz="1000" dirty="0"/>
              <a:t>Since the establishment of the Commission in 2018, there have been significant challenges in the disability sector, forcing macro-level changes to ways of working. The pandemic has altered citizen expectations, requiring public sector and disability service delivery to be adaptable. The market for talent is </a:t>
            </a:r>
            <a:r>
              <a:rPr lang="en-US" sz="1000" dirty="0" smtClean="0"/>
              <a:t>tight </a:t>
            </a:r>
            <a:r>
              <a:rPr lang="en-US" sz="1000" dirty="0"/>
              <a:t>and highly competitive and the nature of work continues to change through technological, social and economic shifts, having impacts </a:t>
            </a:r>
            <a:r>
              <a:rPr lang="en-US" sz="1000" dirty="0" smtClean="0"/>
              <a:t>on </a:t>
            </a:r>
            <a:r>
              <a:rPr lang="en-US" sz="1000" dirty="0"/>
              <a:t>the disability care sector, as well as the NDIS workforce. The Royal Commission </a:t>
            </a:r>
            <a:r>
              <a:rPr lang="en-US" sz="1000" dirty="0">
                <a:cs typeface="Arial"/>
              </a:rPr>
              <a:t>into Violence, Abuse, Neglect and Exploitation of People with Disability </a:t>
            </a:r>
            <a:r>
              <a:rPr lang="en-US" sz="1000" dirty="0"/>
              <a:t>has also placed significant focus on the regulation of quality within the scheme, meaning a Workforce </a:t>
            </a:r>
            <a:r>
              <a:rPr lang="en-US" sz="1000" dirty="0" smtClean="0"/>
              <a:t>Plan </a:t>
            </a:r>
            <a:r>
              <a:rPr lang="en-US" sz="1000" dirty="0"/>
              <a:t>is critical to enabling the Commission’s ‘future state’.</a:t>
            </a:r>
            <a:endParaRPr lang="en-US" sz="1000" dirty="0">
              <a:cs typeface="Calibri"/>
            </a:endParaRPr>
          </a:p>
          <a:p>
            <a:pPr>
              <a:spcAft>
                <a:spcPts val="600"/>
              </a:spcAft>
            </a:pPr>
            <a:r>
              <a:rPr lang="en-US" sz="1000" dirty="0"/>
              <a:t>Over the next five years, the Commission will be operating in an increasingly complex environment and must continue to adapt in different ways. There will be a need to focus on building on our strengths and the work we've done to date, while also refining and introducing some new skills and capabilities. We will also need to grow our workforce to meet future demand.</a:t>
            </a:r>
            <a:r>
              <a:rPr lang="en-US" sz="1000" dirty="0">
                <a:cs typeface="Calibri"/>
              </a:rPr>
              <a:t> </a:t>
            </a:r>
            <a:r>
              <a:rPr lang="en-US" sz="1000" dirty="0"/>
              <a:t>We have the opportunity now to reflect on achievements and lessons learnt over the last four years as we reimagine the Commission and our workforce needs for the future.</a:t>
            </a:r>
            <a:endParaRPr lang="en-US" sz="1000" dirty="0">
              <a:cs typeface="Calibri"/>
            </a:endParaRPr>
          </a:p>
          <a:p>
            <a:pPr>
              <a:spcAft>
                <a:spcPts val="600"/>
              </a:spcAft>
            </a:pPr>
            <a:endParaRPr lang="en-US" sz="1000" dirty="0"/>
          </a:p>
        </p:txBody>
      </p:sp>
      <p:sp>
        <p:nvSpPr>
          <p:cNvPr id="59" name="TextBox 58">
            <a:extLst>
              <a:ext uri="{FF2B5EF4-FFF2-40B4-BE49-F238E27FC236}">
                <a16:creationId xmlns:a16="http://schemas.microsoft.com/office/drawing/2014/main" id="{0321656E-BD73-4685-8167-28D0C7D59007}"/>
              </a:ext>
            </a:extLst>
          </p:cNvPr>
          <p:cNvSpPr txBox="1"/>
          <p:nvPr/>
        </p:nvSpPr>
        <p:spPr>
          <a:xfrm>
            <a:off x="9983001" y="1463363"/>
            <a:ext cx="1679174" cy="1314490"/>
          </a:xfrm>
          <a:prstGeom prst="rect">
            <a:avLst/>
          </a:prstGeom>
          <a:noFill/>
        </p:spPr>
        <p:txBody>
          <a:bodyPr wrap="square" anchor="t">
            <a:noAutofit/>
          </a:bodyPr>
          <a:lstStyle/>
          <a:p>
            <a:pPr>
              <a:spcAft>
                <a:spcPts val="600"/>
              </a:spcAft>
            </a:pPr>
            <a:r>
              <a:rPr lang="en-US" sz="1100" b="1" dirty="0">
                <a:solidFill>
                  <a:schemeClr val="tx2"/>
                </a:solidFill>
              </a:rPr>
              <a:t>Key </a:t>
            </a:r>
            <a:r>
              <a:rPr lang="en-US" sz="1100" b="1" dirty="0" smtClean="0">
                <a:solidFill>
                  <a:schemeClr val="tx2"/>
                </a:solidFill>
              </a:rPr>
              <a:t>Plan </a:t>
            </a:r>
            <a:r>
              <a:rPr lang="en-US" sz="1100" b="1" dirty="0">
                <a:solidFill>
                  <a:schemeClr val="tx2"/>
                </a:solidFill>
              </a:rPr>
              <a:t>outcomes</a:t>
            </a:r>
            <a:endParaRPr lang="en-AU" sz="1100" b="1" dirty="0">
              <a:solidFill>
                <a:schemeClr val="tx2"/>
              </a:solidFill>
            </a:endParaRPr>
          </a:p>
        </p:txBody>
      </p:sp>
      <p:sp>
        <p:nvSpPr>
          <p:cNvPr id="66" name="Google Shape;1911;p170">
            <a:extLst>
              <a:ext uri="{FF2B5EF4-FFF2-40B4-BE49-F238E27FC236}">
                <a16:creationId xmlns:a16="http://schemas.microsoft.com/office/drawing/2014/main" id="{76BA0316-FCFD-445D-8D1D-D5AD03A8FF07}"/>
              </a:ext>
            </a:extLst>
          </p:cNvPr>
          <p:cNvSpPr txBox="1"/>
          <p:nvPr/>
        </p:nvSpPr>
        <p:spPr>
          <a:xfrm>
            <a:off x="10073875" y="1715154"/>
            <a:ext cx="1571317" cy="1437305"/>
          </a:xfrm>
          <a:prstGeom prst="rect">
            <a:avLst/>
          </a:prstGeom>
          <a:solidFill>
            <a:schemeClr val="dk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000" dirty="0">
                <a:solidFill>
                  <a:schemeClr val="lt1"/>
                </a:solidFill>
                <a:latin typeface="+mn-lt"/>
              </a:rPr>
              <a:t>A </a:t>
            </a:r>
            <a:r>
              <a:rPr lang="en-AU" sz="1000" b="1" dirty="0">
                <a:solidFill>
                  <a:schemeClr val="lt1"/>
                </a:solidFill>
                <a:latin typeface="+mn-lt"/>
              </a:rPr>
              <a:t>diverse workforce with the right skills and attributes </a:t>
            </a:r>
            <a:r>
              <a:rPr lang="en-AU" sz="1000" dirty="0">
                <a:solidFill>
                  <a:schemeClr val="lt1"/>
                </a:solidFill>
                <a:latin typeface="+mn-lt"/>
              </a:rPr>
              <a:t>that the Commission needs today and in the future to be a contemporary, purpose-centred regulator</a:t>
            </a:r>
          </a:p>
          <a:p>
            <a:pPr marL="0" marR="0" lvl="0" indent="0" algn="l" rtl="0">
              <a:lnSpc>
                <a:spcPct val="100000"/>
              </a:lnSpc>
              <a:spcBef>
                <a:spcPts val="0"/>
              </a:spcBef>
              <a:spcAft>
                <a:spcPts val="0"/>
              </a:spcAft>
              <a:buNone/>
            </a:pPr>
            <a:endParaRPr sz="900" dirty="0">
              <a:latin typeface="+mn-lt"/>
            </a:endParaRPr>
          </a:p>
        </p:txBody>
      </p:sp>
      <p:sp>
        <p:nvSpPr>
          <p:cNvPr id="67" name="Google Shape;1912;p170">
            <a:extLst>
              <a:ext uri="{FF2B5EF4-FFF2-40B4-BE49-F238E27FC236}">
                <a16:creationId xmlns:a16="http://schemas.microsoft.com/office/drawing/2014/main" id="{D83375AE-DCB5-4ACA-AB91-7D95E550CC4C}"/>
              </a:ext>
            </a:extLst>
          </p:cNvPr>
          <p:cNvSpPr txBox="1"/>
          <p:nvPr/>
        </p:nvSpPr>
        <p:spPr>
          <a:xfrm>
            <a:off x="10073875" y="3223000"/>
            <a:ext cx="1571317" cy="1437305"/>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1000" dirty="0">
                <a:solidFill>
                  <a:schemeClr val="lt1"/>
                </a:solidFill>
                <a:latin typeface="+mn-lt"/>
              </a:rPr>
              <a:t>A </a:t>
            </a:r>
            <a:r>
              <a:rPr lang="en-US" sz="1000" b="1" dirty="0">
                <a:solidFill>
                  <a:schemeClr val="lt1"/>
                </a:solidFill>
                <a:latin typeface="+mn-lt"/>
              </a:rPr>
              <a:t>resilient workforce </a:t>
            </a:r>
            <a:r>
              <a:rPr lang="en-AU" sz="1000" dirty="0">
                <a:solidFill>
                  <a:schemeClr val="lt1"/>
                </a:solidFill>
                <a:latin typeface="+mn-lt"/>
              </a:rPr>
              <a:t>able to respond and adapt to challenges and new opportunities, </a:t>
            </a:r>
            <a:r>
              <a:rPr lang="en-US" sz="1000" dirty="0">
                <a:solidFill>
                  <a:schemeClr val="lt1"/>
                </a:solidFill>
                <a:latin typeface="+mn-lt"/>
              </a:rPr>
              <a:t>giving the Commission the agility and flexibility to meet emerging needs</a:t>
            </a:r>
            <a:endParaRPr lang="en-AU" sz="1000" dirty="0">
              <a:solidFill>
                <a:schemeClr val="lt1"/>
              </a:solidFill>
              <a:latin typeface="+mn-lt"/>
            </a:endParaRPr>
          </a:p>
          <a:p>
            <a:pPr marL="0" marR="0" lvl="0" indent="0" algn="l" rtl="0">
              <a:lnSpc>
                <a:spcPct val="100000"/>
              </a:lnSpc>
              <a:spcBef>
                <a:spcPts val="0"/>
              </a:spcBef>
              <a:spcAft>
                <a:spcPts val="0"/>
              </a:spcAft>
              <a:buClr>
                <a:srgbClr val="000000"/>
              </a:buClr>
              <a:buSzPts val="1600"/>
              <a:buFont typeface="Arial"/>
              <a:buNone/>
            </a:pPr>
            <a:endParaRPr sz="900" b="0" i="0" u="none" strike="noStrike" cap="none" dirty="0">
              <a:solidFill>
                <a:schemeClr val="lt1"/>
              </a:solidFill>
              <a:latin typeface="+mn-lt"/>
              <a:ea typeface="Arial"/>
              <a:cs typeface="Arial"/>
              <a:sym typeface="Arial"/>
            </a:endParaRPr>
          </a:p>
        </p:txBody>
      </p:sp>
      <p:sp>
        <p:nvSpPr>
          <p:cNvPr id="68" name="Google Shape;1913;p170">
            <a:extLst>
              <a:ext uri="{FF2B5EF4-FFF2-40B4-BE49-F238E27FC236}">
                <a16:creationId xmlns:a16="http://schemas.microsoft.com/office/drawing/2014/main" id="{DD24E95C-FC5E-47B7-AC23-178CD358799F}"/>
              </a:ext>
            </a:extLst>
          </p:cNvPr>
          <p:cNvSpPr txBox="1"/>
          <p:nvPr/>
        </p:nvSpPr>
        <p:spPr>
          <a:xfrm>
            <a:off x="10055514" y="4739044"/>
            <a:ext cx="1608039" cy="1492389"/>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000" dirty="0">
                <a:solidFill>
                  <a:schemeClr val="lt1"/>
                </a:solidFill>
                <a:latin typeface="+mn-lt"/>
              </a:rPr>
              <a:t>An employer of  choice, with the ability to </a:t>
            </a:r>
            <a:r>
              <a:rPr lang="en-AU" sz="1000" b="1" dirty="0">
                <a:solidFill>
                  <a:schemeClr val="lt1"/>
                </a:solidFill>
                <a:latin typeface="+mn-lt"/>
              </a:rPr>
              <a:t>attract and retain people </a:t>
            </a:r>
            <a:r>
              <a:rPr lang="en-AU" sz="1000" dirty="0">
                <a:solidFill>
                  <a:schemeClr val="lt1"/>
                </a:solidFill>
                <a:latin typeface="+mn-lt"/>
              </a:rPr>
              <a:t>with the skills and attributes the Commission needs</a:t>
            </a:r>
          </a:p>
        </p:txBody>
      </p:sp>
      <p:sp>
        <p:nvSpPr>
          <p:cNvPr id="60" name="Google Shape;879;g11dc8470dbd_0_411">
            <a:extLst>
              <a:ext uri="{FF2B5EF4-FFF2-40B4-BE49-F238E27FC236}">
                <a16:creationId xmlns:a16="http://schemas.microsoft.com/office/drawing/2014/main" id="{C2404533-8B9E-41D0-AE74-689F67680DC2}"/>
              </a:ext>
            </a:extLst>
          </p:cNvPr>
          <p:cNvSpPr/>
          <p:nvPr/>
        </p:nvSpPr>
        <p:spPr>
          <a:xfrm>
            <a:off x="11293976" y="2789231"/>
            <a:ext cx="289630" cy="299966"/>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sp>
        <p:nvSpPr>
          <p:cNvPr id="62" name="Google Shape;1938;p171">
            <a:extLst>
              <a:ext uri="{FF2B5EF4-FFF2-40B4-BE49-F238E27FC236}">
                <a16:creationId xmlns:a16="http://schemas.microsoft.com/office/drawing/2014/main" id="{777B0F92-37A2-439E-AF55-D522C7AED41D}"/>
              </a:ext>
            </a:extLst>
          </p:cNvPr>
          <p:cNvSpPr/>
          <p:nvPr/>
        </p:nvSpPr>
        <p:spPr>
          <a:xfrm>
            <a:off x="11291403" y="4276595"/>
            <a:ext cx="295823" cy="308299"/>
          </a:xfrm>
          <a:custGeom>
            <a:avLst/>
            <a:gdLst/>
            <a:ahLst/>
            <a:cxnLst/>
            <a:rect l="l" t="t" r="r" b="b"/>
            <a:pathLst>
              <a:path w="346" h="347" extrusionOk="0">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34" name="Google Shape;753;g12f6fb1d8b0_2_59">
            <a:extLst>
              <a:ext uri="{FF2B5EF4-FFF2-40B4-BE49-F238E27FC236}">
                <a16:creationId xmlns:a16="http://schemas.microsoft.com/office/drawing/2014/main" id="{2E6B745A-FC62-4217-A8AB-8D6C332C9473}"/>
              </a:ext>
            </a:extLst>
          </p:cNvPr>
          <p:cNvSpPr/>
          <p:nvPr/>
        </p:nvSpPr>
        <p:spPr>
          <a:xfrm>
            <a:off x="11389021" y="5837393"/>
            <a:ext cx="89422" cy="95074"/>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bg1"/>
              </a:solidFill>
              <a:latin typeface="Arial"/>
              <a:ea typeface="Arial"/>
              <a:cs typeface="Arial"/>
              <a:sym typeface="Arial"/>
            </a:endParaRPr>
          </a:p>
        </p:txBody>
      </p:sp>
      <p:sp>
        <p:nvSpPr>
          <p:cNvPr id="35" name="Google Shape;754;g12f6fb1d8b0_2_59">
            <a:extLst>
              <a:ext uri="{FF2B5EF4-FFF2-40B4-BE49-F238E27FC236}">
                <a16:creationId xmlns:a16="http://schemas.microsoft.com/office/drawing/2014/main" id="{CC37D210-A2C4-45CF-8405-1BC99B37C3B1}"/>
              </a:ext>
            </a:extLst>
          </p:cNvPr>
          <p:cNvSpPr/>
          <p:nvPr/>
        </p:nvSpPr>
        <p:spPr>
          <a:xfrm>
            <a:off x="11333086" y="5804517"/>
            <a:ext cx="216556" cy="238088"/>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bg1"/>
              </a:solidFill>
              <a:latin typeface="Arial"/>
              <a:ea typeface="Arial"/>
              <a:cs typeface="Arial"/>
              <a:sym typeface="Arial"/>
            </a:endParaRPr>
          </a:p>
        </p:txBody>
      </p:sp>
      <p:sp>
        <p:nvSpPr>
          <p:cNvPr id="36" name="Rectangle 35">
            <a:extLst>
              <a:ext uri="{FF2B5EF4-FFF2-40B4-BE49-F238E27FC236}">
                <a16:creationId xmlns:a16="http://schemas.microsoft.com/office/drawing/2014/main" id="{1596608C-2D2C-4324-8E6E-3BE053307D73}"/>
              </a:ext>
            </a:extLst>
          </p:cNvPr>
          <p:cNvSpPr/>
          <p:nvPr/>
        </p:nvSpPr>
        <p:spPr>
          <a:xfrm>
            <a:off x="11293976" y="5777956"/>
            <a:ext cx="289630" cy="28963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5" name="Footer Placeholder 3">
            <a:extLst>
              <a:ext uri="{FF2B5EF4-FFF2-40B4-BE49-F238E27FC236}">
                <a16:creationId xmlns:a16="http://schemas.microsoft.com/office/drawing/2014/main" id="{5913FB60-B348-4211-8911-0E8831797C66}"/>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
        <p:nvSpPr>
          <p:cNvPr id="26" name="Slide Number Placeholder 6">
            <a:extLst>
              <a:ext uri="{FF2B5EF4-FFF2-40B4-BE49-F238E27FC236}">
                <a16:creationId xmlns:a16="http://schemas.microsoft.com/office/drawing/2014/main" id="{2DDDB6C7-449D-4D93-B843-BF68D27D3D1A}"/>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4</a:t>
            </a:fld>
            <a:endParaRPr lang="en-US" dirty="0"/>
          </a:p>
        </p:txBody>
      </p:sp>
    </p:spTree>
    <p:extLst>
      <p:ext uri="{BB962C8B-B14F-4D97-AF65-F5344CB8AC3E}">
        <p14:creationId xmlns:p14="http://schemas.microsoft.com/office/powerpoint/2010/main" val="369647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26522" y="387916"/>
            <a:ext cx="8369867" cy="992778"/>
          </a:xfrm>
        </p:spPr>
        <p:txBody>
          <a:bodyPr>
            <a:normAutofit/>
          </a:bodyPr>
          <a:lstStyle/>
          <a:p>
            <a:pPr>
              <a:lnSpc>
                <a:spcPct val="100000"/>
              </a:lnSpc>
            </a:pPr>
            <a:r>
              <a:rPr lang="en-US" dirty="0">
                <a:solidFill>
                  <a:schemeClr val="tx2"/>
                </a:solidFill>
                <a:latin typeface="+mn-lt"/>
              </a:rPr>
              <a:t>Opportunity spotlight:</a:t>
            </a:r>
            <a:br>
              <a:rPr lang="en-US" dirty="0">
                <a:solidFill>
                  <a:schemeClr val="tx2"/>
                </a:solidFill>
                <a:latin typeface="+mn-lt"/>
              </a:rPr>
            </a:br>
            <a:r>
              <a:rPr lang="en-AU" dirty="0">
                <a:solidFill>
                  <a:schemeClr val="tx2"/>
                </a:solidFill>
                <a:latin typeface="+mn-lt"/>
              </a:rPr>
              <a:t>Broaden our target market for recruitment </a:t>
            </a:r>
            <a:r>
              <a:rPr lang="en-AU" b="1" dirty="0">
                <a:solidFill>
                  <a:schemeClr val="tx2"/>
                </a:solidFill>
                <a:latin typeface="+mn-lt"/>
              </a:rPr>
              <a:t>(WS3)</a:t>
            </a:r>
            <a:endParaRPr lang="en-AU" dirty="0">
              <a:solidFill>
                <a:schemeClr val="tx2"/>
              </a:solidFill>
              <a:latin typeface="+mn-lt"/>
            </a:endParaRPr>
          </a:p>
        </p:txBody>
      </p:sp>
      <p:sp>
        <p:nvSpPr>
          <p:cNvPr id="140" name="Slide Number Placeholder 7">
            <a:extLst>
              <a:ext uri="{FF2B5EF4-FFF2-40B4-BE49-F238E27FC236}">
                <a16:creationId xmlns:a16="http://schemas.microsoft.com/office/drawing/2014/main" id="{1ECC87A2-C639-4888-A14F-6D9805D1604E}"/>
              </a:ext>
            </a:extLst>
          </p:cNvPr>
          <p:cNvSpPr txBox="1">
            <a:spLocks/>
          </p:cNvSpPr>
          <p:nvPr/>
        </p:nvSpPr>
        <p:spPr>
          <a:xfrm>
            <a:off x="10967668" y="6355784"/>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40</a:t>
            </a:fld>
            <a:endParaRPr lang="en-US" dirty="0"/>
          </a:p>
        </p:txBody>
      </p:sp>
      <p:sp>
        <p:nvSpPr>
          <p:cNvPr id="142" name="Footer Placeholder 1">
            <a:extLst>
              <a:ext uri="{FF2B5EF4-FFF2-40B4-BE49-F238E27FC236}">
                <a16:creationId xmlns:a16="http://schemas.microsoft.com/office/drawing/2014/main" id="{88A6D42E-B37D-426C-9474-824C80842259}"/>
              </a:ext>
            </a:extLst>
          </p:cNvPr>
          <p:cNvSpPr>
            <a:spLocks noGrp="1"/>
          </p:cNvSpPr>
          <p:nvPr>
            <p:ph type="ftr" sz="quarter" idx="11"/>
          </p:nvPr>
        </p:nvSpPr>
        <p:spPr>
          <a:xfrm>
            <a:off x="1172187" y="6549775"/>
            <a:ext cx="6783813" cy="180000"/>
          </a:xfrm>
        </p:spPr>
        <p:txBody>
          <a:bodyPr/>
          <a:lstStyle/>
          <a:p>
            <a:pPr algn="ctr"/>
            <a:r>
              <a:rPr lang="en-AU" smtClean="0"/>
              <a:t>NDIS Commission Workforce Plan 2023-2028</a:t>
            </a:r>
            <a:endParaRPr lang="en-US" dirty="0"/>
          </a:p>
        </p:txBody>
      </p:sp>
      <p:sp>
        <p:nvSpPr>
          <p:cNvPr id="137" name="TextBox 136">
            <a:extLst>
              <a:ext uri="{FF2B5EF4-FFF2-40B4-BE49-F238E27FC236}">
                <a16:creationId xmlns:a16="http://schemas.microsoft.com/office/drawing/2014/main" id="{0685C67A-397F-4671-87B3-C49AF7E743E4}"/>
              </a:ext>
            </a:extLst>
          </p:cNvPr>
          <p:cNvSpPr txBox="1"/>
          <p:nvPr/>
        </p:nvSpPr>
        <p:spPr>
          <a:xfrm>
            <a:off x="526522" y="1511970"/>
            <a:ext cx="11148922" cy="553998"/>
          </a:xfrm>
          <a:prstGeom prst="rect">
            <a:avLst/>
          </a:prstGeom>
          <a:noFill/>
        </p:spPr>
        <p:txBody>
          <a:bodyPr wrap="square">
            <a:spAutoFit/>
          </a:bodyPr>
          <a:lstStyle/>
          <a:p>
            <a:pPr>
              <a:spcBef>
                <a:spcPts val="300"/>
              </a:spcBef>
              <a:buClr>
                <a:schemeClr val="tx1"/>
              </a:buClr>
              <a:tabLst>
                <a:tab pos="449263" algn="l"/>
              </a:tabLst>
              <a:defRPr/>
            </a:pPr>
            <a:r>
              <a:rPr kumimoji="0" lang="en-AU" sz="1000" b="1" i="0" u="none" strike="noStrike" kern="1200" cap="none" spc="0" normalizeH="0" baseline="0" noProof="0" dirty="0">
                <a:ln>
                  <a:noFill/>
                </a:ln>
                <a:solidFill>
                  <a:schemeClr val="accent1"/>
                </a:solidFill>
                <a:effectLst/>
                <a:uLnTx/>
                <a:uFillTx/>
                <a:latin typeface="Calibri" panose="020F0502020204030204"/>
                <a:ea typeface="+mn-ea"/>
                <a:cs typeface="+mn-cs"/>
              </a:rPr>
              <a:t>Broaden our </a:t>
            </a:r>
            <a:r>
              <a:rPr lang="en-AU" sz="1000" b="1" dirty="0">
                <a:solidFill>
                  <a:schemeClr val="accent1"/>
                </a:solidFill>
                <a:latin typeface="Calibri" panose="020F0502020204030204"/>
              </a:rPr>
              <a:t>target market for recruitment </a:t>
            </a:r>
            <a:r>
              <a:rPr lang="en-AU" sz="1000" dirty="0">
                <a:latin typeface="Calibri" panose="020F0502020204030204"/>
              </a:rPr>
              <a:t>by </a:t>
            </a:r>
            <a:r>
              <a:rPr lang="en-AU" sz="1000" b="1" dirty="0">
                <a:solidFill>
                  <a:schemeClr val="tx2"/>
                </a:solidFill>
                <a:latin typeface="Calibri" panose="020F0502020204030204"/>
              </a:rPr>
              <a:t>exploring new and different approaches to attract and grow new talent pipelines </a:t>
            </a:r>
            <a:r>
              <a:rPr lang="en-AU" sz="1000" dirty="0">
                <a:latin typeface="Calibri" panose="020F0502020204030204"/>
              </a:rPr>
              <a:t>to</a:t>
            </a:r>
            <a:r>
              <a:rPr lang="en-AU" sz="1000" b="0" dirty="0">
                <a:latin typeface="Calibri" panose="020F0502020204030204"/>
              </a:rPr>
              <a:t> assist with future demand, surge capacity and workload using flexible contingent workforces in areas of high demand, such as the contact centre. For </a:t>
            </a:r>
            <a:r>
              <a:rPr lang="en-AU" sz="1000" b="0" dirty="0" smtClean="0">
                <a:latin typeface="Calibri" panose="020F0502020204030204"/>
              </a:rPr>
              <a:t>example, </a:t>
            </a:r>
            <a:r>
              <a:rPr lang="en-AU" sz="1000" b="1" dirty="0">
                <a:solidFill>
                  <a:schemeClr val="tx2"/>
                </a:solidFill>
                <a:latin typeface="Calibri" panose="020F0502020204030204"/>
              </a:rPr>
              <a:t>an</a:t>
            </a:r>
            <a:r>
              <a:rPr lang="en-AU" sz="1000" b="1" dirty="0">
                <a:latin typeface="Calibri" panose="020F0502020204030204"/>
              </a:rPr>
              <a:t> </a:t>
            </a:r>
            <a:r>
              <a:rPr lang="en-AU" sz="1000" b="1" dirty="0">
                <a:solidFill>
                  <a:schemeClr val="tx2"/>
                </a:solidFill>
                <a:latin typeface="Calibri" panose="020F0502020204030204"/>
              </a:rPr>
              <a:t>early career program in the form of internships, cadetships, school pathway program, mentor programs or casual hub </a:t>
            </a:r>
            <a:r>
              <a:rPr lang="en-AU" sz="1000" b="0" dirty="0">
                <a:latin typeface="Calibri" panose="020F0502020204030204"/>
              </a:rPr>
              <a:t>in partnership with universities/vocational institutions</a:t>
            </a:r>
            <a:endParaRPr lang="en-AU" sz="1000" b="1" dirty="0">
              <a:latin typeface="Calibri" panose="020F0502020204030204"/>
              <a:cs typeface="Calibri"/>
            </a:endParaRPr>
          </a:p>
        </p:txBody>
      </p:sp>
      <p:sp>
        <p:nvSpPr>
          <p:cNvPr id="33" name="Oval 32">
            <a:extLst>
              <a:ext uri="{FF2B5EF4-FFF2-40B4-BE49-F238E27FC236}">
                <a16:creationId xmlns:a16="http://schemas.microsoft.com/office/drawing/2014/main" id="{7FE10987-15C6-E1FD-B15F-99AFC5AB8937}"/>
              </a:ext>
            </a:extLst>
          </p:cNvPr>
          <p:cNvSpPr/>
          <p:nvPr/>
        </p:nvSpPr>
        <p:spPr>
          <a:xfrm>
            <a:off x="9334636" y="3062258"/>
            <a:ext cx="887393" cy="6655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dirty="0">
                <a:solidFill>
                  <a:schemeClr val="tx1"/>
                </a:solidFill>
                <a:ea typeface="+mn-lt"/>
                <a:cs typeface="+mn-lt"/>
              </a:rPr>
              <a:t>Re-engage qualified past candidates</a:t>
            </a:r>
            <a:endParaRPr lang="en-AU" dirty="0">
              <a:solidFill>
                <a:schemeClr val="tx1"/>
              </a:solidFill>
              <a:cs typeface="Calibri" panose="020F0502020204030204"/>
            </a:endParaRPr>
          </a:p>
        </p:txBody>
      </p:sp>
      <p:sp>
        <p:nvSpPr>
          <p:cNvPr id="187" name="Arrow: Up-Down 186">
            <a:extLst>
              <a:ext uri="{FF2B5EF4-FFF2-40B4-BE49-F238E27FC236}">
                <a16:creationId xmlns:a16="http://schemas.microsoft.com/office/drawing/2014/main" id="{107EC19E-5B8F-8816-239E-1AE7A4AD161E}"/>
              </a:ext>
            </a:extLst>
          </p:cNvPr>
          <p:cNvSpPr/>
          <p:nvPr/>
        </p:nvSpPr>
        <p:spPr>
          <a:xfrm rot="1680000" flipH="1">
            <a:off x="9432380" y="3722953"/>
            <a:ext cx="61572" cy="2770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Arrow: Up-Down 189">
            <a:extLst>
              <a:ext uri="{FF2B5EF4-FFF2-40B4-BE49-F238E27FC236}">
                <a16:creationId xmlns:a16="http://schemas.microsoft.com/office/drawing/2014/main" id="{D783B881-776E-B4DB-EDC4-8EB160504F96}"/>
              </a:ext>
            </a:extLst>
          </p:cNvPr>
          <p:cNvSpPr/>
          <p:nvPr/>
        </p:nvSpPr>
        <p:spPr>
          <a:xfrm rot="12960000">
            <a:off x="7733112" y="3941360"/>
            <a:ext cx="61575" cy="1231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78DB474-4F87-990A-08D9-F84745F749DB}"/>
              </a:ext>
            </a:extLst>
          </p:cNvPr>
          <p:cNvSpPr/>
          <p:nvPr/>
        </p:nvSpPr>
        <p:spPr>
          <a:xfrm>
            <a:off x="6497597" y="2561280"/>
            <a:ext cx="887393" cy="6655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dirty="0">
                <a:solidFill>
                  <a:schemeClr val="tx1"/>
                </a:solidFill>
                <a:ea typeface="+mn-lt"/>
                <a:cs typeface="+mn-lt"/>
              </a:rPr>
              <a:t>Establish an employee referral program</a:t>
            </a:r>
            <a:r>
              <a:rPr lang="en-AU" sz="700" dirty="0">
                <a:ea typeface="+mn-lt"/>
                <a:cs typeface="+mn-lt"/>
              </a:rPr>
              <a:t>  </a:t>
            </a:r>
            <a:endParaRPr lang="en-US" dirty="0"/>
          </a:p>
        </p:txBody>
      </p:sp>
      <p:sp>
        <p:nvSpPr>
          <p:cNvPr id="35" name="Oval 34">
            <a:extLst>
              <a:ext uri="{FF2B5EF4-FFF2-40B4-BE49-F238E27FC236}">
                <a16:creationId xmlns:a16="http://schemas.microsoft.com/office/drawing/2014/main" id="{9AE8CC89-3A0B-6611-DA72-2BEF64153D39}"/>
              </a:ext>
            </a:extLst>
          </p:cNvPr>
          <p:cNvSpPr/>
          <p:nvPr/>
        </p:nvSpPr>
        <p:spPr>
          <a:xfrm>
            <a:off x="9200499" y="5126319"/>
            <a:ext cx="1441574" cy="11350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Offer flexible, hybrid and remote work options in full time, part time or on a job share basis to maximise candidate pools including in regional locations. </a:t>
            </a:r>
            <a:endParaRPr lang="en-AU" dirty="0">
              <a:solidFill>
                <a:schemeClr val="tx1"/>
              </a:solidFill>
              <a:cs typeface="Calibri" panose="020F0502020204030204"/>
            </a:endParaRPr>
          </a:p>
        </p:txBody>
      </p:sp>
      <p:sp>
        <p:nvSpPr>
          <p:cNvPr id="153" name="Oval 152">
            <a:extLst>
              <a:ext uri="{FF2B5EF4-FFF2-40B4-BE49-F238E27FC236}">
                <a16:creationId xmlns:a16="http://schemas.microsoft.com/office/drawing/2014/main" id="{81531692-AF86-2722-DA85-B0709C1D559D}"/>
              </a:ext>
            </a:extLst>
          </p:cNvPr>
          <p:cNvSpPr/>
          <p:nvPr/>
        </p:nvSpPr>
        <p:spPr>
          <a:xfrm>
            <a:off x="5820263" y="5339885"/>
            <a:ext cx="1349211" cy="12736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b="1" dirty="0">
                <a:solidFill>
                  <a:schemeClr val="tx1"/>
                </a:solidFill>
                <a:ea typeface="+mn-lt"/>
                <a:cs typeface="+mn-lt"/>
              </a:rPr>
              <a:t>Encourage employees to boomerang </a:t>
            </a:r>
            <a:r>
              <a:rPr lang="en-AU" sz="700" dirty="0">
                <a:solidFill>
                  <a:schemeClr val="tx1"/>
                </a:solidFill>
                <a:ea typeface="+mn-lt"/>
                <a:cs typeface="+mn-lt"/>
              </a:rPr>
              <a:t>-- Keep in touch with previous employees -- some of your best candidates may be former employees. </a:t>
            </a:r>
            <a:endParaRPr lang="en-US" dirty="0">
              <a:solidFill>
                <a:schemeClr val="tx1"/>
              </a:solidFill>
              <a:cs typeface="Calibri"/>
            </a:endParaRPr>
          </a:p>
        </p:txBody>
      </p:sp>
      <p:sp>
        <p:nvSpPr>
          <p:cNvPr id="154" name="Oval 153">
            <a:extLst>
              <a:ext uri="{FF2B5EF4-FFF2-40B4-BE49-F238E27FC236}">
                <a16:creationId xmlns:a16="http://schemas.microsoft.com/office/drawing/2014/main" id="{61031EB9-83BA-6926-AD52-9E7D20F79F4F}"/>
              </a:ext>
            </a:extLst>
          </p:cNvPr>
          <p:cNvSpPr/>
          <p:nvPr/>
        </p:nvSpPr>
        <p:spPr>
          <a:xfrm>
            <a:off x="4888929" y="5047401"/>
            <a:ext cx="925878" cy="757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Establish a Temporary Employment Register </a:t>
            </a:r>
            <a:endParaRPr lang="en-AU" dirty="0">
              <a:solidFill>
                <a:schemeClr val="tx1"/>
              </a:solidFill>
              <a:cs typeface="Calibri" panose="020F0502020204030204"/>
            </a:endParaRPr>
          </a:p>
        </p:txBody>
      </p:sp>
      <p:sp>
        <p:nvSpPr>
          <p:cNvPr id="156" name="Oval 155">
            <a:extLst>
              <a:ext uri="{FF2B5EF4-FFF2-40B4-BE49-F238E27FC236}">
                <a16:creationId xmlns:a16="http://schemas.microsoft.com/office/drawing/2014/main" id="{9E46F427-89C5-488C-5EC5-67EBF99F6EFB}"/>
              </a:ext>
            </a:extLst>
          </p:cNvPr>
          <p:cNvSpPr/>
          <p:nvPr/>
        </p:nvSpPr>
        <p:spPr>
          <a:xfrm>
            <a:off x="7467415" y="5132067"/>
            <a:ext cx="1379999" cy="102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Reduce barriers to application by introducing practical and tailored questions for candidate application processes </a:t>
            </a:r>
            <a:endParaRPr lang="en-AU" dirty="0">
              <a:solidFill>
                <a:schemeClr val="tx1"/>
              </a:solidFill>
              <a:cs typeface="Calibri" panose="020F0502020204030204"/>
            </a:endParaRPr>
          </a:p>
        </p:txBody>
      </p:sp>
      <p:sp>
        <p:nvSpPr>
          <p:cNvPr id="23" name="Rectangle: Rounded Corners 22">
            <a:extLst>
              <a:ext uri="{FF2B5EF4-FFF2-40B4-BE49-F238E27FC236}">
                <a16:creationId xmlns:a16="http://schemas.microsoft.com/office/drawing/2014/main" id="{6034A26F-76CF-51E9-9441-3B30DD0AF2E8}"/>
              </a:ext>
            </a:extLst>
          </p:cNvPr>
          <p:cNvSpPr/>
          <p:nvPr/>
        </p:nvSpPr>
        <p:spPr>
          <a:xfrm>
            <a:off x="5190922" y="4106962"/>
            <a:ext cx="4300559" cy="588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ea typeface="+mn-lt"/>
                <a:cs typeface="+mn-lt"/>
              </a:rPr>
              <a:t>Practical opportunities for exploring new and different approaches to attract and grow new talent pipelines</a:t>
            </a:r>
            <a:endParaRPr lang="en-US" sz="1000" dirty="0">
              <a:ea typeface="+mn-lt"/>
              <a:cs typeface="+mn-lt"/>
            </a:endParaRPr>
          </a:p>
        </p:txBody>
      </p:sp>
      <p:sp>
        <p:nvSpPr>
          <p:cNvPr id="181" name="Arrow: Up-Down 180">
            <a:extLst>
              <a:ext uri="{FF2B5EF4-FFF2-40B4-BE49-F238E27FC236}">
                <a16:creationId xmlns:a16="http://schemas.microsoft.com/office/drawing/2014/main" id="{C3BA754A-E5CD-594C-8073-7147935B2964}"/>
              </a:ext>
            </a:extLst>
          </p:cNvPr>
          <p:cNvSpPr/>
          <p:nvPr/>
        </p:nvSpPr>
        <p:spPr>
          <a:xfrm>
            <a:off x="6907589" y="3297653"/>
            <a:ext cx="38487" cy="7312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Arrow: Up-Down 181">
            <a:extLst>
              <a:ext uri="{FF2B5EF4-FFF2-40B4-BE49-F238E27FC236}">
                <a16:creationId xmlns:a16="http://schemas.microsoft.com/office/drawing/2014/main" id="{7BB8885F-BB89-EEBF-7C95-5BAAE89E243B}"/>
              </a:ext>
            </a:extLst>
          </p:cNvPr>
          <p:cNvSpPr/>
          <p:nvPr/>
        </p:nvSpPr>
        <p:spPr>
          <a:xfrm>
            <a:off x="6553529" y="4775472"/>
            <a:ext cx="46183" cy="5310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Arrow: Up-Down 182">
            <a:extLst>
              <a:ext uri="{FF2B5EF4-FFF2-40B4-BE49-F238E27FC236}">
                <a16:creationId xmlns:a16="http://schemas.microsoft.com/office/drawing/2014/main" id="{1458D2F3-A9E3-67B2-6650-A6EC7013C25A}"/>
              </a:ext>
            </a:extLst>
          </p:cNvPr>
          <p:cNvSpPr/>
          <p:nvPr/>
        </p:nvSpPr>
        <p:spPr>
          <a:xfrm rot="19920000">
            <a:off x="9390483" y="4790339"/>
            <a:ext cx="46183" cy="4079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Arrow: Up-Down 183">
            <a:extLst>
              <a:ext uri="{FF2B5EF4-FFF2-40B4-BE49-F238E27FC236}">
                <a16:creationId xmlns:a16="http://schemas.microsoft.com/office/drawing/2014/main" id="{49B6427C-2AD4-D992-42BC-DD7071539123}"/>
              </a:ext>
            </a:extLst>
          </p:cNvPr>
          <p:cNvSpPr/>
          <p:nvPr/>
        </p:nvSpPr>
        <p:spPr>
          <a:xfrm flipH="1">
            <a:off x="8177591" y="4775470"/>
            <a:ext cx="30785" cy="3155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Arrow: Up-Down 184">
            <a:extLst>
              <a:ext uri="{FF2B5EF4-FFF2-40B4-BE49-F238E27FC236}">
                <a16:creationId xmlns:a16="http://schemas.microsoft.com/office/drawing/2014/main" id="{26FD8131-13A4-3F0C-D8C6-588C5DA34A84}"/>
              </a:ext>
            </a:extLst>
          </p:cNvPr>
          <p:cNvSpPr/>
          <p:nvPr/>
        </p:nvSpPr>
        <p:spPr>
          <a:xfrm rot="540000" flipH="1">
            <a:off x="5467009" y="4723476"/>
            <a:ext cx="46179" cy="2693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8" name="Group 197">
            <a:extLst>
              <a:ext uri="{FF2B5EF4-FFF2-40B4-BE49-F238E27FC236}">
                <a16:creationId xmlns:a16="http://schemas.microsoft.com/office/drawing/2014/main" id="{046C8D37-99E5-DCAD-4B20-A4172F729756}"/>
              </a:ext>
            </a:extLst>
          </p:cNvPr>
          <p:cNvGrpSpPr/>
          <p:nvPr/>
        </p:nvGrpSpPr>
        <p:grpSpPr>
          <a:xfrm>
            <a:off x="2824779" y="2244197"/>
            <a:ext cx="3613288" cy="1842279"/>
            <a:chOff x="3148629" y="2006072"/>
            <a:chExt cx="3613288" cy="1842279"/>
          </a:xfrm>
        </p:grpSpPr>
        <p:grpSp>
          <p:nvGrpSpPr>
            <p:cNvPr id="129" name="Group 128">
              <a:extLst>
                <a:ext uri="{FF2B5EF4-FFF2-40B4-BE49-F238E27FC236}">
                  <a16:creationId xmlns:a16="http://schemas.microsoft.com/office/drawing/2014/main" id="{569D94EF-9C75-8A4D-7791-AA27257E102A}"/>
                </a:ext>
              </a:extLst>
            </p:cNvPr>
            <p:cNvGrpSpPr/>
            <p:nvPr/>
          </p:nvGrpSpPr>
          <p:grpSpPr>
            <a:xfrm>
              <a:off x="3148629" y="2006072"/>
              <a:ext cx="1929113" cy="1504707"/>
              <a:chOff x="4064763" y="2207992"/>
              <a:chExt cx="1929113" cy="1504707"/>
            </a:xfrm>
          </p:grpSpPr>
          <p:sp>
            <p:nvSpPr>
              <p:cNvPr id="28" name="Oval 27">
                <a:extLst>
                  <a:ext uri="{FF2B5EF4-FFF2-40B4-BE49-F238E27FC236}">
                    <a16:creationId xmlns:a16="http://schemas.microsoft.com/office/drawing/2014/main" id="{B2114857-67D2-B4FE-2BD5-1530F233462A}"/>
                  </a:ext>
                </a:extLst>
              </p:cNvPr>
              <p:cNvSpPr/>
              <p:nvPr/>
            </p:nvSpPr>
            <p:spPr>
              <a:xfrm>
                <a:off x="4064763" y="2207992"/>
                <a:ext cx="1929113" cy="15047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45" name="Picture 44">
                <a:extLst>
                  <a:ext uri="{FF2B5EF4-FFF2-40B4-BE49-F238E27FC236}">
                    <a16:creationId xmlns:a16="http://schemas.microsoft.com/office/drawing/2014/main" id="{C66BB0A5-CCEF-F0A7-25FC-4C32A1CA162A}"/>
                  </a:ext>
                </a:extLst>
              </p:cNvPr>
              <p:cNvPicPr>
                <a:picLocks noChangeAspect="1"/>
              </p:cNvPicPr>
              <p:nvPr/>
            </p:nvPicPr>
            <p:blipFill>
              <a:blip r:embed="rId3"/>
              <a:stretch>
                <a:fillRect/>
              </a:stretch>
            </p:blipFill>
            <p:spPr>
              <a:xfrm>
                <a:off x="4281003" y="2798076"/>
                <a:ext cx="614431" cy="195828"/>
              </a:xfrm>
              <a:prstGeom prst="rect">
                <a:avLst/>
              </a:prstGeom>
            </p:spPr>
          </p:pic>
          <p:pic>
            <p:nvPicPr>
              <p:cNvPr id="47" name="Picture 46">
                <a:hlinkClick r:id="rId4"/>
                <a:extLst>
                  <a:ext uri="{FF2B5EF4-FFF2-40B4-BE49-F238E27FC236}">
                    <a16:creationId xmlns:a16="http://schemas.microsoft.com/office/drawing/2014/main" id="{8E9796A9-5F3A-A5B2-F6DE-BF18E8668C71}"/>
                  </a:ext>
                </a:extLst>
              </p:cNvPr>
              <p:cNvPicPr>
                <a:picLocks noChangeAspect="1"/>
              </p:cNvPicPr>
              <p:nvPr/>
            </p:nvPicPr>
            <p:blipFill>
              <a:blip r:embed="rId5"/>
              <a:stretch>
                <a:fillRect/>
              </a:stretch>
            </p:blipFill>
            <p:spPr>
              <a:xfrm>
                <a:off x="4913241" y="3074798"/>
                <a:ext cx="845925" cy="195720"/>
              </a:xfrm>
              <a:prstGeom prst="rect">
                <a:avLst/>
              </a:prstGeom>
            </p:spPr>
          </p:pic>
          <p:pic>
            <p:nvPicPr>
              <p:cNvPr id="49" name="Picture 48">
                <a:extLst>
                  <a:ext uri="{FF2B5EF4-FFF2-40B4-BE49-F238E27FC236}">
                    <a16:creationId xmlns:a16="http://schemas.microsoft.com/office/drawing/2014/main" id="{A966C0D2-D95A-E422-3355-27D7DD44AEAA}"/>
                  </a:ext>
                </a:extLst>
              </p:cNvPr>
              <p:cNvPicPr>
                <a:picLocks noChangeAspect="1"/>
              </p:cNvPicPr>
              <p:nvPr/>
            </p:nvPicPr>
            <p:blipFill>
              <a:blip r:embed="rId6"/>
              <a:stretch>
                <a:fillRect/>
              </a:stretch>
            </p:blipFill>
            <p:spPr>
              <a:xfrm>
                <a:off x="4952260" y="2781074"/>
                <a:ext cx="955407" cy="207887"/>
              </a:xfrm>
              <a:prstGeom prst="rect">
                <a:avLst/>
              </a:prstGeom>
            </p:spPr>
          </p:pic>
          <p:pic>
            <p:nvPicPr>
              <p:cNvPr id="51" name="Picture 50">
                <a:extLst>
                  <a:ext uri="{FF2B5EF4-FFF2-40B4-BE49-F238E27FC236}">
                    <a16:creationId xmlns:a16="http://schemas.microsoft.com/office/drawing/2014/main" id="{0167C741-BA0E-4D77-0BC7-569A6F6DBC63}"/>
                  </a:ext>
                </a:extLst>
              </p:cNvPr>
              <p:cNvPicPr>
                <a:picLocks noChangeAspect="1"/>
              </p:cNvPicPr>
              <p:nvPr/>
            </p:nvPicPr>
            <p:blipFill>
              <a:blip r:embed="rId7"/>
              <a:stretch>
                <a:fillRect/>
              </a:stretch>
            </p:blipFill>
            <p:spPr>
              <a:xfrm>
                <a:off x="4711549" y="3361478"/>
                <a:ext cx="867245" cy="183683"/>
              </a:xfrm>
              <a:prstGeom prst="rect">
                <a:avLst/>
              </a:prstGeom>
            </p:spPr>
          </p:pic>
          <p:pic>
            <p:nvPicPr>
              <p:cNvPr id="53" name="Picture 52">
                <a:extLst>
                  <a:ext uri="{FF2B5EF4-FFF2-40B4-BE49-F238E27FC236}">
                    <a16:creationId xmlns:a16="http://schemas.microsoft.com/office/drawing/2014/main" id="{4F6A9EEA-7ABF-6E24-CC5F-C79362E10D93}"/>
                  </a:ext>
                </a:extLst>
              </p:cNvPr>
              <p:cNvPicPr>
                <a:picLocks noChangeAspect="1"/>
              </p:cNvPicPr>
              <p:nvPr/>
            </p:nvPicPr>
            <p:blipFill>
              <a:blip r:embed="rId8"/>
              <a:stretch>
                <a:fillRect/>
              </a:stretch>
            </p:blipFill>
            <p:spPr>
              <a:xfrm>
                <a:off x="4944574" y="2534534"/>
                <a:ext cx="782437" cy="203521"/>
              </a:xfrm>
              <a:prstGeom prst="rect">
                <a:avLst/>
              </a:prstGeom>
            </p:spPr>
          </p:pic>
          <p:pic>
            <p:nvPicPr>
              <p:cNvPr id="55" name="Picture 54">
                <a:extLst>
                  <a:ext uri="{FF2B5EF4-FFF2-40B4-BE49-F238E27FC236}">
                    <a16:creationId xmlns:a16="http://schemas.microsoft.com/office/drawing/2014/main" id="{10F24350-BEB1-ECC2-A76C-4FCD9672F2CA}"/>
                  </a:ext>
                </a:extLst>
              </p:cNvPr>
              <p:cNvPicPr>
                <a:picLocks noChangeAspect="1"/>
              </p:cNvPicPr>
              <p:nvPr/>
            </p:nvPicPr>
            <p:blipFill>
              <a:blip r:embed="rId9"/>
              <a:stretch>
                <a:fillRect/>
              </a:stretch>
            </p:blipFill>
            <p:spPr>
              <a:xfrm>
                <a:off x="4769145" y="2316260"/>
                <a:ext cx="609244" cy="183009"/>
              </a:xfrm>
              <a:prstGeom prst="rect">
                <a:avLst/>
              </a:prstGeom>
            </p:spPr>
          </p:pic>
          <p:pic>
            <p:nvPicPr>
              <p:cNvPr id="57" name="Picture 56">
                <a:extLst>
                  <a:ext uri="{FF2B5EF4-FFF2-40B4-BE49-F238E27FC236}">
                    <a16:creationId xmlns:a16="http://schemas.microsoft.com/office/drawing/2014/main" id="{8C828659-E076-DDBF-28AE-0362228684B4}"/>
                  </a:ext>
                </a:extLst>
              </p:cNvPr>
              <p:cNvPicPr>
                <a:picLocks noChangeAspect="1"/>
              </p:cNvPicPr>
              <p:nvPr/>
            </p:nvPicPr>
            <p:blipFill>
              <a:blip r:embed="rId10"/>
              <a:stretch>
                <a:fillRect/>
              </a:stretch>
            </p:blipFill>
            <p:spPr>
              <a:xfrm>
                <a:off x="4287357" y="3067779"/>
                <a:ext cx="421783" cy="288626"/>
              </a:xfrm>
              <a:prstGeom prst="rect">
                <a:avLst/>
              </a:prstGeom>
            </p:spPr>
          </p:pic>
          <p:pic>
            <p:nvPicPr>
              <p:cNvPr id="59" name="Picture 58">
                <a:extLst>
                  <a:ext uri="{FF2B5EF4-FFF2-40B4-BE49-F238E27FC236}">
                    <a16:creationId xmlns:a16="http://schemas.microsoft.com/office/drawing/2014/main" id="{4DE37D1A-C052-E425-2132-78E57E848F84}"/>
                  </a:ext>
                </a:extLst>
              </p:cNvPr>
              <p:cNvPicPr>
                <a:picLocks noChangeAspect="1"/>
              </p:cNvPicPr>
              <p:nvPr/>
            </p:nvPicPr>
            <p:blipFill>
              <a:blip r:embed="rId11"/>
              <a:stretch>
                <a:fillRect/>
              </a:stretch>
            </p:blipFill>
            <p:spPr>
              <a:xfrm>
                <a:off x="4279561" y="2530609"/>
                <a:ext cx="627277" cy="173779"/>
              </a:xfrm>
              <a:prstGeom prst="rect">
                <a:avLst/>
              </a:prstGeom>
            </p:spPr>
          </p:pic>
        </p:grpSp>
        <p:sp>
          <p:nvSpPr>
            <p:cNvPr id="189" name="Arrow: Up-Down 188">
              <a:extLst>
                <a:ext uri="{FF2B5EF4-FFF2-40B4-BE49-F238E27FC236}">
                  <a16:creationId xmlns:a16="http://schemas.microsoft.com/office/drawing/2014/main" id="{4518448C-362F-54B3-1F70-75BA179A4B19}"/>
                </a:ext>
              </a:extLst>
            </p:cNvPr>
            <p:cNvSpPr/>
            <p:nvPr/>
          </p:nvSpPr>
          <p:spPr>
            <a:xfrm rot="10260000">
              <a:off x="6346404" y="3694409"/>
              <a:ext cx="53879" cy="1539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Arrow: Right 190">
              <a:extLst>
                <a:ext uri="{FF2B5EF4-FFF2-40B4-BE49-F238E27FC236}">
                  <a16:creationId xmlns:a16="http://schemas.microsoft.com/office/drawing/2014/main" id="{AFAEF5B6-D288-E180-49A7-FEA6F3804A39}"/>
                </a:ext>
              </a:extLst>
            </p:cNvPr>
            <p:cNvSpPr/>
            <p:nvPr/>
          </p:nvSpPr>
          <p:spPr>
            <a:xfrm rot="11700000">
              <a:off x="5088302" y="3001677"/>
              <a:ext cx="153943" cy="53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20E994C-ED03-C4DF-8765-C12416018155}"/>
                </a:ext>
              </a:extLst>
            </p:cNvPr>
            <p:cNvSpPr/>
            <p:nvPr/>
          </p:nvSpPr>
          <p:spPr>
            <a:xfrm>
              <a:off x="5276499" y="2655487"/>
              <a:ext cx="1485418" cy="10513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b="1" dirty="0">
                  <a:solidFill>
                    <a:schemeClr val="tx1"/>
                  </a:solidFill>
                  <a:ea typeface="+mn-lt"/>
                  <a:cs typeface="+mn-lt"/>
                </a:rPr>
                <a:t>Diversify recruitment sourcing channels  and utilise niche job boards and candidate networks </a:t>
              </a:r>
              <a:r>
                <a:rPr lang="en-AU" sz="700" dirty="0">
                  <a:solidFill>
                    <a:schemeClr val="tx1"/>
                  </a:solidFill>
                  <a:ea typeface="+mn-lt"/>
                  <a:cs typeface="+mn-lt"/>
                </a:rPr>
                <a:t>to increase the volume and diversity of candidates.</a:t>
              </a:r>
              <a:endParaRPr lang="en-AU" dirty="0">
                <a:solidFill>
                  <a:schemeClr val="tx1"/>
                </a:solidFill>
                <a:cs typeface="Calibri"/>
              </a:endParaRPr>
            </a:p>
          </p:txBody>
        </p:sp>
      </p:grpSp>
      <p:grpSp>
        <p:nvGrpSpPr>
          <p:cNvPr id="197" name="Group 196">
            <a:extLst>
              <a:ext uri="{FF2B5EF4-FFF2-40B4-BE49-F238E27FC236}">
                <a16:creationId xmlns:a16="http://schemas.microsoft.com/office/drawing/2014/main" id="{A8EF3A33-AB73-547E-4667-4C9C80237E96}"/>
              </a:ext>
            </a:extLst>
          </p:cNvPr>
          <p:cNvGrpSpPr/>
          <p:nvPr/>
        </p:nvGrpSpPr>
        <p:grpSpPr>
          <a:xfrm>
            <a:off x="2324138" y="4206871"/>
            <a:ext cx="2808661" cy="1347988"/>
            <a:chOff x="2647988" y="3968746"/>
            <a:chExt cx="2808661" cy="1347988"/>
          </a:xfrm>
        </p:grpSpPr>
        <p:sp>
          <p:nvSpPr>
            <p:cNvPr id="29" name="Oval 28">
              <a:extLst>
                <a:ext uri="{FF2B5EF4-FFF2-40B4-BE49-F238E27FC236}">
                  <a16:creationId xmlns:a16="http://schemas.microsoft.com/office/drawing/2014/main" id="{B61E1924-DFD2-3B1E-04BE-A7BF5746772B}"/>
                </a:ext>
              </a:extLst>
            </p:cNvPr>
            <p:cNvSpPr/>
            <p:nvPr/>
          </p:nvSpPr>
          <p:spPr>
            <a:xfrm>
              <a:off x="3528410" y="3968746"/>
              <a:ext cx="1639748" cy="12828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b="1" dirty="0">
                  <a:solidFill>
                    <a:schemeClr val="tx1"/>
                  </a:solidFill>
                  <a:ea typeface="+mn-lt"/>
                  <a:cs typeface="+mn-lt"/>
                </a:rPr>
                <a:t>Optimise our career pages and develop more engaging job ads </a:t>
              </a:r>
              <a:r>
                <a:rPr lang="en-AU" sz="700" dirty="0">
                  <a:solidFill>
                    <a:schemeClr val="tx1"/>
                  </a:solidFill>
                  <a:ea typeface="+mn-lt"/>
                  <a:cs typeface="+mn-lt"/>
                </a:rPr>
                <a:t>designed to share the Commission community, purpose and experience, and the value the candidate can </a:t>
              </a:r>
              <a:r>
                <a:rPr lang="en-AU" sz="700" dirty="0" smtClean="0">
                  <a:solidFill>
                    <a:schemeClr val="tx1"/>
                  </a:solidFill>
                  <a:ea typeface="+mn-lt"/>
                  <a:cs typeface="+mn-lt"/>
                </a:rPr>
                <a:t>add</a:t>
              </a:r>
              <a:endParaRPr lang="en-AU" dirty="0">
                <a:solidFill>
                  <a:schemeClr val="tx1"/>
                </a:solidFill>
                <a:cs typeface="Calibri" panose="020F0502020204030204"/>
              </a:endParaRPr>
            </a:p>
          </p:txBody>
        </p:sp>
        <p:grpSp>
          <p:nvGrpSpPr>
            <p:cNvPr id="157" name="Group 156">
              <a:extLst>
                <a:ext uri="{FF2B5EF4-FFF2-40B4-BE49-F238E27FC236}">
                  <a16:creationId xmlns:a16="http://schemas.microsoft.com/office/drawing/2014/main" id="{3A165443-C6F4-774F-11ED-5F7E9A45C836}"/>
                </a:ext>
              </a:extLst>
            </p:cNvPr>
            <p:cNvGrpSpPr/>
            <p:nvPr/>
          </p:nvGrpSpPr>
          <p:grpSpPr>
            <a:xfrm>
              <a:off x="2647988" y="4758949"/>
              <a:ext cx="718060" cy="557785"/>
              <a:chOff x="4568086" y="5186427"/>
              <a:chExt cx="718060" cy="557785"/>
            </a:xfrm>
          </p:grpSpPr>
          <p:sp>
            <p:nvSpPr>
              <p:cNvPr id="41" name="Oval 40">
                <a:extLst>
                  <a:ext uri="{FF2B5EF4-FFF2-40B4-BE49-F238E27FC236}">
                    <a16:creationId xmlns:a16="http://schemas.microsoft.com/office/drawing/2014/main" id="{30AA5EA7-CC63-72A4-B373-D8B64698B57E}"/>
                  </a:ext>
                </a:extLst>
              </p:cNvPr>
              <p:cNvSpPr/>
              <p:nvPr/>
            </p:nvSpPr>
            <p:spPr>
              <a:xfrm>
                <a:off x="4568086" y="5186427"/>
                <a:ext cx="718060" cy="5577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62" name="Picture 61">
                <a:extLst>
                  <a:ext uri="{FF2B5EF4-FFF2-40B4-BE49-F238E27FC236}">
                    <a16:creationId xmlns:a16="http://schemas.microsoft.com/office/drawing/2014/main" id="{3BF2BA6D-2E9C-BA02-124D-DA498EC827CA}"/>
                  </a:ext>
                </a:extLst>
              </p:cNvPr>
              <p:cNvPicPr>
                <a:picLocks noChangeAspect="1"/>
              </p:cNvPicPr>
              <p:nvPr/>
            </p:nvPicPr>
            <p:blipFill>
              <a:blip r:embed="rId12"/>
              <a:stretch>
                <a:fillRect/>
              </a:stretch>
            </p:blipFill>
            <p:spPr>
              <a:xfrm>
                <a:off x="4712438" y="5343359"/>
                <a:ext cx="444650" cy="247843"/>
              </a:xfrm>
              <a:prstGeom prst="rect">
                <a:avLst/>
              </a:prstGeom>
            </p:spPr>
          </p:pic>
        </p:grpSp>
        <p:sp>
          <p:nvSpPr>
            <p:cNvPr id="188" name="Arrow: Up-Down 187">
              <a:extLst>
                <a:ext uri="{FF2B5EF4-FFF2-40B4-BE49-F238E27FC236}">
                  <a16:creationId xmlns:a16="http://schemas.microsoft.com/office/drawing/2014/main" id="{D0465238-44BD-A6E0-9A32-8BABFC07C9DE}"/>
                </a:ext>
              </a:extLst>
            </p:cNvPr>
            <p:cNvSpPr/>
            <p:nvPr/>
          </p:nvSpPr>
          <p:spPr>
            <a:xfrm rot="4860000">
              <a:off x="5279617" y="4093197"/>
              <a:ext cx="46183" cy="3078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Arrow: Right 191">
              <a:extLst>
                <a:ext uri="{FF2B5EF4-FFF2-40B4-BE49-F238E27FC236}">
                  <a16:creationId xmlns:a16="http://schemas.microsoft.com/office/drawing/2014/main" id="{2E25AF24-D624-B414-8FFF-910600D9C74D}"/>
                </a:ext>
              </a:extLst>
            </p:cNvPr>
            <p:cNvSpPr/>
            <p:nvPr/>
          </p:nvSpPr>
          <p:spPr>
            <a:xfrm rot="9780000">
              <a:off x="3368917" y="4812241"/>
              <a:ext cx="153943" cy="53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0" name="Group 199">
            <a:extLst>
              <a:ext uri="{FF2B5EF4-FFF2-40B4-BE49-F238E27FC236}">
                <a16:creationId xmlns:a16="http://schemas.microsoft.com/office/drawing/2014/main" id="{382479FA-53CB-E907-F48A-82001548C26F}"/>
              </a:ext>
            </a:extLst>
          </p:cNvPr>
          <p:cNvGrpSpPr/>
          <p:nvPr/>
        </p:nvGrpSpPr>
        <p:grpSpPr>
          <a:xfrm>
            <a:off x="7371731" y="2298705"/>
            <a:ext cx="2083644" cy="1676370"/>
            <a:chOff x="7695581" y="2060580"/>
            <a:chExt cx="2083644" cy="1676370"/>
          </a:xfrm>
        </p:grpSpPr>
        <p:sp>
          <p:nvSpPr>
            <p:cNvPr id="24" name="Oval 23">
              <a:extLst>
                <a:ext uri="{FF2B5EF4-FFF2-40B4-BE49-F238E27FC236}">
                  <a16:creationId xmlns:a16="http://schemas.microsoft.com/office/drawing/2014/main" id="{7957BFB2-8587-365C-15BD-03A42DD8463F}"/>
                </a:ext>
              </a:extLst>
            </p:cNvPr>
            <p:cNvSpPr/>
            <p:nvPr/>
          </p:nvSpPr>
          <p:spPr>
            <a:xfrm>
              <a:off x="7695581" y="2918547"/>
              <a:ext cx="1454896" cy="8184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Network and proactively approach prospective candidates from across the sector </a:t>
              </a:r>
              <a:endParaRPr lang="en-AU" dirty="0">
                <a:solidFill>
                  <a:schemeClr val="tx1"/>
                </a:solidFill>
                <a:cs typeface="Calibri" panose="020F0502020204030204"/>
              </a:endParaRPr>
            </a:p>
          </p:txBody>
        </p:sp>
        <p:sp>
          <p:nvSpPr>
            <p:cNvPr id="26" name="Oval 25">
              <a:extLst>
                <a:ext uri="{FF2B5EF4-FFF2-40B4-BE49-F238E27FC236}">
                  <a16:creationId xmlns:a16="http://schemas.microsoft.com/office/drawing/2014/main" id="{3B719369-557C-E84C-17B0-BC1F81C646EA}"/>
                </a:ext>
              </a:extLst>
            </p:cNvPr>
            <p:cNvSpPr/>
            <p:nvPr/>
          </p:nvSpPr>
          <p:spPr>
            <a:xfrm>
              <a:off x="8714802" y="2060580"/>
              <a:ext cx="1064423" cy="85796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132" name="Picture 131" descr="A picture containing text&#10;&#10;Description automatically generated">
              <a:extLst>
                <a:ext uri="{FF2B5EF4-FFF2-40B4-BE49-F238E27FC236}">
                  <a16:creationId xmlns:a16="http://schemas.microsoft.com/office/drawing/2014/main" id="{03944449-92BB-CBF1-F580-2F1F4134996C}"/>
                </a:ext>
              </a:extLst>
            </p:cNvPr>
            <p:cNvPicPr>
              <a:picLocks noChangeAspect="1"/>
            </p:cNvPicPr>
            <p:nvPr/>
          </p:nvPicPr>
          <p:blipFill>
            <a:blip r:embed="rId13"/>
            <a:stretch>
              <a:fillRect/>
            </a:stretch>
          </p:blipFill>
          <p:spPr>
            <a:xfrm>
              <a:off x="8963120" y="2217199"/>
              <a:ext cx="636969" cy="225222"/>
            </a:xfrm>
            <a:prstGeom prst="rect">
              <a:avLst/>
            </a:prstGeom>
          </p:spPr>
        </p:pic>
        <p:pic>
          <p:nvPicPr>
            <p:cNvPr id="134" name="Picture 133" descr="A picture containing logo&#10;&#10;Description automatically generated">
              <a:extLst>
                <a:ext uri="{FF2B5EF4-FFF2-40B4-BE49-F238E27FC236}">
                  <a16:creationId xmlns:a16="http://schemas.microsoft.com/office/drawing/2014/main" id="{F499973B-4AD6-EBB5-97A5-5701F186632C}"/>
                </a:ext>
              </a:extLst>
            </p:cNvPr>
            <p:cNvPicPr>
              <a:picLocks noChangeAspect="1"/>
            </p:cNvPicPr>
            <p:nvPr/>
          </p:nvPicPr>
          <p:blipFill>
            <a:blip r:embed="rId14"/>
            <a:stretch>
              <a:fillRect/>
            </a:stretch>
          </p:blipFill>
          <p:spPr>
            <a:xfrm>
              <a:off x="9015903" y="2513347"/>
              <a:ext cx="538406" cy="219607"/>
            </a:xfrm>
            <a:prstGeom prst="rect">
              <a:avLst/>
            </a:prstGeom>
          </p:spPr>
        </p:pic>
        <p:sp>
          <p:nvSpPr>
            <p:cNvPr id="193" name="Arrow: Right 192">
              <a:extLst>
                <a:ext uri="{FF2B5EF4-FFF2-40B4-BE49-F238E27FC236}">
                  <a16:creationId xmlns:a16="http://schemas.microsoft.com/office/drawing/2014/main" id="{141BF3C4-4FD6-1ED3-5BCB-4066D62E5A60}"/>
                </a:ext>
              </a:extLst>
            </p:cNvPr>
            <p:cNvSpPr/>
            <p:nvPr/>
          </p:nvSpPr>
          <p:spPr>
            <a:xfrm rot="-2460000">
              <a:off x="8709850" y="2870580"/>
              <a:ext cx="153943" cy="53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6" name="Arrow: Up-Down 185">
            <a:extLst>
              <a:ext uri="{FF2B5EF4-FFF2-40B4-BE49-F238E27FC236}">
                <a16:creationId xmlns:a16="http://schemas.microsoft.com/office/drawing/2014/main" id="{CE604DE0-5855-858E-03E3-CECD9F0B56D3}"/>
              </a:ext>
            </a:extLst>
          </p:cNvPr>
          <p:cNvSpPr/>
          <p:nvPr/>
        </p:nvSpPr>
        <p:spPr>
          <a:xfrm rot="16200000">
            <a:off x="9666953" y="4325198"/>
            <a:ext cx="53881" cy="3232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 name="Group 205">
            <a:extLst>
              <a:ext uri="{FF2B5EF4-FFF2-40B4-BE49-F238E27FC236}">
                <a16:creationId xmlns:a16="http://schemas.microsoft.com/office/drawing/2014/main" id="{81329DCE-7E2D-0D52-351E-5D0CB2F13FF0}"/>
              </a:ext>
            </a:extLst>
          </p:cNvPr>
          <p:cNvGrpSpPr/>
          <p:nvPr/>
        </p:nvGrpSpPr>
        <p:grpSpPr>
          <a:xfrm>
            <a:off x="421747" y="2327348"/>
            <a:ext cx="2163111" cy="2437418"/>
            <a:chOff x="421747" y="2327348"/>
            <a:chExt cx="2734611" cy="2104043"/>
          </a:xfrm>
        </p:grpSpPr>
        <p:sp>
          <p:nvSpPr>
            <p:cNvPr id="203" name="TextBox 202">
              <a:extLst>
                <a:ext uri="{FF2B5EF4-FFF2-40B4-BE49-F238E27FC236}">
                  <a16:creationId xmlns:a16="http://schemas.microsoft.com/office/drawing/2014/main" id="{7238C4D5-404F-C068-AFD1-A58A5D5FE4DB}"/>
                </a:ext>
              </a:extLst>
            </p:cNvPr>
            <p:cNvSpPr txBox="1"/>
            <p:nvPr/>
          </p:nvSpPr>
          <p:spPr>
            <a:xfrm>
              <a:off x="421747" y="2821183"/>
              <a:ext cx="2734610" cy="1610208"/>
            </a:xfrm>
            <a:prstGeom prst="rect">
              <a:avLst/>
            </a:prstGeom>
            <a:noFill/>
            <a:ln>
              <a:solidFill>
                <a:schemeClr val="tx1"/>
              </a:solidFill>
              <a:prstDash val="sysDot"/>
            </a:ln>
          </p:spPr>
          <p:txBody>
            <a:bodyPr wrap="square" lIns="91440" tIns="45720" rIns="91440" bIns="45720" rtlCol="0" anchor="t">
              <a:noAutofit/>
            </a:bodyPr>
            <a:lstStyle/>
            <a:p>
              <a:pPr marL="180975" indent="-180975">
                <a:buClr>
                  <a:schemeClr val="tx1"/>
                </a:buClr>
                <a:buFont typeface="Arial" panose="020B0604020202020204" pitchFamily="34" charset="0"/>
                <a:buChar char="•"/>
                <a:tabLst>
                  <a:tab pos="87313" algn="l"/>
                </a:tabLst>
                <a:defRPr/>
              </a:pPr>
              <a:endParaRPr lang="en-AU" sz="500" b="1" dirty="0"/>
            </a:p>
            <a:p>
              <a:pPr marL="171450" indent="-171450">
                <a:spcAft>
                  <a:spcPts val="400"/>
                </a:spcAft>
                <a:buClr>
                  <a:schemeClr val="tx1"/>
                </a:buClr>
                <a:buFont typeface="Arial" panose="020B0604020202020204" pitchFamily="34" charset="0"/>
                <a:buChar char="•"/>
                <a:tabLst>
                  <a:tab pos="87313" algn="l"/>
                </a:tabLst>
                <a:defRPr/>
              </a:pPr>
              <a:r>
                <a:rPr lang="en-AU" sz="1000" b="1" dirty="0"/>
                <a:t>Early career hires </a:t>
              </a:r>
              <a:r>
                <a:rPr lang="en-AU" sz="1000" dirty="0"/>
                <a:t>such as school leavers, university students and graduates</a:t>
              </a:r>
            </a:p>
            <a:p>
              <a:pPr marL="171450" indent="-171450">
                <a:spcAft>
                  <a:spcPts val="400"/>
                </a:spcAft>
                <a:buClr>
                  <a:schemeClr val="tx1"/>
                </a:buClr>
                <a:buFont typeface="Arial" panose="020B0604020202020204" pitchFamily="34" charset="0"/>
                <a:buChar char="•"/>
                <a:tabLst>
                  <a:tab pos="87313" algn="l"/>
                </a:tabLst>
                <a:defRPr/>
              </a:pPr>
              <a:r>
                <a:rPr lang="en-AU" sz="1000" b="1" dirty="0"/>
                <a:t>APS employees </a:t>
              </a:r>
            </a:p>
            <a:p>
              <a:pPr marL="171450" indent="-171450">
                <a:spcAft>
                  <a:spcPts val="400"/>
                </a:spcAft>
                <a:buClr>
                  <a:schemeClr val="tx1"/>
                </a:buClr>
                <a:buFont typeface="Arial" panose="020B0604020202020204" pitchFamily="34" charset="0"/>
                <a:buChar char="•"/>
                <a:tabLst>
                  <a:tab pos="87313" algn="l"/>
                </a:tabLst>
                <a:defRPr/>
              </a:pPr>
              <a:r>
                <a:rPr lang="en-AU" sz="1000" b="1" dirty="0"/>
                <a:t>Experienced APS lateral hires </a:t>
              </a:r>
            </a:p>
            <a:p>
              <a:pPr marL="171450" indent="-171450">
                <a:spcAft>
                  <a:spcPts val="400"/>
                </a:spcAft>
                <a:buClr>
                  <a:schemeClr val="tx1"/>
                </a:buClr>
                <a:buFont typeface="Arial" panose="020B0604020202020204" pitchFamily="34" charset="0"/>
                <a:buChar char="•"/>
                <a:tabLst>
                  <a:tab pos="87313" algn="l"/>
                </a:tabLst>
                <a:defRPr/>
              </a:pPr>
              <a:r>
                <a:rPr lang="en-AU" sz="1000" b="1" dirty="0"/>
                <a:t>Lateral hires from the private sector </a:t>
              </a:r>
            </a:p>
            <a:p>
              <a:pPr marL="171450" indent="-171450">
                <a:spcAft>
                  <a:spcPts val="400"/>
                </a:spcAft>
                <a:buClr>
                  <a:schemeClr val="tx1"/>
                </a:buClr>
                <a:buFont typeface="Arial" panose="020B0604020202020204" pitchFamily="34" charset="0"/>
                <a:buChar char="•"/>
                <a:tabLst>
                  <a:tab pos="87313" algn="l"/>
                </a:tabLst>
                <a:defRPr/>
              </a:pPr>
              <a:r>
                <a:rPr lang="en-AU" sz="1000" b="1" dirty="0"/>
                <a:t>Previous employees </a:t>
              </a:r>
            </a:p>
            <a:p>
              <a:pPr marL="171450" indent="-171450">
                <a:spcAft>
                  <a:spcPts val="400"/>
                </a:spcAft>
                <a:buClr>
                  <a:schemeClr val="tx1"/>
                </a:buClr>
                <a:buFont typeface="Arial" panose="020B0604020202020204" pitchFamily="34" charset="0"/>
                <a:buChar char="•"/>
                <a:tabLst>
                  <a:tab pos="87313" algn="l"/>
                </a:tabLst>
                <a:defRPr/>
              </a:pPr>
              <a:r>
                <a:rPr lang="en-AU" sz="1000" b="1" dirty="0"/>
                <a:t>Qualified past candidates </a:t>
              </a:r>
            </a:p>
          </p:txBody>
        </p:sp>
        <p:sp>
          <p:nvSpPr>
            <p:cNvPr id="205" name="TextBox 204">
              <a:extLst>
                <a:ext uri="{FF2B5EF4-FFF2-40B4-BE49-F238E27FC236}">
                  <a16:creationId xmlns:a16="http://schemas.microsoft.com/office/drawing/2014/main" id="{80E78329-0632-11BD-29F2-87D7B288B595}"/>
                </a:ext>
              </a:extLst>
            </p:cNvPr>
            <p:cNvSpPr txBox="1"/>
            <p:nvPr/>
          </p:nvSpPr>
          <p:spPr>
            <a:xfrm>
              <a:off x="421748" y="2327348"/>
              <a:ext cx="2734610" cy="401919"/>
            </a:xfrm>
            <a:prstGeom prst="rect">
              <a:avLst/>
            </a:prstGeom>
            <a:solidFill>
              <a:schemeClr val="tx2"/>
            </a:solidFill>
            <a:ln>
              <a:solidFill>
                <a:schemeClr val="tx2"/>
              </a:solidFill>
            </a:ln>
          </p:spPr>
          <p:style>
            <a:lnRef idx="0">
              <a:schemeClr val="accent1"/>
            </a:lnRef>
            <a:fillRef idx="1">
              <a:schemeClr val="accent1"/>
            </a:fillRef>
            <a:effectRef idx="0">
              <a:schemeClr val="dk1"/>
            </a:effectRef>
            <a:fontRef idx="minor">
              <a:schemeClr val="lt1"/>
            </a:fontRef>
          </p:style>
          <p:txBody>
            <a:bodyPr lIns="91440" tIns="45720" rIns="91440" bIns="45720" rtlCol="0" anchor="ctr"/>
            <a:lstStyle>
              <a:defPPr>
                <a:defRPr lang="en-US"/>
              </a:defPPr>
              <a:lvl1pPr algn="ctr">
                <a:spcAft>
                  <a:spcPts val="600"/>
                </a:spcAft>
                <a:defRPr sz="1000" b="1">
                  <a:solidFill>
                    <a:schemeClr val="bg1"/>
                  </a:solidFil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Target talent pipeline</a:t>
              </a:r>
            </a:p>
          </p:txBody>
        </p:sp>
      </p:grpSp>
      <p:grpSp>
        <p:nvGrpSpPr>
          <p:cNvPr id="8" name="Group 7">
            <a:extLst>
              <a:ext uri="{FF2B5EF4-FFF2-40B4-BE49-F238E27FC236}">
                <a16:creationId xmlns:a16="http://schemas.microsoft.com/office/drawing/2014/main" id="{8D1EEEE4-46C2-2F58-7036-E47ECE99310B}"/>
              </a:ext>
            </a:extLst>
          </p:cNvPr>
          <p:cNvGrpSpPr/>
          <p:nvPr/>
        </p:nvGrpSpPr>
        <p:grpSpPr>
          <a:xfrm>
            <a:off x="9905793" y="1960764"/>
            <a:ext cx="2242304" cy="3277217"/>
            <a:chOff x="9905793" y="1960764"/>
            <a:chExt cx="2242304" cy="3277217"/>
          </a:xfrm>
        </p:grpSpPr>
        <p:sp>
          <p:nvSpPr>
            <p:cNvPr id="39" name="Oval 38">
              <a:extLst>
                <a:ext uri="{FF2B5EF4-FFF2-40B4-BE49-F238E27FC236}">
                  <a16:creationId xmlns:a16="http://schemas.microsoft.com/office/drawing/2014/main" id="{4666CB18-FCC1-7241-BB47-59F720C1D9FC}"/>
                </a:ext>
              </a:extLst>
            </p:cNvPr>
            <p:cNvSpPr/>
            <p:nvPr/>
          </p:nvSpPr>
          <p:spPr>
            <a:xfrm>
              <a:off x="9905793" y="3943698"/>
              <a:ext cx="1666415" cy="12942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b="1" dirty="0">
                  <a:solidFill>
                    <a:schemeClr val="tx1"/>
                  </a:solidFill>
                  <a:ea typeface="+mn-lt"/>
                  <a:cs typeface="+mn-lt"/>
                </a:rPr>
                <a:t>Connect with universities </a:t>
              </a:r>
              <a:r>
                <a:rPr lang="en-AU" sz="700" b="1" dirty="0" smtClean="0">
                  <a:solidFill>
                    <a:schemeClr val="tx1"/>
                  </a:solidFill>
                  <a:ea typeface="+mn-lt"/>
                  <a:cs typeface="+mn-lt"/>
                </a:rPr>
                <a:t>close-by </a:t>
              </a:r>
              <a:r>
                <a:rPr lang="en-AU" sz="700" b="1" dirty="0">
                  <a:solidFill>
                    <a:schemeClr val="tx1"/>
                  </a:solidFill>
                  <a:ea typeface="+mn-lt"/>
                  <a:cs typeface="+mn-lt"/>
                </a:rPr>
                <a:t>to our existing geographic footprint - </a:t>
              </a:r>
              <a:r>
                <a:rPr lang="en-AU" sz="700" dirty="0">
                  <a:solidFill>
                    <a:schemeClr val="tx1"/>
                  </a:solidFill>
                  <a:ea typeface="+mn-lt"/>
                  <a:cs typeface="+mn-lt"/>
                </a:rPr>
                <a:t>Utilise University Online Jobs </a:t>
              </a:r>
              <a:r>
                <a:rPr lang="en-AU" sz="700" dirty="0" smtClean="0">
                  <a:solidFill>
                    <a:schemeClr val="tx1"/>
                  </a:solidFill>
                  <a:ea typeface="+mn-lt"/>
                  <a:cs typeface="+mn-lt"/>
                </a:rPr>
                <a:t>Portals, </a:t>
              </a:r>
              <a:r>
                <a:rPr lang="en-AU" sz="700" dirty="0">
                  <a:solidFill>
                    <a:schemeClr val="tx1"/>
                  </a:solidFill>
                  <a:ea typeface="+mn-lt"/>
                  <a:cs typeface="+mn-lt"/>
                </a:rPr>
                <a:t>University vacation employment programs and career fair exhibits (virtual and in person)</a:t>
              </a:r>
              <a:endParaRPr lang="en-US" sz="700" dirty="0">
                <a:solidFill>
                  <a:schemeClr val="tx1"/>
                </a:solidFill>
                <a:ea typeface="+mn-lt"/>
                <a:cs typeface="+mn-lt"/>
              </a:endParaRPr>
            </a:p>
          </p:txBody>
        </p:sp>
        <p:sp>
          <p:nvSpPr>
            <p:cNvPr id="37" name="Oval 36">
              <a:extLst>
                <a:ext uri="{FF2B5EF4-FFF2-40B4-BE49-F238E27FC236}">
                  <a16:creationId xmlns:a16="http://schemas.microsoft.com/office/drawing/2014/main" id="{FEAAFAAD-564F-D2BB-22E1-9F865D79D989}"/>
                </a:ext>
              </a:extLst>
            </p:cNvPr>
            <p:cNvSpPr/>
            <p:nvPr/>
          </p:nvSpPr>
          <p:spPr>
            <a:xfrm>
              <a:off x="10311140" y="1960764"/>
              <a:ext cx="1836957" cy="16492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141" name="Picture 140">
              <a:extLst>
                <a:ext uri="{FF2B5EF4-FFF2-40B4-BE49-F238E27FC236}">
                  <a16:creationId xmlns:a16="http://schemas.microsoft.com/office/drawing/2014/main" id="{F6024697-0E18-23E3-BCE5-D14581375626}"/>
                </a:ext>
              </a:extLst>
            </p:cNvPr>
            <p:cNvPicPr>
              <a:picLocks noChangeAspect="1"/>
            </p:cNvPicPr>
            <p:nvPr/>
          </p:nvPicPr>
          <p:blipFill>
            <a:blip r:embed="rId15"/>
            <a:stretch>
              <a:fillRect/>
            </a:stretch>
          </p:blipFill>
          <p:spPr>
            <a:xfrm>
              <a:off x="10801555" y="2130495"/>
              <a:ext cx="693816" cy="220797"/>
            </a:xfrm>
            <a:prstGeom prst="rect">
              <a:avLst/>
            </a:prstGeom>
          </p:spPr>
        </p:pic>
        <p:pic>
          <p:nvPicPr>
            <p:cNvPr id="144" name="Picture 143">
              <a:extLst>
                <a:ext uri="{FF2B5EF4-FFF2-40B4-BE49-F238E27FC236}">
                  <a16:creationId xmlns:a16="http://schemas.microsoft.com/office/drawing/2014/main" id="{12E1FEA9-3656-AC0D-0BB7-438D67CE1888}"/>
                </a:ext>
              </a:extLst>
            </p:cNvPr>
            <p:cNvPicPr>
              <a:picLocks noChangeAspect="1"/>
            </p:cNvPicPr>
            <p:nvPr/>
          </p:nvPicPr>
          <p:blipFill>
            <a:blip r:embed="rId16"/>
            <a:stretch>
              <a:fillRect/>
            </a:stretch>
          </p:blipFill>
          <p:spPr>
            <a:xfrm rot="21435859">
              <a:off x="10925163" y="2456624"/>
              <a:ext cx="315617" cy="306105"/>
            </a:xfrm>
            <a:prstGeom prst="rect">
              <a:avLst/>
            </a:prstGeom>
          </p:spPr>
        </p:pic>
        <p:pic>
          <p:nvPicPr>
            <p:cNvPr id="149" name="Picture 148">
              <a:extLst>
                <a:ext uri="{FF2B5EF4-FFF2-40B4-BE49-F238E27FC236}">
                  <a16:creationId xmlns:a16="http://schemas.microsoft.com/office/drawing/2014/main" id="{34C8675E-7E0F-29E5-5E4F-027D82A94D5F}"/>
                </a:ext>
              </a:extLst>
            </p:cNvPr>
            <p:cNvPicPr>
              <a:picLocks noChangeAspect="1"/>
            </p:cNvPicPr>
            <p:nvPr/>
          </p:nvPicPr>
          <p:blipFill>
            <a:blip r:embed="rId17"/>
            <a:stretch>
              <a:fillRect/>
            </a:stretch>
          </p:blipFill>
          <p:spPr>
            <a:xfrm>
              <a:off x="11405852" y="2400251"/>
              <a:ext cx="595589" cy="268538"/>
            </a:xfrm>
            <a:prstGeom prst="rect">
              <a:avLst/>
            </a:prstGeom>
          </p:spPr>
        </p:pic>
        <p:pic>
          <p:nvPicPr>
            <p:cNvPr id="151" name="Picture 150">
              <a:extLst>
                <a:ext uri="{FF2B5EF4-FFF2-40B4-BE49-F238E27FC236}">
                  <a16:creationId xmlns:a16="http://schemas.microsoft.com/office/drawing/2014/main" id="{6CD7F07C-2533-DE93-D6C0-978B8A69EA3F}"/>
                </a:ext>
              </a:extLst>
            </p:cNvPr>
            <p:cNvPicPr>
              <a:picLocks noChangeAspect="1"/>
            </p:cNvPicPr>
            <p:nvPr/>
          </p:nvPicPr>
          <p:blipFill>
            <a:blip r:embed="rId18"/>
            <a:stretch>
              <a:fillRect/>
            </a:stretch>
          </p:blipFill>
          <p:spPr>
            <a:xfrm>
              <a:off x="10479355" y="2415420"/>
              <a:ext cx="317603" cy="384320"/>
            </a:xfrm>
            <a:prstGeom prst="rect">
              <a:avLst/>
            </a:prstGeom>
          </p:spPr>
        </p:pic>
        <p:sp>
          <p:nvSpPr>
            <p:cNvPr id="194" name="Arrow: Right 193">
              <a:extLst>
                <a:ext uri="{FF2B5EF4-FFF2-40B4-BE49-F238E27FC236}">
                  <a16:creationId xmlns:a16="http://schemas.microsoft.com/office/drawing/2014/main" id="{BCA7EAA5-EB25-B6F7-CA27-9AD1430CD65A}"/>
                </a:ext>
              </a:extLst>
            </p:cNvPr>
            <p:cNvSpPr/>
            <p:nvPr/>
          </p:nvSpPr>
          <p:spPr>
            <a:xfrm rot="16980000">
              <a:off x="10841438" y="3774166"/>
              <a:ext cx="260044" cy="44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5">
              <a:extLst>
                <a:ext uri="{FF2B5EF4-FFF2-40B4-BE49-F238E27FC236}">
                  <a16:creationId xmlns:a16="http://schemas.microsoft.com/office/drawing/2014/main" id="{B6E71DA8-E1C5-39D9-5945-218A4B643B4A}"/>
                </a:ext>
              </a:extLst>
            </p:cNvPr>
            <p:cNvPicPr>
              <a:picLocks noChangeAspect="1"/>
            </p:cNvPicPr>
            <p:nvPr/>
          </p:nvPicPr>
          <p:blipFill>
            <a:blip r:embed="rId19"/>
            <a:stretch>
              <a:fillRect/>
            </a:stretch>
          </p:blipFill>
          <p:spPr>
            <a:xfrm>
              <a:off x="11254451" y="2737798"/>
              <a:ext cx="833378" cy="244226"/>
            </a:xfrm>
            <a:prstGeom prst="rect">
              <a:avLst/>
            </a:prstGeom>
          </p:spPr>
        </p:pic>
        <p:pic>
          <p:nvPicPr>
            <p:cNvPr id="6" name="Picture 6" descr="Text&#10;&#10;Description automatically generated">
              <a:extLst>
                <a:ext uri="{FF2B5EF4-FFF2-40B4-BE49-F238E27FC236}">
                  <a16:creationId xmlns:a16="http://schemas.microsoft.com/office/drawing/2014/main" id="{A1379117-ADB8-AF8D-721D-C2CB40E0F6B6}"/>
                </a:ext>
              </a:extLst>
            </p:cNvPr>
            <p:cNvPicPr>
              <a:picLocks noChangeAspect="1"/>
            </p:cNvPicPr>
            <p:nvPr/>
          </p:nvPicPr>
          <p:blipFill rotWithShape="1">
            <a:blip r:embed="rId20"/>
            <a:srcRect l="9574" t="20863" r="11013" b="26010"/>
            <a:stretch/>
          </p:blipFill>
          <p:spPr>
            <a:xfrm>
              <a:off x="10475927" y="2896950"/>
              <a:ext cx="702682" cy="286754"/>
            </a:xfrm>
            <a:prstGeom prst="rect">
              <a:avLst/>
            </a:prstGeom>
          </p:spPr>
        </p:pic>
        <p:pic>
          <p:nvPicPr>
            <p:cNvPr id="7" name="Picture 7" descr="Logo, company name&#10;&#10;Description automatically generated">
              <a:extLst>
                <a:ext uri="{FF2B5EF4-FFF2-40B4-BE49-F238E27FC236}">
                  <a16:creationId xmlns:a16="http://schemas.microsoft.com/office/drawing/2014/main" id="{4E3C5C82-C825-0300-E962-15E2A1619E6C}"/>
                </a:ext>
              </a:extLst>
            </p:cNvPr>
            <p:cNvPicPr>
              <a:picLocks noChangeAspect="1"/>
            </p:cNvPicPr>
            <p:nvPr/>
          </p:nvPicPr>
          <p:blipFill>
            <a:blip r:embed="rId21"/>
            <a:stretch>
              <a:fillRect/>
            </a:stretch>
          </p:blipFill>
          <p:spPr>
            <a:xfrm>
              <a:off x="11244804" y="3101734"/>
              <a:ext cx="486137" cy="249417"/>
            </a:xfrm>
            <a:prstGeom prst="rect">
              <a:avLst/>
            </a:prstGeom>
          </p:spPr>
        </p:pic>
      </p:grpSp>
    </p:spTree>
    <p:extLst>
      <p:ext uri="{BB962C8B-B14F-4D97-AF65-F5344CB8AC3E}">
        <p14:creationId xmlns:p14="http://schemas.microsoft.com/office/powerpoint/2010/main" val="2777630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1A89B35-8D52-4628-BF38-B16E2DEA2B8D}"/>
              </a:ext>
            </a:extLst>
          </p:cNvPr>
          <p:cNvSpPr txBox="1"/>
          <p:nvPr/>
        </p:nvSpPr>
        <p:spPr>
          <a:xfrm>
            <a:off x="487391" y="3735783"/>
            <a:ext cx="2743475" cy="1970975"/>
          </a:xfrm>
          <a:prstGeom prst="rect">
            <a:avLst/>
          </a:prstGeom>
          <a:noFill/>
          <a:ln>
            <a:solidFill>
              <a:schemeClr val="tx1"/>
            </a:solidFill>
            <a:prstDash val="sysDot"/>
          </a:ln>
        </p:spPr>
        <p:txBody>
          <a:bodyPr wrap="square" lIns="91440" tIns="45720" rIns="91440" bIns="45720" rtlCol="0" anchor="t">
            <a:noAutofit/>
          </a:bodyPr>
          <a:lstStyle/>
          <a:p>
            <a:pPr marL="180975" indent="-180975">
              <a:buClr>
                <a:schemeClr val="tx1"/>
              </a:buClr>
              <a:buFont typeface="Arial" panose="020B0604020202020204" pitchFamily="34" charset="0"/>
              <a:buChar char="•"/>
              <a:tabLst>
                <a:tab pos="87313" algn="l"/>
              </a:tabLst>
              <a:defRPr/>
            </a:pPr>
            <a:endParaRPr lang="en-AU" sz="500" dirty="0"/>
          </a:p>
          <a:p>
            <a:pPr marL="180975" indent="-180975">
              <a:spcBef>
                <a:spcPts val="300"/>
              </a:spcBef>
              <a:buClr>
                <a:schemeClr val="tx1"/>
              </a:buClr>
              <a:buFont typeface="Arial" panose="020B0604020202020204" pitchFamily="34" charset="0"/>
              <a:buChar char="•"/>
              <a:tabLst>
                <a:tab pos="87313" algn="l"/>
              </a:tabLst>
              <a:defRPr/>
            </a:pPr>
            <a:r>
              <a:rPr lang="en-AU" sz="1000" dirty="0"/>
              <a:t>Acts with empathy and demonstrates resilience, committing to achieving quality outcomes</a:t>
            </a:r>
          </a:p>
          <a:p>
            <a:pPr marL="180975" indent="-180975">
              <a:spcBef>
                <a:spcPts val="300"/>
              </a:spcBef>
              <a:buClr>
                <a:schemeClr val="tx1"/>
              </a:buClr>
              <a:buFont typeface="Arial" panose="020B0604020202020204" pitchFamily="34" charset="0"/>
              <a:buChar char="•"/>
              <a:tabLst>
                <a:tab pos="87313" algn="l"/>
              </a:tabLst>
              <a:defRPr/>
            </a:pPr>
            <a:r>
              <a:rPr lang="en-AU" sz="1000" dirty="0"/>
              <a:t>Understands the operations of the Commission and how and when to refer/escalate cases in order to deliver on the responsibilities of the Commission</a:t>
            </a:r>
          </a:p>
          <a:p>
            <a:pPr marL="180975" indent="-180975">
              <a:spcBef>
                <a:spcPts val="300"/>
              </a:spcBef>
              <a:buClr>
                <a:schemeClr val="tx1"/>
              </a:buClr>
              <a:buFont typeface="Arial" panose="020B0604020202020204" pitchFamily="34" charset="0"/>
              <a:buChar char="•"/>
              <a:tabLst>
                <a:tab pos="87313" algn="l"/>
              </a:tabLst>
              <a:defRPr/>
            </a:pPr>
            <a:r>
              <a:rPr lang="en-AU" sz="1000" dirty="0"/>
              <a:t>Deals with </a:t>
            </a:r>
            <a:r>
              <a:rPr lang="en-AU" sz="1000" dirty="0" smtClean="0"/>
              <a:t>consumers </a:t>
            </a:r>
            <a:r>
              <a:rPr lang="en-AU" sz="1000" dirty="0"/>
              <a:t>respectfully and </a:t>
            </a:r>
            <a:r>
              <a:rPr lang="en-AU" sz="1000" dirty="0" smtClean="0"/>
              <a:t>represents </a:t>
            </a:r>
            <a:r>
              <a:rPr lang="en-AU" sz="1000" dirty="0"/>
              <a:t>the Commission with integrity, building public trust</a:t>
            </a:r>
          </a:p>
        </p:txBody>
      </p:sp>
      <p:sp>
        <p:nvSpPr>
          <p:cNvPr id="2" name="Rectangle 1">
            <a:extLst>
              <a:ext uri="{FF2B5EF4-FFF2-40B4-BE49-F238E27FC236}">
                <a16:creationId xmlns:a16="http://schemas.microsoft.com/office/drawing/2014/main" id="{E6C2499C-8050-414B-AAA3-F3A3D029F90F}"/>
              </a:ext>
            </a:extLst>
          </p:cNvPr>
          <p:cNvSpPr/>
          <p:nvPr/>
        </p:nvSpPr>
        <p:spPr>
          <a:xfrm>
            <a:off x="487391" y="3243291"/>
            <a:ext cx="2740651" cy="537420"/>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a:p>
            <a:pPr algn="ctr"/>
            <a:endParaRPr lang="en-AU" sz="1400" b="1" dirty="0"/>
          </a:p>
        </p:txBody>
      </p:sp>
      <p:sp>
        <p:nvSpPr>
          <p:cNvPr id="45" name="TextBox 44">
            <a:extLst>
              <a:ext uri="{FF2B5EF4-FFF2-40B4-BE49-F238E27FC236}">
                <a16:creationId xmlns:a16="http://schemas.microsoft.com/office/drawing/2014/main" id="{DA7210EA-2C57-4B45-ACF5-64C30D21F74B}"/>
              </a:ext>
            </a:extLst>
          </p:cNvPr>
          <p:cNvSpPr txBox="1"/>
          <p:nvPr/>
        </p:nvSpPr>
        <p:spPr>
          <a:xfrm>
            <a:off x="598622" y="5779097"/>
            <a:ext cx="10950190" cy="715992"/>
          </a:xfrm>
          <a:prstGeom prst="rect">
            <a:avLst/>
          </a:prstGeom>
          <a:solidFill>
            <a:schemeClr val="bg2"/>
          </a:solidFill>
        </p:spPr>
        <p:txBody>
          <a:bodyPr wrap="square" lIns="91440" tIns="45720" rIns="91440" bIns="45720" anchor="t">
            <a:noAutofit/>
          </a:bodyPr>
          <a:lstStyle/>
          <a:p>
            <a:pPr algn="ctr">
              <a:spcBef>
                <a:spcPts val="300"/>
              </a:spcBef>
              <a:tabLst>
                <a:tab pos="449263" algn="l"/>
              </a:tabLst>
              <a:defRPr/>
            </a:pPr>
            <a:r>
              <a:rPr lang="en-AU" sz="1100" b="1" dirty="0">
                <a:ea typeface="+mn-lt"/>
                <a:cs typeface="+mn-lt"/>
              </a:rPr>
              <a:t>Enabled by … </a:t>
            </a:r>
            <a:endParaRPr lang="en-US" b="1" dirty="0"/>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5" y="376485"/>
            <a:ext cx="8370198" cy="1376364"/>
          </a:xfrm>
        </p:spPr>
        <p:txBody>
          <a:bodyPr anchor="t" anchorCtr="0">
            <a:noAutofit/>
          </a:bodyPr>
          <a:lstStyle/>
          <a:p>
            <a:pPr>
              <a:lnSpc>
                <a:spcPct val="100000"/>
              </a:lnSpc>
            </a:pPr>
            <a:r>
              <a:rPr lang="en-US" sz="2700" dirty="0">
                <a:solidFill>
                  <a:schemeClr val="accent3"/>
                </a:solidFill>
              </a:rPr>
              <a:t>Opportunity spotlight: </a:t>
            </a:r>
            <a:br>
              <a:rPr lang="en-US" sz="2700" dirty="0">
                <a:solidFill>
                  <a:schemeClr val="accent3"/>
                </a:solidFill>
              </a:rPr>
            </a:br>
            <a:r>
              <a:rPr lang="en-US" sz="2700" dirty="0">
                <a:solidFill>
                  <a:schemeClr val="accent3"/>
                </a:solidFill>
              </a:rPr>
              <a:t>‘One Commission’ Core Capabilities Program (C1)</a:t>
            </a:r>
            <a:endParaRPr lang="en-AU" sz="2700" dirty="0">
              <a:solidFill>
                <a:schemeClr val="accent3"/>
              </a:solidFill>
            </a:endParaRPr>
          </a:p>
        </p:txBody>
      </p:sp>
      <p:sp>
        <p:nvSpPr>
          <p:cNvPr id="4" name="TextBox 3">
            <a:extLst>
              <a:ext uri="{FF2B5EF4-FFF2-40B4-BE49-F238E27FC236}">
                <a16:creationId xmlns:a16="http://schemas.microsoft.com/office/drawing/2014/main" id="{7D1CC35D-A8FB-CA30-F4CD-8BE4BF13EC28}"/>
              </a:ext>
            </a:extLst>
          </p:cNvPr>
          <p:cNvSpPr txBox="1"/>
          <p:nvPr/>
        </p:nvSpPr>
        <p:spPr>
          <a:xfrm>
            <a:off x="489525" y="1517351"/>
            <a:ext cx="11059287" cy="430887"/>
          </a:xfrm>
          <a:prstGeom prst="rect">
            <a:avLst/>
          </a:prstGeom>
          <a:solidFill>
            <a:schemeClr val="bg2"/>
          </a:solidFill>
        </p:spPr>
        <p:txBody>
          <a:bodyPr wrap="square" lIns="91440" tIns="45720" rIns="91440" bIns="45720" anchor="t">
            <a:spAutoFit/>
          </a:bodyPr>
          <a:lstStyle/>
          <a:p>
            <a:pPr algn="ctr">
              <a:spcBef>
                <a:spcPts val="300"/>
              </a:spcBef>
              <a:tabLst>
                <a:tab pos="449263" algn="l"/>
              </a:tabLst>
              <a:defRPr/>
            </a:pPr>
            <a:r>
              <a:rPr lang="en-AU" sz="1100" dirty="0">
                <a:ea typeface="+mn-lt"/>
                <a:cs typeface="+mn-lt"/>
              </a:rPr>
              <a:t>Develop </a:t>
            </a:r>
            <a:r>
              <a:rPr lang="en-AU" sz="1100" b="0" dirty="0">
                <a:ea typeface="+mn-lt"/>
                <a:cs typeface="+mn-lt"/>
              </a:rPr>
              <a:t>a</a:t>
            </a:r>
            <a:r>
              <a:rPr lang="en-AU" sz="1100" dirty="0">
                <a:ea typeface="+mn-lt"/>
                <a:cs typeface="+mn-lt"/>
              </a:rPr>
              <a:t> </a:t>
            </a:r>
            <a:r>
              <a:rPr lang="en-AU" sz="1100" b="1" dirty="0">
                <a:solidFill>
                  <a:schemeClr val="accent3"/>
                </a:solidFill>
                <a:ea typeface="+mn-lt"/>
                <a:cs typeface="+mn-lt"/>
              </a:rPr>
              <a:t>‘One Commission’ core capabilities program for all staff</a:t>
            </a:r>
            <a:r>
              <a:rPr lang="en-AU" sz="1100" dirty="0">
                <a:ea typeface="+mn-lt"/>
                <a:cs typeface="+mn-lt"/>
              </a:rPr>
              <a:t>, leveraging the shared knowledge</a:t>
            </a:r>
            <a:r>
              <a:rPr lang="en-AU" sz="1100" b="0" dirty="0">
                <a:ea typeface="+mn-lt"/>
                <a:cs typeface="+mn-lt"/>
              </a:rPr>
              <a:t>, </a:t>
            </a:r>
            <a:r>
              <a:rPr lang="en-AU" sz="1100" dirty="0">
                <a:ea typeface="+mn-lt"/>
                <a:cs typeface="+mn-lt"/>
              </a:rPr>
              <a:t>capability </a:t>
            </a:r>
            <a:r>
              <a:rPr lang="en-AU" sz="1100" b="0" dirty="0">
                <a:ea typeface="+mn-lt"/>
                <a:cs typeface="+mn-lt"/>
              </a:rPr>
              <a:t>and </a:t>
            </a:r>
            <a:r>
              <a:rPr lang="en-AU" sz="1100" dirty="0">
                <a:ea typeface="+mn-lt"/>
                <a:cs typeface="+mn-lt"/>
              </a:rPr>
              <a:t>resources internally and external across </a:t>
            </a:r>
            <a:r>
              <a:rPr lang="en-AU" sz="1100" b="0" dirty="0">
                <a:ea typeface="+mn-lt"/>
                <a:cs typeface="+mn-lt"/>
              </a:rPr>
              <a:t>our </a:t>
            </a:r>
            <a:r>
              <a:rPr lang="en-AU" sz="1100" dirty="0">
                <a:ea typeface="+mn-lt"/>
                <a:cs typeface="+mn-lt"/>
              </a:rPr>
              <a:t>broader regulatory community </a:t>
            </a:r>
            <a:r>
              <a:rPr lang="en-AU" sz="1100" b="0" dirty="0">
                <a:ea typeface="+mn-lt"/>
                <a:cs typeface="+mn-lt"/>
              </a:rPr>
              <a:t>and </a:t>
            </a:r>
            <a:r>
              <a:rPr lang="en-AU" sz="1100" dirty="0">
                <a:ea typeface="+mn-lt"/>
                <a:cs typeface="+mn-lt"/>
              </a:rPr>
              <a:t>disability sector to support capability development across a </a:t>
            </a:r>
            <a:r>
              <a:rPr lang="en-AU" sz="1100" b="0" dirty="0">
                <a:ea typeface="+mn-lt"/>
                <a:cs typeface="+mn-lt"/>
              </a:rPr>
              <a:t>core </a:t>
            </a:r>
            <a:r>
              <a:rPr lang="en-AU" sz="1100" dirty="0">
                <a:ea typeface="+mn-lt"/>
                <a:cs typeface="+mn-lt"/>
              </a:rPr>
              <a:t>set </a:t>
            </a:r>
            <a:r>
              <a:rPr lang="en-AU" sz="1100" b="0" dirty="0">
                <a:ea typeface="+mn-lt"/>
                <a:cs typeface="+mn-lt"/>
              </a:rPr>
              <a:t>of </a:t>
            </a:r>
            <a:r>
              <a:rPr lang="en-AU" sz="1100" dirty="0">
                <a:ea typeface="+mn-lt"/>
                <a:cs typeface="+mn-lt"/>
              </a:rPr>
              <a:t>foundational competencies</a:t>
            </a:r>
            <a:endParaRPr lang="en-US" dirty="0"/>
          </a:p>
        </p:txBody>
      </p:sp>
      <p:sp>
        <p:nvSpPr>
          <p:cNvPr id="3" name="Flowchart: Off-page Connector 2">
            <a:extLst>
              <a:ext uri="{FF2B5EF4-FFF2-40B4-BE49-F238E27FC236}">
                <a16:creationId xmlns:a16="http://schemas.microsoft.com/office/drawing/2014/main" id="{5B7CF81F-C9B4-427D-B5B1-5DD4F053A04A}"/>
              </a:ext>
            </a:extLst>
          </p:cNvPr>
          <p:cNvSpPr/>
          <p:nvPr/>
        </p:nvSpPr>
        <p:spPr>
          <a:xfrm>
            <a:off x="489526" y="1999593"/>
            <a:ext cx="11059286" cy="1228831"/>
          </a:xfrm>
          <a:prstGeom prst="flowChartOffpage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300"/>
              </a:spcBef>
            </a:pPr>
            <a:r>
              <a:rPr lang="en-AU" sz="1050" dirty="0">
                <a:solidFill>
                  <a:schemeClr val="bg2">
                    <a:lumMod val="10000"/>
                  </a:schemeClr>
                </a:solidFill>
              </a:rPr>
              <a:t>As the Commission continues to evolve from a </a:t>
            </a:r>
            <a:r>
              <a:rPr lang="en-AU" sz="1050" dirty="0" smtClean="0">
                <a:solidFill>
                  <a:schemeClr val="bg2">
                    <a:lumMod val="10000"/>
                  </a:schemeClr>
                </a:solidFill>
              </a:rPr>
              <a:t>start-up </a:t>
            </a:r>
            <a:r>
              <a:rPr lang="en-AU" sz="1050" dirty="0">
                <a:solidFill>
                  <a:schemeClr val="bg2">
                    <a:lumMod val="10000"/>
                  </a:schemeClr>
                </a:solidFill>
              </a:rPr>
              <a:t>and begins to </a:t>
            </a:r>
            <a:r>
              <a:rPr lang="en-AU" sz="1050" dirty="0" smtClean="0">
                <a:solidFill>
                  <a:schemeClr val="bg2">
                    <a:lumMod val="10000"/>
                  </a:schemeClr>
                </a:solidFill>
              </a:rPr>
              <a:t>scale-up</a:t>
            </a:r>
            <a:r>
              <a:rPr lang="en-AU" sz="1050" dirty="0">
                <a:solidFill>
                  <a:schemeClr val="bg2">
                    <a:lumMod val="10000"/>
                  </a:schemeClr>
                </a:solidFill>
              </a:rPr>
              <a:t>, so will the breadth of workforce capabilities required for both the current and future state. Throughout consultations we heard that the Commission has some unique strengths in areas such as consumer care and empathy. However, changes in the operating environment, an increase in the volume of work, advancements in </a:t>
            </a:r>
            <a:r>
              <a:rPr lang="en-AU" sz="1050" dirty="0" smtClean="0">
                <a:solidFill>
                  <a:schemeClr val="bg2">
                    <a:lumMod val="10000"/>
                  </a:schemeClr>
                </a:solidFill>
              </a:rPr>
              <a:t>technology </a:t>
            </a:r>
            <a:r>
              <a:rPr lang="en-AU" sz="1050" dirty="0">
                <a:solidFill>
                  <a:schemeClr val="bg2">
                    <a:lumMod val="10000"/>
                  </a:schemeClr>
                </a:solidFill>
              </a:rPr>
              <a:t>are creating a need for new </a:t>
            </a:r>
            <a:r>
              <a:rPr lang="en-AU" sz="1050" dirty="0" smtClean="0">
                <a:solidFill>
                  <a:schemeClr val="bg2">
                    <a:lumMod val="10000"/>
                  </a:schemeClr>
                </a:solidFill>
              </a:rPr>
              <a:t>skills, </a:t>
            </a:r>
            <a:r>
              <a:rPr lang="en-AU" sz="1050" dirty="0">
                <a:solidFill>
                  <a:schemeClr val="bg2">
                    <a:lumMod val="10000"/>
                  </a:schemeClr>
                </a:solidFill>
              </a:rPr>
              <a:t>particularly in areas such as </a:t>
            </a:r>
            <a:r>
              <a:rPr lang="en-AU" sz="1050" b="1" dirty="0">
                <a:solidFill>
                  <a:schemeClr val="bg2">
                    <a:lumMod val="10000"/>
                  </a:schemeClr>
                </a:solidFill>
              </a:rPr>
              <a:t>regulatory and risk capability, critical thinking, escalation, and leadership</a:t>
            </a:r>
            <a:r>
              <a:rPr lang="en-AU" sz="1050" dirty="0">
                <a:solidFill>
                  <a:schemeClr val="bg2">
                    <a:lumMod val="10000"/>
                  </a:schemeClr>
                </a:solidFill>
              </a:rPr>
              <a:t>. There was also a recognition that while there were some pockets of depth of expertise, there was increasingly a need for core capabilities in the above skills. A Core Capability Program may enable a more consistent approach to the development of skills, knowledge and attributes across the </a:t>
            </a:r>
            <a:r>
              <a:rPr lang="en-AU" sz="1050" dirty="0" smtClean="0">
                <a:solidFill>
                  <a:schemeClr val="bg2">
                    <a:lumMod val="10000"/>
                  </a:schemeClr>
                </a:solidFill>
              </a:rPr>
              <a:t>Commission</a:t>
            </a:r>
            <a:r>
              <a:rPr lang="en-AU" sz="1050" dirty="0">
                <a:solidFill>
                  <a:schemeClr val="bg2">
                    <a:lumMod val="10000"/>
                  </a:schemeClr>
                </a:solidFill>
              </a:rPr>
              <a:t>. Through stakeholder consultation 14 core capabilities were identified, the below represents </a:t>
            </a:r>
            <a:r>
              <a:rPr lang="en-AU" sz="1050" i="1" dirty="0">
                <a:solidFill>
                  <a:schemeClr val="bg2">
                    <a:lumMod val="10000"/>
                  </a:schemeClr>
                </a:solidFill>
              </a:rPr>
              <a:t>examples of the themes and insights captured </a:t>
            </a:r>
            <a:r>
              <a:rPr lang="en-AU" sz="1050" dirty="0">
                <a:solidFill>
                  <a:schemeClr val="bg2">
                    <a:lumMod val="10000"/>
                  </a:schemeClr>
                </a:solidFill>
              </a:rPr>
              <a:t>across the consultation process. There are also practical steps the Commission can undertake to start weaving through core capabilities. </a:t>
            </a:r>
          </a:p>
        </p:txBody>
      </p:sp>
      <p:sp>
        <p:nvSpPr>
          <p:cNvPr id="9" name="Slide Number Placeholder 8">
            <a:extLst>
              <a:ext uri="{FF2B5EF4-FFF2-40B4-BE49-F238E27FC236}">
                <a16:creationId xmlns:a16="http://schemas.microsoft.com/office/drawing/2014/main" id="{773130B1-0FF7-8DEF-67CD-8A37F7EA26E6}"/>
              </a:ext>
            </a:extLst>
          </p:cNvPr>
          <p:cNvSpPr>
            <a:spLocks noGrp="1"/>
          </p:cNvSpPr>
          <p:nvPr>
            <p:ph type="sldNum" sz="quarter" idx="12"/>
          </p:nvPr>
        </p:nvSpPr>
        <p:spPr>
          <a:xfrm>
            <a:off x="11069001" y="6538659"/>
            <a:ext cx="362274" cy="180000"/>
          </a:xfrm>
        </p:spPr>
        <p:txBody>
          <a:bodyPr/>
          <a:lstStyle/>
          <a:p>
            <a:fld id="{C0F55C17-AF72-40D4-ADBD-B5505DEBF9BA}" type="slidenum">
              <a:rPr lang="en-AU" smtClean="0"/>
              <a:t>41</a:t>
            </a:fld>
            <a:endParaRPr lang="en-US" dirty="0"/>
          </a:p>
        </p:txBody>
      </p:sp>
      <p:sp>
        <p:nvSpPr>
          <p:cNvPr id="6" name="Footer Placeholder 5">
            <a:extLst>
              <a:ext uri="{FF2B5EF4-FFF2-40B4-BE49-F238E27FC236}">
                <a16:creationId xmlns:a16="http://schemas.microsoft.com/office/drawing/2014/main" id="{91EE8AD7-8429-5723-9020-67CC4BB93D3E}"/>
              </a:ext>
            </a:extLst>
          </p:cNvPr>
          <p:cNvSpPr>
            <a:spLocks noGrp="1"/>
          </p:cNvSpPr>
          <p:nvPr>
            <p:ph type="ftr" sz="quarter" idx="11"/>
          </p:nvPr>
        </p:nvSpPr>
        <p:spPr>
          <a:xfrm>
            <a:off x="1172187" y="6538659"/>
            <a:ext cx="6783813" cy="180000"/>
          </a:xfrm>
        </p:spPr>
        <p:txBody>
          <a:bodyPr/>
          <a:lstStyle/>
          <a:p>
            <a:pPr algn="ctr"/>
            <a:r>
              <a:rPr lang="en-AU" smtClean="0"/>
              <a:t>NDIS Commission Workforce Plan 2023-2028</a:t>
            </a:r>
            <a:endParaRPr lang="en-US" dirty="0"/>
          </a:p>
        </p:txBody>
      </p:sp>
      <p:sp>
        <p:nvSpPr>
          <p:cNvPr id="10" name="Rectangle 9">
            <a:extLst>
              <a:ext uri="{FF2B5EF4-FFF2-40B4-BE49-F238E27FC236}">
                <a16:creationId xmlns:a16="http://schemas.microsoft.com/office/drawing/2014/main" id="{A96037B3-1123-42E2-A0D7-D7340FD7F95E}"/>
              </a:ext>
            </a:extLst>
          </p:cNvPr>
          <p:cNvSpPr/>
          <p:nvPr/>
        </p:nvSpPr>
        <p:spPr>
          <a:xfrm>
            <a:off x="759657" y="6001738"/>
            <a:ext cx="2576513" cy="377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Induction and </a:t>
            </a:r>
            <a:r>
              <a:rPr lang="en-AU" sz="1050" dirty="0" smtClean="0"/>
              <a:t>on boarding</a:t>
            </a:r>
            <a:endParaRPr lang="en-AU" sz="1050" dirty="0"/>
          </a:p>
        </p:txBody>
      </p:sp>
      <p:sp>
        <p:nvSpPr>
          <p:cNvPr id="42" name="Rectangle 41">
            <a:extLst>
              <a:ext uri="{FF2B5EF4-FFF2-40B4-BE49-F238E27FC236}">
                <a16:creationId xmlns:a16="http://schemas.microsoft.com/office/drawing/2014/main" id="{626B3A98-B3BB-464D-8EA9-0B01D646AF79}"/>
              </a:ext>
            </a:extLst>
          </p:cNvPr>
          <p:cNvSpPr/>
          <p:nvPr/>
        </p:nvSpPr>
        <p:spPr>
          <a:xfrm>
            <a:off x="3434365" y="6007161"/>
            <a:ext cx="2576513" cy="377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70:20:10 Model for Learning and Development </a:t>
            </a:r>
          </a:p>
        </p:txBody>
      </p:sp>
      <p:sp>
        <p:nvSpPr>
          <p:cNvPr id="44" name="Rectangle 43">
            <a:extLst>
              <a:ext uri="{FF2B5EF4-FFF2-40B4-BE49-F238E27FC236}">
                <a16:creationId xmlns:a16="http://schemas.microsoft.com/office/drawing/2014/main" id="{3FAA6057-F66B-43DF-B305-488E2C9A92F4}"/>
              </a:ext>
            </a:extLst>
          </p:cNvPr>
          <p:cNvSpPr/>
          <p:nvPr/>
        </p:nvSpPr>
        <p:spPr>
          <a:xfrm>
            <a:off x="6095999" y="6001738"/>
            <a:ext cx="2576513" cy="3776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Cross skilling and peer learning</a:t>
            </a:r>
          </a:p>
        </p:txBody>
      </p:sp>
      <p:sp>
        <p:nvSpPr>
          <p:cNvPr id="17" name="TextBox 16">
            <a:extLst>
              <a:ext uri="{FF2B5EF4-FFF2-40B4-BE49-F238E27FC236}">
                <a16:creationId xmlns:a16="http://schemas.microsoft.com/office/drawing/2014/main" id="{DA7A8E6E-6177-4647-AC69-BDA7B5A59DDA}"/>
              </a:ext>
            </a:extLst>
          </p:cNvPr>
          <p:cNvSpPr txBox="1"/>
          <p:nvPr/>
        </p:nvSpPr>
        <p:spPr>
          <a:xfrm>
            <a:off x="3343220" y="3724006"/>
            <a:ext cx="2763733" cy="1985331"/>
          </a:xfrm>
          <a:prstGeom prst="rect">
            <a:avLst/>
          </a:prstGeom>
          <a:noFill/>
          <a:ln>
            <a:solidFill>
              <a:schemeClr val="tx1"/>
            </a:solidFill>
            <a:prstDash val="sysDot"/>
          </a:ln>
        </p:spPr>
        <p:txBody>
          <a:bodyPr wrap="square" lIns="91440" tIns="45720" rIns="91440" bIns="45720" rtlCol="0" anchor="t">
            <a:noAutofit/>
          </a:bodyPr>
          <a:lstStyle>
            <a:defPPr>
              <a:defRPr lang="en-US"/>
            </a:defPPr>
            <a:lvl1pPr marL="180975" indent="-180975">
              <a:spcBef>
                <a:spcPts val="300"/>
              </a:spcBef>
              <a:buClr>
                <a:schemeClr val="tx1"/>
              </a:buClr>
              <a:buFont typeface="Arial" panose="020B0604020202020204" pitchFamily="34" charset="0"/>
              <a:buChar char="•"/>
              <a:tabLst>
                <a:tab pos="87313" algn="l"/>
              </a:tabLst>
              <a:defRPr sz="1000"/>
            </a:lvl1pPr>
          </a:lstStyle>
          <a:p>
            <a:pPr>
              <a:spcBef>
                <a:spcPts val="0"/>
              </a:spcBef>
            </a:pPr>
            <a:endParaRPr lang="en-AU" sz="500" dirty="0"/>
          </a:p>
          <a:p>
            <a:r>
              <a:rPr lang="en-US" dirty="0"/>
              <a:t>Understands </a:t>
            </a:r>
            <a:r>
              <a:rPr lang="en-US" dirty="0" smtClean="0"/>
              <a:t>the Regulatory </a:t>
            </a:r>
            <a:r>
              <a:rPr lang="en-US" dirty="0"/>
              <a:t>A</a:t>
            </a:r>
            <a:r>
              <a:rPr lang="en-US" dirty="0" smtClean="0"/>
              <a:t>pproach </a:t>
            </a:r>
            <a:r>
              <a:rPr lang="en-US" dirty="0"/>
              <a:t>and how the Commission uses the full set of levers and tools to drive quality and safeguarding</a:t>
            </a:r>
            <a:endParaRPr lang="en-AU" dirty="0"/>
          </a:p>
          <a:p>
            <a:r>
              <a:rPr lang="en-AU" dirty="0"/>
              <a:t>Understands relevant legislation </a:t>
            </a:r>
            <a:r>
              <a:rPr lang="en-AU" dirty="0" smtClean="0"/>
              <a:t>and how </a:t>
            </a:r>
            <a:r>
              <a:rPr lang="en-AU" dirty="0"/>
              <a:t>it applies to the roles of the Commission</a:t>
            </a:r>
          </a:p>
          <a:p>
            <a:r>
              <a:rPr lang="en-AU" dirty="0"/>
              <a:t>Understands the disability sector in relation </a:t>
            </a:r>
            <a:r>
              <a:rPr lang="en-AU" dirty="0" smtClean="0"/>
              <a:t>to </a:t>
            </a:r>
            <a:r>
              <a:rPr lang="en-AU" dirty="0"/>
              <a:t>regulation and compliance </a:t>
            </a:r>
          </a:p>
          <a:p>
            <a:r>
              <a:rPr lang="en-AU" sz="1000" dirty="0"/>
              <a:t>Applies critical thinking to tasks</a:t>
            </a:r>
          </a:p>
          <a:p>
            <a:r>
              <a:rPr lang="en-AU" dirty="0"/>
              <a:t>Understands risk management and the application of relevant frameworks, and the Commission’s risk approach</a:t>
            </a:r>
          </a:p>
        </p:txBody>
      </p:sp>
      <p:sp>
        <p:nvSpPr>
          <p:cNvPr id="19" name="Rectangle 18">
            <a:extLst>
              <a:ext uri="{FF2B5EF4-FFF2-40B4-BE49-F238E27FC236}">
                <a16:creationId xmlns:a16="http://schemas.microsoft.com/office/drawing/2014/main" id="{47F113F7-255C-41C4-A2B4-3B1282E0FE92}"/>
              </a:ext>
            </a:extLst>
          </p:cNvPr>
          <p:cNvSpPr/>
          <p:nvPr/>
        </p:nvSpPr>
        <p:spPr>
          <a:xfrm>
            <a:off x="3343644" y="3236245"/>
            <a:ext cx="2760243" cy="537420"/>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a:p>
            <a:pPr algn="ctr"/>
            <a:endParaRPr lang="en-AU" sz="1400" b="1" dirty="0"/>
          </a:p>
        </p:txBody>
      </p:sp>
      <p:sp>
        <p:nvSpPr>
          <p:cNvPr id="25" name="TextBox 24">
            <a:extLst>
              <a:ext uri="{FF2B5EF4-FFF2-40B4-BE49-F238E27FC236}">
                <a16:creationId xmlns:a16="http://schemas.microsoft.com/office/drawing/2014/main" id="{2B29A470-F74B-458C-B481-1E8022157631}"/>
              </a:ext>
            </a:extLst>
          </p:cNvPr>
          <p:cNvSpPr txBox="1"/>
          <p:nvPr/>
        </p:nvSpPr>
        <p:spPr>
          <a:xfrm>
            <a:off x="6241427" y="3718061"/>
            <a:ext cx="2593018" cy="1998387"/>
          </a:xfrm>
          <a:prstGeom prst="rect">
            <a:avLst/>
          </a:prstGeom>
          <a:noFill/>
          <a:ln>
            <a:solidFill>
              <a:schemeClr val="tx1"/>
            </a:solidFill>
            <a:prstDash val="sysDot"/>
          </a:ln>
        </p:spPr>
        <p:txBody>
          <a:bodyPr wrap="square" lIns="91440" tIns="45720" rIns="91440" bIns="45720" rtlCol="0" anchor="t">
            <a:noAutofit/>
          </a:bodyPr>
          <a:lstStyle>
            <a:defPPr>
              <a:defRPr lang="en-US"/>
            </a:defPPr>
            <a:lvl1pPr marL="180975" indent="-180975">
              <a:spcBef>
                <a:spcPts val="300"/>
              </a:spcBef>
              <a:buClr>
                <a:schemeClr val="tx1"/>
              </a:buClr>
              <a:buFont typeface="Arial" panose="020B0604020202020204" pitchFamily="34" charset="0"/>
              <a:buChar char="•"/>
              <a:tabLst>
                <a:tab pos="87313" algn="l"/>
              </a:tabLst>
              <a:defRPr sz="1000"/>
            </a:lvl1pPr>
          </a:lstStyle>
          <a:p>
            <a:pPr>
              <a:spcBef>
                <a:spcPts val="0"/>
              </a:spcBef>
            </a:pPr>
            <a:endParaRPr lang="en-AU" sz="500" dirty="0"/>
          </a:p>
          <a:p>
            <a:r>
              <a:rPr lang="en-US" dirty="0"/>
              <a:t>Risk-based, intelligence and technology led decision making</a:t>
            </a:r>
          </a:p>
          <a:p>
            <a:r>
              <a:rPr lang="en-US" dirty="0"/>
              <a:t>Provides data-driven insights and advice to key internal and external stakeholders</a:t>
            </a:r>
          </a:p>
          <a:p>
            <a:r>
              <a:rPr lang="en-US" dirty="0"/>
              <a:t>Seeks opportunities to innovate processes using digital solutions</a:t>
            </a:r>
          </a:p>
          <a:p>
            <a:r>
              <a:rPr lang="en-US" dirty="0"/>
              <a:t>Leverages digital channels to support collaborative work practices</a:t>
            </a:r>
          </a:p>
        </p:txBody>
      </p:sp>
      <p:sp>
        <p:nvSpPr>
          <p:cNvPr id="26" name="Rectangle 25">
            <a:extLst>
              <a:ext uri="{FF2B5EF4-FFF2-40B4-BE49-F238E27FC236}">
                <a16:creationId xmlns:a16="http://schemas.microsoft.com/office/drawing/2014/main" id="{26059310-789E-40E2-B085-21FABAE91A85}"/>
              </a:ext>
            </a:extLst>
          </p:cNvPr>
          <p:cNvSpPr/>
          <p:nvPr/>
        </p:nvSpPr>
        <p:spPr>
          <a:xfrm>
            <a:off x="6244917" y="3239882"/>
            <a:ext cx="2589527" cy="533784"/>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cs typeface="Calibri Light"/>
            </a:endParaRPr>
          </a:p>
          <a:p>
            <a:pPr algn="ctr"/>
            <a:endParaRPr lang="en-AU" sz="1400" b="1" dirty="0">
              <a:cs typeface="Calibri Light"/>
            </a:endParaRPr>
          </a:p>
        </p:txBody>
      </p:sp>
      <p:sp>
        <p:nvSpPr>
          <p:cNvPr id="27" name="TextBox 26">
            <a:extLst>
              <a:ext uri="{FF2B5EF4-FFF2-40B4-BE49-F238E27FC236}">
                <a16:creationId xmlns:a16="http://schemas.microsoft.com/office/drawing/2014/main" id="{4D181C6F-CB6E-4B1C-985A-9A599602E19E}"/>
              </a:ext>
            </a:extLst>
          </p:cNvPr>
          <p:cNvSpPr txBox="1"/>
          <p:nvPr/>
        </p:nvSpPr>
        <p:spPr>
          <a:xfrm>
            <a:off x="8971985" y="3686066"/>
            <a:ext cx="2593018" cy="2043371"/>
          </a:xfrm>
          <a:prstGeom prst="rect">
            <a:avLst/>
          </a:prstGeom>
          <a:noFill/>
          <a:ln>
            <a:solidFill>
              <a:schemeClr val="tx1"/>
            </a:solidFill>
            <a:prstDash val="sysDot"/>
          </a:ln>
        </p:spPr>
        <p:txBody>
          <a:bodyPr wrap="square" lIns="91440" tIns="45720" rIns="91440" bIns="45720" rtlCol="0" anchor="t">
            <a:noAutofit/>
          </a:bodyPr>
          <a:lstStyle>
            <a:defPPr>
              <a:defRPr lang="en-US"/>
            </a:defPPr>
            <a:lvl1pPr marL="180975" indent="-180975">
              <a:spcBef>
                <a:spcPts val="300"/>
              </a:spcBef>
              <a:buClr>
                <a:schemeClr val="tx1"/>
              </a:buClr>
              <a:buFont typeface="Arial" panose="020B0604020202020204" pitchFamily="34" charset="0"/>
              <a:buChar char="•"/>
              <a:tabLst>
                <a:tab pos="87313" algn="l"/>
              </a:tabLst>
              <a:defRPr sz="1000"/>
            </a:lvl1pPr>
          </a:lstStyle>
          <a:p>
            <a:endParaRPr lang="en-AU" sz="500" dirty="0"/>
          </a:p>
          <a:p>
            <a:r>
              <a:rPr lang="en-AU" dirty="0"/>
              <a:t>Leads and motivates others, managing people effectively to achieve outcomes</a:t>
            </a:r>
          </a:p>
          <a:p>
            <a:r>
              <a:rPr lang="en-AU" dirty="0"/>
              <a:t>Promotes a sense of purpose </a:t>
            </a:r>
          </a:p>
          <a:p>
            <a:r>
              <a:rPr lang="en-AU" dirty="0"/>
              <a:t>Prioritises effectively to manage capacity constraints</a:t>
            </a:r>
          </a:p>
          <a:p>
            <a:r>
              <a:rPr lang="en-AU" dirty="0"/>
              <a:t>Role models cultural principles and </a:t>
            </a:r>
            <a:r>
              <a:rPr lang="en-AU" dirty="0" smtClean="0"/>
              <a:t>reinforces </a:t>
            </a:r>
            <a:r>
              <a:rPr lang="en-AU" dirty="0"/>
              <a:t>values and purpose </a:t>
            </a:r>
          </a:p>
          <a:p>
            <a:r>
              <a:rPr lang="en-AU" sz="1000" dirty="0"/>
              <a:t>Leads and manages self showing drive</a:t>
            </a:r>
            <a:r>
              <a:rPr lang="en-AU" dirty="0"/>
              <a:t> and</a:t>
            </a:r>
            <a:r>
              <a:rPr lang="en-AU" sz="1000" dirty="0"/>
              <a:t> accountability</a:t>
            </a:r>
          </a:p>
          <a:p>
            <a:r>
              <a:rPr lang="en-AU" dirty="0"/>
              <a:t>Brings a growth mindset</a:t>
            </a:r>
            <a:endParaRPr lang="en-AU" sz="1000"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28" name="Rectangle 27">
            <a:extLst>
              <a:ext uri="{FF2B5EF4-FFF2-40B4-BE49-F238E27FC236}">
                <a16:creationId xmlns:a16="http://schemas.microsoft.com/office/drawing/2014/main" id="{FEFD4882-9DB2-4AEE-B91A-11A66BC1C68B}"/>
              </a:ext>
            </a:extLst>
          </p:cNvPr>
          <p:cNvSpPr/>
          <p:nvPr/>
        </p:nvSpPr>
        <p:spPr>
          <a:xfrm>
            <a:off x="8975052" y="3239652"/>
            <a:ext cx="2589527" cy="533956"/>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a:p>
            <a:pPr algn="ctr"/>
            <a:endParaRPr lang="en-AU" sz="1400" b="1" dirty="0"/>
          </a:p>
        </p:txBody>
      </p:sp>
      <p:sp>
        <p:nvSpPr>
          <p:cNvPr id="46" name="TextBox 45">
            <a:extLst>
              <a:ext uri="{FF2B5EF4-FFF2-40B4-BE49-F238E27FC236}">
                <a16:creationId xmlns:a16="http://schemas.microsoft.com/office/drawing/2014/main" id="{FA27266A-E4F9-46B8-9BBA-388D42812A60}"/>
              </a:ext>
            </a:extLst>
          </p:cNvPr>
          <p:cNvSpPr txBox="1"/>
          <p:nvPr/>
        </p:nvSpPr>
        <p:spPr>
          <a:xfrm>
            <a:off x="1130844" y="3375566"/>
            <a:ext cx="2040673" cy="307777"/>
          </a:xfrm>
          <a:prstGeom prst="rect">
            <a:avLst/>
          </a:prstGeom>
          <a:noFill/>
          <a:ln>
            <a:noFill/>
          </a:ln>
        </p:spPr>
        <p:txBody>
          <a:bodyPr wrap="square">
            <a:spAutoFit/>
          </a:bodyPr>
          <a:lstStyle/>
          <a:p>
            <a:r>
              <a:rPr lang="en-AU" sz="1400" b="1" dirty="0">
                <a:solidFill>
                  <a:schemeClr val="bg1">
                    <a:lumMod val="95000"/>
                  </a:schemeClr>
                </a:solidFill>
              </a:rPr>
              <a:t>Consumer Centricity</a:t>
            </a:r>
          </a:p>
        </p:txBody>
      </p:sp>
      <p:sp>
        <p:nvSpPr>
          <p:cNvPr id="47" name="TextBox 46">
            <a:extLst>
              <a:ext uri="{FF2B5EF4-FFF2-40B4-BE49-F238E27FC236}">
                <a16:creationId xmlns:a16="http://schemas.microsoft.com/office/drawing/2014/main" id="{00D8F8BD-6A88-439F-859C-A295C8F43EA6}"/>
              </a:ext>
            </a:extLst>
          </p:cNvPr>
          <p:cNvSpPr txBox="1"/>
          <p:nvPr/>
        </p:nvSpPr>
        <p:spPr>
          <a:xfrm>
            <a:off x="3962300" y="3370693"/>
            <a:ext cx="2105025" cy="307777"/>
          </a:xfrm>
          <a:prstGeom prst="rect">
            <a:avLst/>
          </a:prstGeom>
          <a:noFill/>
          <a:ln>
            <a:noFill/>
          </a:ln>
        </p:spPr>
        <p:txBody>
          <a:bodyPr wrap="square">
            <a:spAutoFit/>
          </a:bodyPr>
          <a:lstStyle/>
          <a:p>
            <a:r>
              <a:rPr lang="en-AU" sz="1400" b="1" dirty="0">
                <a:solidFill>
                  <a:schemeClr val="bg1">
                    <a:lumMod val="95000"/>
                  </a:schemeClr>
                </a:solidFill>
              </a:rPr>
              <a:t>Regulation and Risk</a:t>
            </a:r>
          </a:p>
        </p:txBody>
      </p:sp>
      <p:sp>
        <p:nvSpPr>
          <p:cNvPr id="48" name="Google Shape;72;p1">
            <a:extLst>
              <a:ext uri="{FF2B5EF4-FFF2-40B4-BE49-F238E27FC236}">
                <a16:creationId xmlns:a16="http://schemas.microsoft.com/office/drawing/2014/main" id="{4320B6E9-0583-470B-98AE-755F72207E9B}"/>
              </a:ext>
            </a:extLst>
          </p:cNvPr>
          <p:cNvSpPr/>
          <p:nvPr/>
        </p:nvSpPr>
        <p:spPr>
          <a:xfrm>
            <a:off x="6321383" y="3293032"/>
            <a:ext cx="447533" cy="42503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25" y="335"/>
                </a:moveTo>
                <a:cubicBezTo>
                  <a:pt x="519" y="312"/>
                  <a:pt x="499" y="294"/>
                  <a:pt x="473" y="294"/>
                </a:cubicBezTo>
                <a:cubicBezTo>
                  <a:pt x="458" y="294"/>
                  <a:pt x="445" y="301"/>
                  <a:pt x="435" y="311"/>
                </a:cubicBezTo>
                <a:cubicBezTo>
                  <a:pt x="404" y="297"/>
                  <a:pt x="404" y="297"/>
                  <a:pt x="404" y="297"/>
                </a:cubicBezTo>
                <a:cubicBezTo>
                  <a:pt x="405" y="294"/>
                  <a:pt x="405" y="291"/>
                  <a:pt x="405" y="288"/>
                </a:cubicBezTo>
                <a:cubicBezTo>
                  <a:pt x="405" y="285"/>
                  <a:pt x="405" y="282"/>
                  <a:pt x="404" y="279"/>
                </a:cubicBezTo>
                <a:cubicBezTo>
                  <a:pt x="433" y="266"/>
                  <a:pt x="433" y="266"/>
                  <a:pt x="433" y="266"/>
                </a:cubicBezTo>
                <a:cubicBezTo>
                  <a:pt x="443" y="277"/>
                  <a:pt x="457" y="284"/>
                  <a:pt x="473" y="284"/>
                </a:cubicBezTo>
                <a:cubicBezTo>
                  <a:pt x="498" y="284"/>
                  <a:pt x="519" y="267"/>
                  <a:pt x="525" y="243"/>
                </a:cubicBezTo>
                <a:cubicBezTo>
                  <a:pt x="553" y="243"/>
                  <a:pt x="553" y="243"/>
                  <a:pt x="553" y="243"/>
                </a:cubicBezTo>
                <a:cubicBezTo>
                  <a:pt x="553" y="335"/>
                  <a:pt x="553" y="335"/>
                  <a:pt x="553" y="335"/>
                </a:cubicBezTo>
                <a:lnTo>
                  <a:pt x="525" y="335"/>
                </a:lnTo>
                <a:close/>
                <a:moveTo>
                  <a:pt x="51" y="335"/>
                </a:moveTo>
                <a:cubicBezTo>
                  <a:pt x="23" y="335"/>
                  <a:pt x="23" y="335"/>
                  <a:pt x="23" y="335"/>
                </a:cubicBezTo>
                <a:cubicBezTo>
                  <a:pt x="23" y="243"/>
                  <a:pt x="23" y="243"/>
                  <a:pt x="23" y="243"/>
                </a:cubicBezTo>
                <a:cubicBezTo>
                  <a:pt x="51" y="243"/>
                  <a:pt x="51" y="243"/>
                  <a:pt x="51" y="243"/>
                </a:cubicBezTo>
                <a:cubicBezTo>
                  <a:pt x="57" y="267"/>
                  <a:pt x="77" y="284"/>
                  <a:pt x="103" y="284"/>
                </a:cubicBezTo>
                <a:cubicBezTo>
                  <a:pt x="119" y="284"/>
                  <a:pt x="133" y="277"/>
                  <a:pt x="143" y="266"/>
                </a:cubicBezTo>
                <a:cubicBezTo>
                  <a:pt x="172" y="279"/>
                  <a:pt x="172" y="279"/>
                  <a:pt x="172" y="279"/>
                </a:cubicBezTo>
                <a:cubicBezTo>
                  <a:pt x="171" y="282"/>
                  <a:pt x="171" y="285"/>
                  <a:pt x="171" y="288"/>
                </a:cubicBezTo>
                <a:cubicBezTo>
                  <a:pt x="171" y="291"/>
                  <a:pt x="171" y="294"/>
                  <a:pt x="172" y="297"/>
                </a:cubicBezTo>
                <a:cubicBezTo>
                  <a:pt x="141" y="311"/>
                  <a:pt x="141" y="311"/>
                  <a:pt x="141" y="311"/>
                </a:cubicBezTo>
                <a:cubicBezTo>
                  <a:pt x="131" y="301"/>
                  <a:pt x="118" y="294"/>
                  <a:pt x="103" y="294"/>
                </a:cubicBezTo>
                <a:cubicBezTo>
                  <a:pt x="78" y="294"/>
                  <a:pt x="57" y="312"/>
                  <a:pt x="51" y="335"/>
                </a:cubicBezTo>
                <a:close/>
                <a:moveTo>
                  <a:pt x="422" y="361"/>
                </a:moveTo>
                <a:cubicBezTo>
                  <a:pt x="366" y="395"/>
                  <a:pt x="366" y="395"/>
                  <a:pt x="366" y="395"/>
                </a:cubicBezTo>
                <a:cubicBezTo>
                  <a:pt x="366" y="339"/>
                  <a:pt x="366" y="339"/>
                  <a:pt x="366" y="339"/>
                </a:cubicBezTo>
                <a:cubicBezTo>
                  <a:pt x="378" y="336"/>
                  <a:pt x="388" y="329"/>
                  <a:pt x="395" y="319"/>
                </a:cubicBezTo>
                <a:cubicBezTo>
                  <a:pt x="423" y="331"/>
                  <a:pt x="423" y="331"/>
                  <a:pt x="423" y="331"/>
                </a:cubicBezTo>
                <a:cubicBezTo>
                  <a:pt x="421" y="336"/>
                  <a:pt x="420" y="342"/>
                  <a:pt x="420" y="347"/>
                </a:cubicBezTo>
                <a:cubicBezTo>
                  <a:pt x="420" y="352"/>
                  <a:pt x="421" y="356"/>
                  <a:pt x="422" y="361"/>
                </a:cubicBezTo>
                <a:close/>
                <a:moveTo>
                  <a:pt x="153" y="331"/>
                </a:moveTo>
                <a:cubicBezTo>
                  <a:pt x="181" y="319"/>
                  <a:pt x="181" y="319"/>
                  <a:pt x="181" y="319"/>
                </a:cubicBezTo>
                <a:cubicBezTo>
                  <a:pt x="188" y="328"/>
                  <a:pt x="198" y="336"/>
                  <a:pt x="210" y="339"/>
                </a:cubicBezTo>
                <a:cubicBezTo>
                  <a:pt x="210" y="395"/>
                  <a:pt x="210" y="395"/>
                  <a:pt x="210" y="395"/>
                </a:cubicBezTo>
                <a:cubicBezTo>
                  <a:pt x="154" y="361"/>
                  <a:pt x="154" y="361"/>
                  <a:pt x="154" y="361"/>
                </a:cubicBezTo>
                <a:cubicBezTo>
                  <a:pt x="155" y="356"/>
                  <a:pt x="156" y="352"/>
                  <a:pt x="156" y="347"/>
                </a:cubicBezTo>
                <a:cubicBezTo>
                  <a:pt x="156" y="342"/>
                  <a:pt x="155" y="336"/>
                  <a:pt x="153" y="331"/>
                </a:cubicBezTo>
                <a:close/>
                <a:moveTo>
                  <a:pt x="153" y="215"/>
                </a:moveTo>
                <a:cubicBezTo>
                  <a:pt x="210" y="181"/>
                  <a:pt x="210" y="181"/>
                  <a:pt x="210" y="181"/>
                </a:cubicBezTo>
                <a:cubicBezTo>
                  <a:pt x="210" y="237"/>
                  <a:pt x="210" y="237"/>
                  <a:pt x="210" y="237"/>
                </a:cubicBezTo>
                <a:cubicBezTo>
                  <a:pt x="198" y="240"/>
                  <a:pt x="188" y="247"/>
                  <a:pt x="181" y="257"/>
                </a:cubicBezTo>
                <a:cubicBezTo>
                  <a:pt x="154" y="244"/>
                  <a:pt x="154" y="244"/>
                  <a:pt x="154" y="244"/>
                </a:cubicBezTo>
                <a:cubicBezTo>
                  <a:pt x="155" y="240"/>
                  <a:pt x="156" y="236"/>
                  <a:pt x="156" y="231"/>
                </a:cubicBezTo>
                <a:cubicBezTo>
                  <a:pt x="156" y="226"/>
                  <a:pt x="155" y="221"/>
                  <a:pt x="153" y="215"/>
                </a:cubicBezTo>
                <a:close/>
                <a:moveTo>
                  <a:pt x="352" y="317"/>
                </a:moveTo>
                <a:cubicBezTo>
                  <a:pt x="336" y="317"/>
                  <a:pt x="323" y="304"/>
                  <a:pt x="323" y="288"/>
                </a:cubicBezTo>
                <a:cubicBezTo>
                  <a:pt x="323" y="272"/>
                  <a:pt x="336" y="259"/>
                  <a:pt x="352" y="259"/>
                </a:cubicBezTo>
                <a:cubicBezTo>
                  <a:pt x="368" y="259"/>
                  <a:pt x="381" y="272"/>
                  <a:pt x="381" y="288"/>
                </a:cubicBezTo>
                <a:cubicBezTo>
                  <a:pt x="381" y="304"/>
                  <a:pt x="368" y="317"/>
                  <a:pt x="352" y="317"/>
                </a:cubicBezTo>
                <a:close/>
                <a:moveTo>
                  <a:pt x="224" y="259"/>
                </a:moveTo>
                <a:cubicBezTo>
                  <a:pt x="240" y="259"/>
                  <a:pt x="253" y="272"/>
                  <a:pt x="253" y="288"/>
                </a:cubicBezTo>
                <a:cubicBezTo>
                  <a:pt x="253" y="304"/>
                  <a:pt x="240" y="317"/>
                  <a:pt x="224" y="317"/>
                </a:cubicBezTo>
                <a:cubicBezTo>
                  <a:pt x="208" y="317"/>
                  <a:pt x="195" y="304"/>
                  <a:pt x="195" y="288"/>
                </a:cubicBezTo>
                <a:cubicBezTo>
                  <a:pt x="195" y="272"/>
                  <a:pt x="208" y="259"/>
                  <a:pt x="224" y="259"/>
                </a:cubicBezTo>
                <a:close/>
                <a:moveTo>
                  <a:pt x="259" y="248"/>
                </a:moveTo>
                <a:cubicBezTo>
                  <a:pt x="288" y="204"/>
                  <a:pt x="288" y="204"/>
                  <a:pt x="288" y="204"/>
                </a:cubicBezTo>
                <a:cubicBezTo>
                  <a:pt x="317" y="248"/>
                  <a:pt x="317" y="248"/>
                  <a:pt x="317" y="248"/>
                </a:cubicBezTo>
                <a:cubicBezTo>
                  <a:pt x="306" y="258"/>
                  <a:pt x="299" y="272"/>
                  <a:pt x="299" y="288"/>
                </a:cubicBezTo>
                <a:cubicBezTo>
                  <a:pt x="299" y="303"/>
                  <a:pt x="306" y="317"/>
                  <a:pt x="317" y="327"/>
                </a:cubicBezTo>
                <a:cubicBezTo>
                  <a:pt x="288" y="371"/>
                  <a:pt x="288" y="371"/>
                  <a:pt x="288" y="371"/>
                </a:cubicBezTo>
                <a:cubicBezTo>
                  <a:pt x="259" y="327"/>
                  <a:pt x="259" y="327"/>
                  <a:pt x="259" y="327"/>
                </a:cubicBezTo>
                <a:cubicBezTo>
                  <a:pt x="270" y="317"/>
                  <a:pt x="277" y="303"/>
                  <a:pt x="277" y="288"/>
                </a:cubicBezTo>
                <a:cubicBezTo>
                  <a:pt x="277" y="272"/>
                  <a:pt x="270" y="258"/>
                  <a:pt x="259" y="248"/>
                </a:cubicBezTo>
                <a:close/>
                <a:moveTo>
                  <a:pt x="342" y="236"/>
                </a:moveTo>
                <a:cubicBezTo>
                  <a:pt x="341" y="236"/>
                  <a:pt x="339" y="236"/>
                  <a:pt x="338" y="237"/>
                </a:cubicBezTo>
                <a:cubicBezTo>
                  <a:pt x="302" y="182"/>
                  <a:pt x="302" y="182"/>
                  <a:pt x="302" y="182"/>
                </a:cubicBezTo>
                <a:cubicBezTo>
                  <a:pt x="321" y="153"/>
                  <a:pt x="321" y="153"/>
                  <a:pt x="321" y="153"/>
                </a:cubicBezTo>
                <a:cubicBezTo>
                  <a:pt x="342" y="166"/>
                  <a:pt x="342" y="166"/>
                  <a:pt x="342" y="166"/>
                </a:cubicBezTo>
                <a:lnTo>
                  <a:pt x="342" y="236"/>
                </a:lnTo>
                <a:close/>
                <a:moveTo>
                  <a:pt x="300" y="141"/>
                </a:moveTo>
                <a:cubicBezTo>
                  <a:pt x="288" y="160"/>
                  <a:pt x="288" y="160"/>
                  <a:pt x="288" y="160"/>
                </a:cubicBezTo>
                <a:cubicBezTo>
                  <a:pt x="275" y="141"/>
                  <a:pt x="275" y="141"/>
                  <a:pt x="275" y="141"/>
                </a:cubicBezTo>
                <a:cubicBezTo>
                  <a:pt x="288" y="133"/>
                  <a:pt x="288" y="133"/>
                  <a:pt x="288" y="133"/>
                </a:cubicBezTo>
                <a:lnTo>
                  <a:pt x="300" y="141"/>
                </a:lnTo>
                <a:close/>
                <a:moveTo>
                  <a:pt x="255" y="153"/>
                </a:moveTo>
                <a:cubicBezTo>
                  <a:pt x="274" y="182"/>
                  <a:pt x="274" y="182"/>
                  <a:pt x="274" y="182"/>
                </a:cubicBezTo>
                <a:cubicBezTo>
                  <a:pt x="238" y="237"/>
                  <a:pt x="238" y="237"/>
                  <a:pt x="238" y="237"/>
                </a:cubicBezTo>
                <a:cubicBezTo>
                  <a:pt x="237" y="236"/>
                  <a:pt x="235" y="236"/>
                  <a:pt x="234" y="236"/>
                </a:cubicBezTo>
                <a:cubicBezTo>
                  <a:pt x="234" y="166"/>
                  <a:pt x="234" y="166"/>
                  <a:pt x="234" y="166"/>
                </a:cubicBezTo>
                <a:lnTo>
                  <a:pt x="255" y="153"/>
                </a:lnTo>
                <a:close/>
                <a:moveTo>
                  <a:pt x="234" y="340"/>
                </a:moveTo>
                <a:cubicBezTo>
                  <a:pt x="235" y="340"/>
                  <a:pt x="237" y="339"/>
                  <a:pt x="238" y="339"/>
                </a:cubicBezTo>
                <a:cubicBezTo>
                  <a:pt x="274" y="394"/>
                  <a:pt x="274" y="394"/>
                  <a:pt x="274" y="394"/>
                </a:cubicBezTo>
                <a:cubicBezTo>
                  <a:pt x="255" y="422"/>
                  <a:pt x="255" y="422"/>
                  <a:pt x="255" y="422"/>
                </a:cubicBezTo>
                <a:cubicBezTo>
                  <a:pt x="234" y="409"/>
                  <a:pt x="234" y="409"/>
                  <a:pt x="234" y="409"/>
                </a:cubicBezTo>
                <a:lnTo>
                  <a:pt x="234" y="340"/>
                </a:lnTo>
                <a:close/>
                <a:moveTo>
                  <a:pt x="276" y="435"/>
                </a:moveTo>
                <a:cubicBezTo>
                  <a:pt x="288" y="416"/>
                  <a:pt x="288" y="416"/>
                  <a:pt x="288" y="416"/>
                </a:cubicBezTo>
                <a:cubicBezTo>
                  <a:pt x="300" y="435"/>
                  <a:pt x="300" y="435"/>
                  <a:pt x="300" y="435"/>
                </a:cubicBezTo>
                <a:cubicBezTo>
                  <a:pt x="288" y="442"/>
                  <a:pt x="288" y="442"/>
                  <a:pt x="288" y="442"/>
                </a:cubicBezTo>
                <a:lnTo>
                  <a:pt x="276" y="435"/>
                </a:lnTo>
                <a:close/>
                <a:moveTo>
                  <a:pt x="321" y="422"/>
                </a:moveTo>
                <a:cubicBezTo>
                  <a:pt x="302" y="394"/>
                  <a:pt x="302" y="394"/>
                  <a:pt x="302" y="394"/>
                </a:cubicBezTo>
                <a:cubicBezTo>
                  <a:pt x="338" y="339"/>
                  <a:pt x="338" y="339"/>
                  <a:pt x="338" y="339"/>
                </a:cubicBezTo>
                <a:cubicBezTo>
                  <a:pt x="339" y="339"/>
                  <a:pt x="341" y="340"/>
                  <a:pt x="343" y="340"/>
                </a:cubicBezTo>
                <a:cubicBezTo>
                  <a:pt x="343" y="409"/>
                  <a:pt x="343" y="409"/>
                  <a:pt x="343" y="409"/>
                </a:cubicBezTo>
                <a:lnTo>
                  <a:pt x="321" y="422"/>
                </a:lnTo>
                <a:close/>
                <a:moveTo>
                  <a:pt x="366" y="237"/>
                </a:moveTo>
                <a:cubicBezTo>
                  <a:pt x="366" y="181"/>
                  <a:pt x="366" y="181"/>
                  <a:pt x="366" y="181"/>
                </a:cubicBezTo>
                <a:cubicBezTo>
                  <a:pt x="423" y="215"/>
                  <a:pt x="423" y="215"/>
                  <a:pt x="423" y="215"/>
                </a:cubicBezTo>
                <a:cubicBezTo>
                  <a:pt x="421" y="220"/>
                  <a:pt x="420" y="226"/>
                  <a:pt x="420" y="231"/>
                </a:cubicBezTo>
                <a:cubicBezTo>
                  <a:pt x="420" y="236"/>
                  <a:pt x="421" y="240"/>
                  <a:pt x="422" y="244"/>
                </a:cubicBezTo>
                <a:cubicBezTo>
                  <a:pt x="395" y="257"/>
                  <a:pt x="395" y="257"/>
                  <a:pt x="395" y="257"/>
                </a:cubicBezTo>
                <a:cubicBezTo>
                  <a:pt x="388" y="247"/>
                  <a:pt x="378" y="240"/>
                  <a:pt x="366" y="237"/>
                </a:cubicBezTo>
                <a:close/>
                <a:moveTo>
                  <a:pt x="444" y="231"/>
                </a:moveTo>
                <a:cubicBezTo>
                  <a:pt x="444" y="216"/>
                  <a:pt x="457" y="203"/>
                  <a:pt x="473" y="203"/>
                </a:cubicBezTo>
                <a:cubicBezTo>
                  <a:pt x="489" y="203"/>
                  <a:pt x="502" y="216"/>
                  <a:pt x="502" y="231"/>
                </a:cubicBezTo>
                <a:cubicBezTo>
                  <a:pt x="502" y="247"/>
                  <a:pt x="489" y="260"/>
                  <a:pt x="473" y="260"/>
                </a:cubicBezTo>
                <a:cubicBezTo>
                  <a:pt x="457" y="260"/>
                  <a:pt x="444" y="247"/>
                  <a:pt x="444" y="231"/>
                </a:cubicBezTo>
                <a:close/>
                <a:moveTo>
                  <a:pt x="366" y="153"/>
                </a:moveTo>
                <a:cubicBezTo>
                  <a:pt x="366" y="141"/>
                  <a:pt x="366" y="141"/>
                  <a:pt x="366" y="141"/>
                </a:cubicBezTo>
                <a:cubicBezTo>
                  <a:pt x="372" y="139"/>
                  <a:pt x="377" y="137"/>
                  <a:pt x="381" y="134"/>
                </a:cubicBezTo>
                <a:cubicBezTo>
                  <a:pt x="425" y="189"/>
                  <a:pt x="425" y="189"/>
                  <a:pt x="425" y="189"/>
                </a:cubicBezTo>
                <a:lnTo>
                  <a:pt x="366" y="153"/>
                </a:lnTo>
                <a:close/>
                <a:moveTo>
                  <a:pt x="352" y="119"/>
                </a:moveTo>
                <a:cubicBezTo>
                  <a:pt x="336" y="119"/>
                  <a:pt x="323" y="106"/>
                  <a:pt x="323" y="90"/>
                </a:cubicBezTo>
                <a:cubicBezTo>
                  <a:pt x="323" y="74"/>
                  <a:pt x="336" y="61"/>
                  <a:pt x="352" y="61"/>
                </a:cubicBezTo>
                <a:cubicBezTo>
                  <a:pt x="368" y="61"/>
                  <a:pt x="381" y="74"/>
                  <a:pt x="381" y="90"/>
                </a:cubicBezTo>
                <a:cubicBezTo>
                  <a:pt x="381" y="106"/>
                  <a:pt x="368" y="119"/>
                  <a:pt x="352" y="119"/>
                </a:cubicBezTo>
                <a:close/>
                <a:moveTo>
                  <a:pt x="300" y="98"/>
                </a:moveTo>
                <a:cubicBezTo>
                  <a:pt x="288" y="105"/>
                  <a:pt x="288" y="105"/>
                  <a:pt x="288" y="105"/>
                </a:cubicBezTo>
                <a:cubicBezTo>
                  <a:pt x="276" y="98"/>
                  <a:pt x="276" y="98"/>
                  <a:pt x="276" y="98"/>
                </a:cubicBezTo>
                <a:cubicBezTo>
                  <a:pt x="277" y="95"/>
                  <a:pt x="277" y="92"/>
                  <a:pt x="277" y="90"/>
                </a:cubicBezTo>
                <a:cubicBezTo>
                  <a:pt x="277" y="89"/>
                  <a:pt x="277" y="88"/>
                  <a:pt x="277" y="88"/>
                </a:cubicBezTo>
                <a:cubicBezTo>
                  <a:pt x="299" y="88"/>
                  <a:pt x="299" y="88"/>
                  <a:pt x="299" y="88"/>
                </a:cubicBezTo>
                <a:cubicBezTo>
                  <a:pt x="299" y="88"/>
                  <a:pt x="299" y="89"/>
                  <a:pt x="299" y="90"/>
                </a:cubicBezTo>
                <a:cubicBezTo>
                  <a:pt x="299" y="92"/>
                  <a:pt x="299" y="95"/>
                  <a:pt x="300" y="98"/>
                </a:cubicBezTo>
                <a:close/>
                <a:moveTo>
                  <a:pt x="224" y="119"/>
                </a:moveTo>
                <a:cubicBezTo>
                  <a:pt x="208" y="119"/>
                  <a:pt x="195" y="106"/>
                  <a:pt x="195" y="90"/>
                </a:cubicBezTo>
                <a:cubicBezTo>
                  <a:pt x="195" y="74"/>
                  <a:pt x="208" y="61"/>
                  <a:pt x="224" y="61"/>
                </a:cubicBezTo>
                <a:cubicBezTo>
                  <a:pt x="240" y="61"/>
                  <a:pt x="253" y="74"/>
                  <a:pt x="253" y="90"/>
                </a:cubicBezTo>
                <a:cubicBezTo>
                  <a:pt x="253" y="106"/>
                  <a:pt x="240" y="119"/>
                  <a:pt x="224" y="119"/>
                </a:cubicBezTo>
                <a:close/>
                <a:moveTo>
                  <a:pt x="195" y="134"/>
                </a:moveTo>
                <a:cubicBezTo>
                  <a:pt x="199" y="137"/>
                  <a:pt x="204" y="139"/>
                  <a:pt x="210" y="141"/>
                </a:cubicBezTo>
                <a:cubicBezTo>
                  <a:pt x="210" y="153"/>
                  <a:pt x="210" y="153"/>
                  <a:pt x="210" y="153"/>
                </a:cubicBezTo>
                <a:cubicBezTo>
                  <a:pt x="151" y="189"/>
                  <a:pt x="151" y="189"/>
                  <a:pt x="151" y="189"/>
                </a:cubicBezTo>
                <a:lnTo>
                  <a:pt x="195" y="134"/>
                </a:lnTo>
                <a:close/>
                <a:moveTo>
                  <a:pt x="132" y="231"/>
                </a:moveTo>
                <a:cubicBezTo>
                  <a:pt x="132" y="247"/>
                  <a:pt x="119" y="260"/>
                  <a:pt x="103" y="260"/>
                </a:cubicBezTo>
                <a:cubicBezTo>
                  <a:pt x="87" y="260"/>
                  <a:pt x="74" y="247"/>
                  <a:pt x="74" y="231"/>
                </a:cubicBezTo>
                <a:cubicBezTo>
                  <a:pt x="74" y="216"/>
                  <a:pt x="87" y="203"/>
                  <a:pt x="103" y="203"/>
                </a:cubicBezTo>
                <a:cubicBezTo>
                  <a:pt x="119" y="203"/>
                  <a:pt x="132" y="216"/>
                  <a:pt x="132" y="231"/>
                </a:cubicBezTo>
                <a:close/>
                <a:moveTo>
                  <a:pt x="103" y="318"/>
                </a:moveTo>
                <a:cubicBezTo>
                  <a:pt x="119" y="318"/>
                  <a:pt x="132" y="331"/>
                  <a:pt x="132" y="347"/>
                </a:cubicBezTo>
                <a:cubicBezTo>
                  <a:pt x="132" y="363"/>
                  <a:pt x="119" y="376"/>
                  <a:pt x="103" y="376"/>
                </a:cubicBezTo>
                <a:cubicBezTo>
                  <a:pt x="87" y="376"/>
                  <a:pt x="74" y="363"/>
                  <a:pt x="74" y="347"/>
                </a:cubicBezTo>
                <a:cubicBezTo>
                  <a:pt x="74" y="331"/>
                  <a:pt x="87" y="318"/>
                  <a:pt x="103" y="318"/>
                </a:cubicBezTo>
                <a:close/>
                <a:moveTo>
                  <a:pt x="210" y="423"/>
                </a:moveTo>
                <a:cubicBezTo>
                  <a:pt x="210" y="435"/>
                  <a:pt x="210" y="435"/>
                  <a:pt x="210" y="435"/>
                </a:cubicBezTo>
                <a:cubicBezTo>
                  <a:pt x="204" y="436"/>
                  <a:pt x="199" y="439"/>
                  <a:pt x="195" y="442"/>
                </a:cubicBezTo>
                <a:cubicBezTo>
                  <a:pt x="151" y="387"/>
                  <a:pt x="151" y="387"/>
                  <a:pt x="151" y="387"/>
                </a:cubicBezTo>
                <a:lnTo>
                  <a:pt x="210" y="423"/>
                </a:lnTo>
                <a:close/>
                <a:moveTo>
                  <a:pt x="224" y="457"/>
                </a:moveTo>
                <a:cubicBezTo>
                  <a:pt x="240" y="457"/>
                  <a:pt x="253" y="470"/>
                  <a:pt x="253" y="486"/>
                </a:cubicBezTo>
                <a:cubicBezTo>
                  <a:pt x="253" y="488"/>
                  <a:pt x="253" y="491"/>
                  <a:pt x="252" y="493"/>
                </a:cubicBezTo>
                <a:cubicBezTo>
                  <a:pt x="251" y="495"/>
                  <a:pt x="250" y="496"/>
                  <a:pt x="250" y="498"/>
                </a:cubicBezTo>
                <a:cubicBezTo>
                  <a:pt x="246" y="508"/>
                  <a:pt x="236" y="515"/>
                  <a:pt x="224" y="515"/>
                </a:cubicBezTo>
                <a:cubicBezTo>
                  <a:pt x="208" y="515"/>
                  <a:pt x="195" y="502"/>
                  <a:pt x="195" y="486"/>
                </a:cubicBezTo>
                <a:cubicBezTo>
                  <a:pt x="195" y="470"/>
                  <a:pt x="208" y="457"/>
                  <a:pt x="224" y="457"/>
                </a:cubicBezTo>
                <a:close/>
                <a:moveTo>
                  <a:pt x="276" y="478"/>
                </a:moveTo>
                <a:cubicBezTo>
                  <a:pt x="288" y="471"/>
                  <a:pt x="288" y="471"/>
                  <a:pt x="288" y="471"/>
                </a:cubicBezTo>
                <a:cubicBezTo>
                  <a:pt x="300" y="478"/>
                  <a:pt x="300" y="478"/>
                  <a:pt x="300" y="478"/>
                </a:cubicBezTo>
                <a:cubicBezTo>
                  <a:pt x="299" y="480"/>
                  <a:pt x="299" y="483"/>
                  <a:pt x="299" y="486"/>
                </a:cubicBezTo>
                <a:cubicBezTo>
                  <a:pt x="299" y="487"/>
                  <a:pt x="299" y="487"/>
                  <a:pt x="299" y="488"/>
                </a:cubicBezTo>
                <a:cubicBezTo>
                  <a:pt x="277" y="488"/>
                  <a:pt x="277" y="488"/>
                  <a:pt x="277" y="488"/>
                </a:cubicBezTo>
                <a:cubicBezTo>
                  <a:pt x="277" y="487"/>
                  <a:pt x="277" y="487"/>
                  <a:pt x="277" y="486"/>
                </a:cubicBezTo>
                <a:cubicBezTo>
                  <a:pt x="277" y="483"/>
                  <a:pt x="277" y="480"/>
                  <a:pt x="276" y="478"/>
                </a:cubicBezTo>
                <a:close/>
                <a:moveTo>
                  <a:pt x="352" y="457"/>
                </a:moveTo>
                <a:cubicBezTo>
                  <a:pt x="368" y="457"/>
                  <a:pt x="381" y="470"/>
                  <a:pt x="381" y="486"/>
                </a:cubicBezTo>
                <a:cubicBezTo>
                  <a:pt x="381" y="502"/>
                  <a:pt x="368" y="515"/>
                  <a:pt x="352" y="515"/>
                </a:cubicBezTo>
                <a:cubicBezTo>
                  <a:pt x="336" y="515"/>
                  <a:pt x="323" y="502"/>
                  <a:pt x="323" y="486"/>
                </a:cubicBezTo>
                <a:cubicBezTo>
                  <a:pt x="323" y="470"/>
                  <a:pt x="336" y="457"/>
                  <a:pt x="352" y="457"/>
                </a:cubicBezTo>
                <a:close/>
                <a:moveTo>
                  <a:pt x="381" y="442"/>
                </a:moveTo>
                <a:cubicBezTo>
                  <a:pt x="377" y="439"/>
                  <a:pt x="371" y="436"/>
                  <a:pt x="366" y="435"/>
                </a:cubicBezTo>
                <a:cubicBezTo>
                  <a:pt x="366" y="423"/>
                  <a:pt x="366" y="423"/>
                  <a:pt x="366" y="423"/>
                </a:cubicBezTo>
                <a:cubicBezTo>
                  <a:pt x="425" y="387"/>
                  <a:pt x="425" y="387"/>
                  <a:pt x="425" y="387"/>
                </a:cubicBezTo>
                <a:lnTo>
                  <a:pt x="381" y="442"/>
                </a:lnTo>
                <a:close/>
                <a:moveTo>
                  <a:pt x="444" y="347"/>
                </a:moveTo>
                <a:cubicBezTo>
                  <a:pt x="444" y="331"/>
                  <a:pt x="457" y="318"/>
                  <a:pt x="473" y="318"/>
                </a:cubicBezTo>
                <a:cubicBezTo>
                  <a:pt x="489" y="318"/>
                  <a:pt x="502" y="331"/>
                  <a:pt x="502" y="347"/>
                </a:cubicBezTo>
                <a:cubicBezTo>
                  <a:pt x="502" y="363"/>
                  <a:pt x="489" y="376"/>
                  <a:pt x="473" y="376"/>
                </a:cubicBezTo>
                <a:cubicBezTo>
                  <a:pt x="457" y="376"/>
                  <a:pt x="444" y="363"/>
                  <a:pt x="444" y="347"/>
                </a:cubicBezTo>
                <a:close/>
                <a:moveTo>
                  <a:pt x="553" y="22"/>
                </a:moveTo>
                <a:cubicBezTo>
                  <a:pt x="553" y="219"/>
                  <a:pt x="553" y="219"/>
                  <a:pt x="553" y="219"/>
                </a:cubicBezTo>
                <a:cubicBezTo>
                  <a:pt x="525" y="219"/>
                  <a:pt x="525" y="219"/>
                  <a:pt x="525" y="219"/>
                </a:cubicBezTo>
                <a:cubicBezTo>
                  <a:pt x="519" y="196"/>
                  <a:pt x="498" y="179"/>
                  <a:pt x="473" y="179"/>
                </a:cubicBezTo>
                <a:cubicBezTo>
                  <a:pt x="466" y="179"/>
                  <a:pt x="458" y="180"/>
                  <a:pt x="452" y="183"/>
                </a:cubicBezTo>
                <a:cubicBezTo>
                  <a:pt x="398" y="116"/>
                  <a:pt x="398" y="116"/>
                  <a:pt x="398" y="116"/>
                </a:cubicBezTo>
                <a:cubicBezTo>
                  <a:pt x="402" y="108"/>
                  <a:pt x="405" y="99"/>
                  <a:pt x="405" y="90"/>
                </a:cubicBezTo>
                <a:cubicBezTo>
                  <a:pt x="405" y="60"/>
                  <a:pt x="381" y="37"/>
                  <a:pt x="352" y="37"/>
                </a:cubicBezTo>
                <a:cubicBezTo>
                  <a:pt x="332" y="37"/>
                  <a:pt x="315" y="48"/>
                  <a:pt x="306" y="64"/>
                </a:cubicBezTo>
                <a:cubicBezTo>
                  <a:pt x="270" y="64"/>
                  <a:pt x="270" y="64"/>
                  <a:pt x="270" y="64"/>
                </a:cubicBezTo>
                <a:cubicBezTo>
                  <a:pt x="261" y="48"/>
                  <a:pt x="244" y="37"/>
                  <a:pt x="224" y="37"/>
                </a:cubicBezTo>
                <a:cubicBezTo>
                  <a:pt x="195" y="37"/>
                  <a:pt x="171" y="60"/>
                  <a:pt x="171" y="90"/>
                </a:cubicBezTo>
                <a:cubicBezTo>
                  <a:pt x="171" y="99"/>
                  <a:pt x="174" y="108"/>
                  <a:pt x="178" y="116"/>
                </a:cubicBezTo>
                <a:cubicBezTo>
                  <a:pt x="124" y="183"/>
                  <a:pt x="124" y="183"/>
                  <a:pt x="124" y="183"/>
                </a:cubicBezTo>
                <a:cubicBezTo>
                  <a:pt x="118" y="180"/>
                  <a:pt x="110" y="179"/>
                  <a:pt x="103" y="179"/>
                </a:cubicBezTo>
                <a:cubicBezTo>
                  <a:pt x="77" y="179"/>
                  <a:pt x="57" y="196"/>
                  <a:pt x="51" y="219"/>
                </a:cubicBezTo>
                <a:cubicBezTo>
                  <a:pt x="23" y="219"/>
                  <a:pt x="23" y="219"/>
                  <a:pt x="23" y="219"/>
                </a:cubicBezTo>
                <a:cubicBezTo>
                  <a:pt x="23" y="22"/>
                  <a:pt x="23" y="22"/>
                  <a:pt x="23" y="22"/>
                </a:cubicBezTo>
                <a:lnTo>
                  <a:pt x="553" y="22"/>
                </a:lnTo>
                <a:close/>
                <a:moveTo>
                  <a:pt x="23" y="553"/>
                </a:moveTo>
                <a:cubicBezTo>
                  <a:pt x="23" y="359"/>
                  <a:pt x="23" y="359"/>
                  <a:pt x="23" y="359"/>
                </a:cubicBezTo>
                <a:cubicBezTo>
                  <a:pt x="51" y="359"/>
                  <a:pt x="51" y="359"/>
                  <a:pt x="51" y="359"/>
                </a:cubicBezTo>
                <a:cubicBezTo>
                  <a:pt x="57" y="383"/>
                  <a:pt x="78" y="400"/>
                  <a:pt x="103" y="400"/>
                </a:cubicBezTo>
                <a:cubicBezTo>
                  <a:pt x="111" y="400"/>
                  <a:pt x="119" y="398"/>
                  <a:pt x="126" y="395"/>
                </a:cubicBezTo>
                <a:cubicBezTo>
                  <a:pt x="178" y="460"/>
                  <a:pt x="178" y="460"/>
                  <a:pt x="178" y="460"/>
                </a:cubicBezTo>
                <a:cubicBezTo>
                  <a:pt x="174" y="467"/>
                  <a:pt x="171" y="476"/>
                  <a:pt x="171" y="486"/>
                </a:cubicBezTo>
                <a:cubicBezTo>
                  <a:pt x="171" y="515"/>
                  <a:pt x="195" y="539"/>
                  <a:pt x="224" y="539"/>
                </a:cubicBezTo>
                <a:cubicBezTo>
                  <a:pt x="244" y="539"/>
                  <a:pt x="261" y="528"/>
                  <a:pt x="270" y="512"/>
                </a:cubicBezTo>
                <a:cubicBezTo>
                  <a:pt x="306" y="512"/>
                  <a:pt x="306" y="512"/>
                  <a:pt x="306" y="512"/>
                </a:cubicBezTo>
                <a:cubicBezTo>
                  <a:pt x="315" y="528"/>
                  <a:pt x="332" y="539"/>
                  <a:pt x="352" y="539"/>
                </a:cubicBezTo>
                <a:cubicBezTo>
                  <a:pt x="381" y="539"/>
                  <a:pt x="405" y="515"/>
                  <a:pt x="405" y="486"/>
                </a:cubicBezTo>
                <a:cubicBezTo>
                  <a:pt x="405" y="476"/>
                  <a:pt x="402" y="467"/>
                  <a:pt x="398" y="460"/>
                </a:cubicBezTo>
                <a:cubicBezTo>
                  <a:pt x="450" y="395"/>
                  <a:pt x="450" y="395"/>
                  <a:pt x="450" y="395"/>
                </a:cubicBezTo>
                <a:cubicBezTo>
                  <a:pt x="457" y="398"/>
                  <a:pt x="465" y="400"/>
                  <a:pt x="473" y="400"/>
                </a:cubicBezTo>
                <a:cubicBezTo>
                  <a:pt x="499" y="400"/>
                  <a:pt x="519" y="383"/>
                  <a:pt x="525" y="359"/>
                </a:cubicBezTo>
                <a:cubicBezTo>
                  <a:pt x="553" y="359"/>
                  <a:pt x="553" y="359"/>
                  <a:pt x="553" y="359"/>
                </a:cubicBezTo>
                <a:cubicBezTo>
                  <a:pt x="553" y="553"/>
                  <a:pt x="553" y="553"/>
                  <a:pt x="553" y="553"/>
                </a:cubicBezTo>
                <a:lnTo>
                  <a:pt x="23" y="553"/>
                </a:lnTo>
                <a:close/>
              </a:path>
            </a:pathLst>
          </a:custGeom>
          <a:solidFill>
            <a:schemeClr val="bg1"/>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0" i="0" u="none" strike="noStrike" cap="none" dirty="0">
              <a:solidFill>
                <a:schemeClr val="accent1"/>
              </a:solidFill>
              <a:latin typeface="Arial"/>
              <a:ea typeface="Arial"/>
              <a:cs typeface="Arial"/>
              <a:sym typeface="Arial"/>
            </a:endParaRPr>
          </a:p>
        </p:txBody>
      </p:sp>
      <p:sp>
        <p:nvSpPr>
          <p:cNvPr id="49" name="TextBox 48">
            <a:extLst>
              <a:ext uri="{FF2B5EF4-FFF2-40B4-BE49-F238E27FC236}">
                <a16:creationId xmlns:a16="http://schemas.microsoft.com/office/drawing/2014/main" id="{360E2B5B-7D49-48E5-9D16-A2CD25D5B62C}"/>
              </a:ext>
            </a:extLst>
          </p:cNvPr>
          <p:cNvSpPr txBox="1"/>
          <p:nvPr/>
        </p:nvSpPr>
        <p:spPr>
          <a:xfrm>
            <a:off x="6906880" y="3356877"/>
            <a:ext cx="1861724" cy="307777"/>
          </a:xfrm>
          <a:prstGeom prst="rect">
            <a:avLst/>
          </a:prstGeom>
          <a:noFill/>
          <a:ln>
            <a:noFill/>
          </a:ln>
        </p:spPr>
        <p:txBody>
          <a:bodyPr wrap="square">
            <a:spAutoFit/>
          </a:bodyPr>
          <a:lstStyle/>
          <a:p>
            <a:r>
              <a:rPr lang="en-AU" sz="1400" b="1" dirty="0">
                <a:solidFill>
                  <a:schemeClr val="bg1"/>
                </a:solidFill>
                <a:cs typeface="Calibri Light"/>
              </a:rPr>
              <a:t>Data and Digital</a:t>
            </a:r>
          </a:p>
        </p:txBody>
      </p:sp>
      <p:sp>
        <p:nvSpPr>
          <p:cNvPr id="50" name="Google Shape;1907;p199">
            <a:extLst>
              <a:ext uri="{FF2B5EF4-FFF2-40B4-BE49-F238E27FC236}">
                <a16:creationId xmlns:a16="http://schemas.microsoft.com/office/drawing/2014/main" id="{20CB3E92-AEA2-47A2-94BD-66705573EE59}"/>
              </a:ext>
            </a:extLst>
          </p:cNvPr>
          <p:cNvSpPr/>
          <p:nvPr/>
        </p:nvSpPr>
        <p:spPr>
          <a:xfrm>
            <a:off x="9056438" y="3284253"/>
            <a:ext cx="474700" cy="439754"/>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dirty="0">
              <a:solidFill>
                <a:schemeClr val="accent1"/>
              </a:solidFill>
              <a:latin typeface="Arial"/>
              <a:ea typeface="Arial"/>
              <a:cs typeface="Arial"/>
              <a:sym typeface="Arial"/>
            </a:endParaRPr>
          </a:p>
        </p:txBody>
      </p:sp>
      <p:sp>
        <p:nvSpPr>
          <p:cNvPr id="51" name="TextBox 50">
            <a:extLst>
              <a:ext uri="{FF2B5EF4-FFF2-40B4-BE49-F238E27FC236}">
                <a16:creationId xmlns:a16="http://schemas.microsoft.com/office/drawing/2014/main" id="{C233B4A7-F265-4D49-B1C1-5ACE2E3313AA}"/>
              </a:ext>
            </a:extLst>
          </p:cNvPr>
          <p:cNvSpPr txBox="1"/>
          <p:nvPr/>
        </p:nvSpPr>
        <p:spPr>
          <a:xfrm>
            <a:off x="9785196" y="3353584"/>
            <a:ext cx="1818511" cy="284312"/>
          </a:xfrm>
          <a:prstGeom prst="rect">
            <a:avLst/>
          </a:prstGeom>
          <a:noFill/>
          <a:ln>
            <a:noFill/>
          </a:ln>
        </p:spPr>
        <p:txBody>
          <a:bodyPr wrap="square">
            <a:spAutoFit/>
          </a:bodyPr>
          <a:lstStyle/>
          <a:p>
            <a:r>
              <a:rPr lang="en-AU" sz="1400" b="1" dirty="0">
                <a:solidFill>
                  <a:schemeClr val="bg1">
                    <a:lumMod val="95000"/>
                  </a:schemeClr>
                </a:solidFill>
              </a:rPr>
              <a:t>Leadership</a:t>
            </a:r>
          </a:p>
        </p:txBody>
      </p:sp>
      <p:sp>
        <p:nvSpPr>
          <p:cNvPr id="52" name="Rectangle 51">
            <a:extLst>
              <a:ext uri="{FF2B5EF4-FFF2-40B4-BE49-F238E27FC236}">
                <a16:creationId xmlns:a16="http://schemas.microsoft.com/office/drawing/2014/main" id="{45C54ACB-9F46-4D22-B429-640E15E1FF24}"/>
              </a:ext>
            </a:extLst>
          </p:cNvPr>
          <p:cNvSpPr/>
          <p:nvPr/>
        </p:nvSpPr>
        <p:spPr>
          <a:xfrm>
            <a:off x="8786803" y="6001738"/>
            <a:ext cx="2576513" cy="377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Having fun and collaboration</a:t>
            </a:r>
          </a:p>
        </p:txBody>
      </p:sp>
      <p:sp>
        <p:nvSpPr>
          <p:cNvPr id="53" name="Freeform 5">
            <a:extLst>
              <a:ext uri="{FF2B5EF4-FFF2-40B4-BE49-F238E27FC236}">
                <a16:creationId xmlns:a16="http://schemas.microsoft.com/office/drawing/2014/main" id="{7F5D80A0-ABAE-4B4F-9860-0133EC87531B}"/>
              </a:ext>
            </a:extLst>
          </p:cNvPr>
          <p:cNvSpPr>
            <a:spLocks noChangeAspect="1" noEditPoints="1"/>
          </p:cNvSpPr>
          <p:nvPr/>
        </p:nvSpPr>
        <p:spPr bwMode="auto">
          <a:xfrm>
            <a:off x="562168" y="3303194"/>
            <a:ext cx="441647" cy="404085"/>
          </a:xfrm>
          <a:custGeom>
            <a:avLst/>
            <a:gdLst>
              <a:gd name="T0" fmla="*/ 0 w 576"/>
              <a:gd name="T1" fmla="*/ 0 h 576"/>
              <a:gd name="T2" fmla="*/ 576 w 576"/>
              <a:gd name="T3" fmla="*/ 576 h 576"/>
              <a:gd name="T4" fmla="*/ 576 w 576"/>
              <a:gd name="T5" fmla="*/ 0 h 576"/>
              <a:gd name="T6" fmla="*/ 114 w 576"/>
              <a:gd name="T7" fmla="*/ 441 h 576"/>
              <a:gd name="T8" fmla="*/ 172 w 576"/>
              <a:gd name="T9" fmla="*/ 384 h 576"/>
              <a:gd name="T10" fmla="*/ 315 w 576"/>
              <a:gd name="T11" fmla="*/ 379 h 576"/>
              <a:gd name="T12" fmla="*/ 315 w 576"/>
              <a:gd name="T13" fmla="*/ 409 h 576"/>
              <a:gd name="T14" fmla="*/ 194 w 576"/>
              <a:gd name="T15" fmla="*/ 434 h 576"/>
              <a:gd name="T16" fmla="*/ 357 w 576"/>
              <a:gd name="T17" fmla="*/ 419 h 576"/>
              <a:gd name="T18" fmla="*/ 488 w 576"/>
              <a:gd name="T19" fmla="*/ 308 h 576"/>
              <a:gd name="T20" fmla="*/ 489 w 576"/>
              <a:gd name="T21" fmla="*/ 330 h 576"/>
              <a:gd name="T22" fmla="*/ 336 w 576"/>
              <a:gd name="T23" fmla="*/ 476 h 576"/>
              <a:gd name="T24" fmla="*/ 132 w 576"/>
              <a:gd name="T25" fmla="*/ 552 h 576"/>
              <a:gd name="T26" fmla="*/ 25 w 576"/>
              <a:gd name="T27" fmla="*/ 531 h 576"/>
              <a:gd name="T28" fmla="*/ 218 w 576"/>
              <a:gd name="T29" fmla="*/ 501 h 576"/>
              <a:gd name="T30" fmla="*/ 364 w 576"/>
              <a:gd name="T31" fmla="*/ 489 h 576"/>
              <a:gd name="T32" fmla="*/ 517 w 576"/>
              <a:gd name="T33" fmla="*/ 318 h 576"/>
              <a:gd name="T34" fmla="*/ 449 w 576"/>
              <a:gd name="T35" fmla="*/ 292 h 576"/>
              <a:gd name="T36" fmla="*/ 315 w 576"/>
              <a:gd name="T37" fmla="*/ 355 h 576"/>
              <a:gd name="T38" fmla="*/ 154 w 576"/>
              <a:gd name="T39" fmla="*/ 366 h 576"/>
              <a:gd name="T40" fmla="*/ 100 w 576"/>
              <a:gd name="T41" fmla="*/ 421 h 576"/>
              <a:gd name="T42" fmla="*/ 25 w 576"/>
              <a:gd name="T43" fmla="*/ 25 h 576"/>
              <a:gd name="T44" fmla="*/ 552 w 576"/>
              <a:gd name="T45" fmla="*/ 552 h 576"/>
              <a:gd name="T46" fmla="*/ 333 w 576"/>
              <a:gd name="T47" fmla="*/ 112 h 576"/>
              <a:gd name="T48" fmla="*/ 370 w 576"/>
              <a:gd name="T49" fmla="*/ 193 h 576"/>
              <a:gd name="T50" fmla="*/ 206 w 576"/>
              <a:gd name="T51" fmla="*/ 193 h 576"/>
              <a:gd name="T52" fmla="*/ 243 w 576"/>
              <a:gd name="T53" fmla="*/ 112 h 576"/>
              <a:gd name="T54" fmla="*/ 333 w 576"/>
              <a:gd name="T55" fmla="*/ 112 h 576"/>
              <a:gd name="T56" fmla="*/ 288 w 576"/>
              <a:gd name="T57" fmla="*/ 102 h 576"/>
              <a:gd name="T58" fmla="*/ 169 w 576"/>
              <a:gd name="T59" fmla="*/ 161 h 576"/>
              <a:gd name="T60" fmla="*/ 188 w 576"/>
              <a:gd name="T61" fmla="*/ 210 h 576"/>
              <a:gd name="T62" fmla="*/ 271 w 576"/>
              <a:gd name="T63" fmla="*/ 297 h 576"/>
              <a:gd name="T64" fmla="*/ 306 w 576"/>
              <a:gd name="T65" fmla="*/ 297 h 576"/>
              <a:gd name="T66" fmla="*/ 388 w 576"/>
              <a:gd name="T67" fmla="*/ 210 h 576"/>
              <a:gd name="T68" fmla="*/ 407 w 576"/>
              <a:gd name="T69" fmla="*/ 16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6" h="576">
                <a:moveTo>
                  <a:pt x="576" y="0"/>
                </a:moveTo>
                <a:cubicBezTo>
                  <a:pt x="0" y="0"/>
                  <a:pt x="0" y="0"/>
                  <a:pt x="0" y="0"/>
                </a:cubicBezTo>
                <a:cubicBezTo>
                  <a:pt x="0" y="576"/>
                  <a:pt x="0" y="576"/>
                  <a:pt x="0" y="576"/>
                </a:cubicBezTo>
                <a:cubicBezTo>
                  <a:pt x="576" y="576"/>
                  <a:pt x="576" y="576"/>
                  <a:pt x="576" y="576"/>
                </a:cubicBezTo>
                <a:cubicBezTo>
                  <a:pt x="576" y="576"/>
                  <a:pt x="576" y="576"/>
                  <a:pt x="576" y="576"/>
                </a:cubicBezTo>
                <a:cubicBezTo>
                  <a:pt x="576" y="0"/>
                  <a:pt x="576" y="0"/>
                  <a:pt x="576" y="0"/>
                </a:cubicBezTo>
                <a:close/>
                <a:moveTo>
                  <a:pt x="25" y="531"/>
                </a:moveTo>
                <a:cubicBezTo>
                  <a:pt x="114" y="441"/>
                  <a:pt x="114" y="441"/>
                  <a:pt x="114" y="441"/>
                </a:cubicBezTo>
                <a:cubicBezTo>
                  <a:pt x="114" y="441"/>
                  <a:pt x="114" y="441"/>
                  <a:pt x="114" y="441"/>
                </a:cubicBezTo>
                <a:cubicBezTo>
                  <a:pt x="172" y="384"/>
                  <a:pt x="172" y="384"/>
                  <a:pt x="172" y="384"/>
                </a:cubicBezTo>
                <a:cubicBezTo>
                  <a:pt x="175" y="381"/>
                  <a:pt x="178" y="379"/>
                  <a:pt x="182" y="379"/>
                </a:cubicBezTo>
                <a:cubicBezTo>
                  <a:pt x="315" y="379"/>
                  <a:pt x="315" y="379"/>
                  <a:pt x="315" y="379"/>
                </a:cubicBezTo>
                <a:cubicBezTo>
                  <a:pt x="323" y="379"/>
                  <a:pt x="329" y="386"/>
                  <a:pt x="329" y="394"/>
                </a:cubicBezTo>
                <a:cubicBezTo>
                  <a:pt x="329" y="402"/>
                  <a:pt x="323" y="409"/>
                  <a:pt x="315" y="409"/>
                </a:cubicBezTo>
                <a:cubicBezTo>
                  <a:pt x="194" y="409"/>
                  <a:pt x="194" y="409"/>
                  <a:pt x="194" y="409"/>
                </a:cubicBezTo>
                <a:cubicBezTo>
                  <a:pt x="194" y="434"/>
                  <a:pt x="194" y="434"/>
                  <a:pt x="194" y="434"/>
                </a:cubicBezTo>
                <a:cubicBezTo>
                  <a:pt x="315" y="434"/>
                  <a:pt x="315" y="434"/>
                  <a:pt x="315" y="434"/>
                </a:cubicBezTo>
                <a:cubicBezTo>
                  <a:pt x="325" y="434"/>
                  <a:pt x="346" y="430"/>
                  <a:pt x="357" y="419"/>
                </a:cubicBezTo>
                <a:cubicBezTo>
                  <a:pt x="466" y="310"/>
                  <a:pt x="466" y="310"/>
                  <a:pt x="466" y="310"/>
                </a:cubicBezTo>
                <a:cubicBezTo>
                  <a:pt x="473" y="304"/>
                  <a:pt x="482" y="303"/>
                  <a:pt x="488" y="308"/>
                </a:cubicBezTo>
                <a:cubicBezTo>
                  <a:pt x="491" y="311"/>
                  <a:pt x="493" y="315"/>
                  <a:pt x="493" y="319"/>
                </a:cubicBezTo>
                <a:cubicBezTo>
                  <a:pt x="493" y="323"/>
                  <a:pt x="491" y="327"/>
                  <a:pt x="489" y="330"/>
                </a:cubicBezTo>
                <a:cubicBezTo>
                  <a:pt x="347" y="472"/>
                  <a:pt x="347" y="472"/>
                  <a:pt x="347" y="472"/>
                </a:cubicBezTo>
                <a:cubicBezTo>
                  <a:pt x="344" y="474"/>
                  <a:pt x="340" y="476"/>
                  <a:pt x="336" y="476"/>
                </a:cubicBezTo>
                <a:cubicBezTo>
                  <a:pt x="208" y="476"/>
                  <a:pt x="208" y="476"/>
                  <a:pt x="208" y="476"/>
                </a:cubicBezTo>
                <a:cubicBezTo>
                  <a:pt x="132" y="552"/>
                  <a:pt x="132" y="552"/>
                  <a:pt x="132" y="552"/>
                </a:cubicBezTo>
                <a:cubicBezTo>
                  <a:pt x="25" y="552"/>
                  <a:pt x="25" y="552"/>
                  <a:pt x="25" y="552"/>
                </a:cubicBezTo>
                <a:lnTo>
                  <a:pt x="25" y="531"/>
                </a:lnTo>
                <a:close/>
                <a:moveTo>
                  <a:pt x="167" y="552"/>
                </a:moveTo>
                <a:cubicBezTo>
                  <a:pt x="218" y="501"/>
                  <a:pt x="218" y="501"/>
                  <a:pt x="218" y="501"/>
                </a:cubicBezTo>
                <a:cubicBezTo>
                  <a:pt x="336" y="501"/>
                  <a:pt x="336" y="501"/>
                  <a:pt x="336" y="501"/>
                </a:cubicBezTo>
                <a:cubicBezTo>
                  <a:pt x="347" y="501"/>
                  <a:pt x="357" y="496"/>
                  <a:pt x="364" y="489"/>
                </a:cubicBezTo>
                <a:cubicBezTo>
                  <a:pt x="506" y="347"/>
                  <a:pt x="506" y="347"/>
                  <a:pt x="506" y="347"/>
                </a:cubicBezTo>
                <a:cubicBezTo>
                  <a:pt x="514" y="339"/>
                  <a:pt x="518" y="329"/>
                  <a:pt x="517" y="318"/>
                </a:cubicBezTo>
                <a:cubicBezTo>
                  <a:pt x="517" y="307"/>
                  <a:pt x="513" y="297"/>
                  <a:pt x="504" y="290"/>
                </a:cubicBezTo>
                <a:cubicBezTo>
                  <a:pt x="489" y="276"/>
                  <a:pt x="464" y="277"/>
                  <a:pt x="449" y="292"/>
                </a:cubicBezTo>
                <a:cubicBezTo>
                  <a:pt x="353" y="388"/>
                  <a:pt x="353" y="388"/>
                  <a:pt x="353" y="388"/>
                </a:cubicBezTo>
                <a:cubicBezTo>
                  <a:pt x="350" y="369"/>
                  <a:pt x="334" y="355"/>
                  <a:pt x="315" y="355"/>
                </a:cubicBezTo>
                <a:cubicBezTo>
                  <a:pt x="182" y="355"/>
                  <a:pt x="182" y="355"/>
                  <a:pt x="182" y="355"/>
                </a:cubicBezTo>
                <a:cubicBezTo>
                  <a:pt x="172" y="355"/>
                  <a:pt x="162" y="359"/>
                  <a:pt x="154" y="366"/>
                </a:cubicBezTo>
                <a:cubicBezTo>
                  <a:pt x="100" y="421"/>
                  <a:pt x="100" y="421"/>
                  <a:pt x="100" y="421"/>
                </a:cubicBezTo>
                <a:cubicBezTo>
                  <a:pt x="100" y="421"/>
                  <a:pt x="100" y="421"/>
                  <a:pt x="100" y="421"/>
                </a:cubicBezTo>
                <a:cubicBezTo>
                  <a:pt x="25" y="496"/>
                  <a:pt x="25" y="496"/>
                  <a:pt x="25" y="496"/>
                </a:cubicBezTo>
                <a:cubicBezTo>
                  <a:pt x="25" y="25"/>
                  <a:pt x="25" y="25"/>
                  <a:pt x="25" y="25"/>
                </a:cubicBezTo>
                <a:cubicBezTo>
                  <a:pt x="552" y="25"/>
                  <a:pt x="552" y="25"/>
                  <a:pt x="552" y="25"/>
                </a:cubicBezTo>
                <a:cubicBezTo>
                  <a:pt x="552" y="552"/>
                  <a:pt x="552" y="552"/>
                  <a:pt x="552" y="552"/>
                </a:cubicBezTo>
                <a:lnTo>
                  <a:pt x="167" y="552"/>
                </a:lnTo>
                <a:close/>
                <a:moveTo>
                  <a:pt x="333" y="112"/>
                </a:moveTo>
                <a:cubicBezTo>
                  <a:pt x="360" y="112"/>
                  <a:pt x="382" y="134"/>
                  <a:pt x="382" y="161"/>
                </a:cubicBezTo>
                <a:cubicBezTo>
                  <a:pt x="382" y="173"/>
                  <a:pt x="378" y="185"/>
                  <a:pt x="370" y="193"/>
                </a:cubicBezTo>
                <a:cubicBezTo>
                  <a:pt x="288" y="280"/>
                  <a:pt x="288" y="280"/>
                  <a:pt x="288" y="280"/>
                </a:cubicBezTo>
                <a:cubicBezTo>
                  <a:pt x="206" y="193"/>
                  <a:pt x="206" y="193"/>
                  <a:pt x="206" y="193"/>
                </a:cubicBezTo>
                <a:cubicBezTo>
                  <a:pt x="199" y="185"/>
                  <a:pt x="194" y="173"/>
                  <a:pt x="194" y="161"/>
                </a:cubicBezTo>
                <a:cubicBezTo>
                  <a:pt x="194" y="134"/>
                  <a:pt x="216" y="112"/>
                  <a:pt x="243" y="112"/>
                </a:cubicBezTo>
                <a:cubicBezTo>
                  <a:pt x="263" y="112"/>
                  <a:pt x="281" y="124"/>
                  <a:pt x="288" y="141"/>
                </a:cubicBezTo>
                <a:cubicBezTo>
                  <a:pt x="296" y="124"/>
                  <a:pt x="313" y="112"/>
                  <a:pt x="333" y="112"/>
                </a:cubicBezTo>
                <a:moveTo>
                  <a:pt x="333" y="87"/>
                </a:moveTo>
                <a:cubicBezTo>
                  <a:pt x="317" y="87"/>
                  <a:pt x="301" y="93"/>
                  <a:pt x="288" y="102"/>
                </a:cubicBezTo>
                <a:cubicBezTo>
                  <a:pt x="276" y="93"/>
                  <a:pt x="260" y="87"/>
                  <a:pt x="243" y="87"/>
                </a:cubicBezTo>
                <a:cubicBezTo>
                  <a:pt x="202" y="87"/>
                  <a:pt x="169" y="120"/>
                  <a:pt x="169" y="161"/>
                </a:cubicBezTo>
                <a:cubicBezTo>
                  <a:pt x="169" y="179"/>
                  <a:pt x="176" y="196"/>
                  <a:pt x="188" y="210"/>
                </a:cubicBezTo>
                <a:cubicBezTo>
                  <a:pt x="188" y="210"/>
                  <a:pt x="188" y="210"/>
                  <a:pt x="188" y="210"/>
                </a:cubicBezTo>
                <a:cubicBezTo>
                  <a:pt x="188" y="210"/>
                  <a:pt x="188" y="210"/>
                  <a:pt x="188" y="210"/>
                </a:cubicBezTo>
                <a:cubicBezTo>
                  <a:pt x="271" y="297"/>
                  <a:pt x="271" y="297"/>
                  <a:pt x="271" y="297"/>
                </a:cubicBezTo>
                <a:cubicBezTo>
                  <a:pt x="288" y="316"/>
                  <a:pt x="288" y="316"/>
                  <a:pt x="288" y="316"/>
                </a:cubicBezTo>
                <a:cubicBezTo>
                  <a:pt x="306" y="297"/>
                  <a:pt x="306" y="297"/>
                  <a:pt x="306" y="297"/>
                </a:cubicBezTo>
                <a:cubicBezTo>
                  <a:pt x="388" y="210"/>
                  <a:pt x="388" y="210"/>
                  <a:pt x="388" y="210"/>
                </a:cubicBezTo>
                <a:cubicBezTo>
                  <a:pt x="388" y="210"/>
                  <a:pt x="388" y="210"/>
                  <a:pt x="388" y="210"/>
                </a:cubicBezTo>
                <a:cubicBezTo>
                  <a:pt x="389" y="210"/>
                  <a:pt x="389" y="210"/>
                  <a:pt x="389" y="210"/>
                </a:cubicBezTo>
                <a:cubicBezTo>
                  <a:pt x="401" y="196"/>
                  <a:pt x="407" y="179"/>
                  <a:pt x="407" y="161"/>
                </a:cubicBezTo>
                <a:cubicBezTo>
                  <a:pt x="407" y="120"/>
                  <a:pt x="374" y="87"/>
                  <a:pt x="333" y="87"/>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2250"/>
          </a:p>
        </p:txBody>
      </p:sp>
      <p:sp>
        <p:nvSpPr>
          <p:cNvPr id="54" name="Freeform 82">
            <a:extLst>
              <a:ext uri="{FF2B5EF4-FFF2-40B4-BE49-F238E27FC236}">
                <a16:creationId xmlns:a16="http://schemas.microsoft.com/office/drawing/2014/main" id="{03CA7DFD-86E7-4B67-9097-7DC6E2D7A7D0}"/>
              </a:ext>
            </a:extLst>
          </p:cNvPr>
          <p:cNvSpPr>
            <a:spLocks noChangeAspect="1" noEditPoints="1"/>
          </p:cNvSpPr>
          <p:nvPr/>
        </p:nvSpPr>
        <p:spPr bwMode="auto">
          <a:xfrm>
            <a:off x="3423531" y="3293031"/>
            <a:ext cx="416163" cy="416101"/>
          </a:xfrm>
          <a:custGeom>
            <a:avLst/>
            <a:gdLst>
              <a:gd name="T0" fmla="*/ 3997 w 6682"/>
              <a:gd name="T1" fmla="*/ 4705 h 6681"/>
              <a:gd name="T2" fmla="*/ 3819 w 6682"/>
              <a:gd name="T3" fmla="*/ 4441 h 6681"/>
              <a:gd name="T4" fmla="*/ 3565 w 6682"/>
              <a:gd name="T5" fmla="*/ 4297 h 6681"/>
              <a:gd name="T6" fmla="*/ 3281 w 6682"/>
              <a:gd name="T7" fmla="*/ 4277 h 6681"/>
              <a:gd name="T8" fmla="*/ 3013 w 6682"/>
              <a:gd name="T9" fmla="*/ 4379 h 6681"/>
              <a:gd name="T10" fmla="*/ 2793 w 6682"/>
              <a:gd name="T11" fmla="*/ 4617 h 6681"/>
              <a:gd name="T12" fmla="*/ 4209 w 6682"/>
              <a:gd name="T13" fmla="*/ 3529 h 6681"/>
              <a:gd name="T14" fmla="*/ 4401 w 6682"/>
              <a:gd name="T15" fmla="*/ 3833 h 6681"/>
              <a:gd name="T16" fmla="*/ 4651 w 6682"/>
              <a:gd name="T17" fmla="*/ 3975 h 6681"/>
              <a:gd name="T18" fmla="*/ 4939 w 6682"/>
              <a:gd name="T19" fmla="*/ 3997 h 6681"/>
              <a:gd name="T20" fmla="*/ 5402 w 6682"/>
              <a:gd name="T21" fmla="*/ 3699 h 6681"/>
              <a:gd name="T22" fmla="*/ 5490 w 6682"/>
              <a:gd name="T23" fmla="*/ 3483 h 6681"/>
              <a:gd name="T24" fmla="*/ 3233 w 6682"/>
              <a:gd name="T25" fmla="*/ 5279 h 6681"/>
              <a:gd name="T26" fmla="*/ 3029 w 6682"/>
              <a:gd name="T27" fmla="*/ 5075 h 6681"/>
              <a:gd name="T28" fmla="*/ 3029 w 6682"/>
              <a:gd name="T29" fmla="*/ 4787 h 6681"/>
              <a:gd name="T30" fmla="*/ 3235 w 6682"/>
              <a:gd name="T31" fmla="*/ 4583 h 6681"/>
              <a:gd name="T32" fmla="*/ 3519 w 6682"/>
              <a:gd name="T33" fmla="*/ 4583 h 6681"/>
              <a:gd name="T34" fmla="*/ 3725 w 6682"/>
              <a:gd name="T35" fmla="*/ 4787 h 6681"/>
              <a:gd name="T36" fmla="*/ 3725 w 6682"/>
              <a:gd name="T37" fmla="*/ 5075 h 6681"/>
              <a:gd name="T38" fmla="*/ 3521 w 6682"/>
              <a:gd name="T39" fmla="*/ 5279 h 6681"/>
              <a:gd name="T40" fmla="*/ 5054 w 6682"/>
              <a:gd name="T41" fmla="*/ 3655 h 6681"/>
              <a:gd name="T42" fmla="*/ 4771 w 6682"/>
              <a:gd name="T43" fmla="*/ 3711 h 6681"/>
              <a:gd name="T44" fmla="*/ 4531 w 6682"/>
              <a:gd name="T45" fmla="*/ 3551 h 6681"/>
              <a:gd name="T46" fmla="*/ 4475 w 6682"/>
              <a:gd name="T47" fmla="*/ 3270 h 6681"/>
              <a:gd name="T48" fmla="*/ 4637 w 6682"/>
              <a:gd name="T49" fmla="*/ 3030 h 6681"/>
              <a:gd name="T50" fmla="*/ 4917 w 6682"/>
              <a:gd name="T51" fmla="*/ 2974 h 6681"/>
              <a:gd name="T52" fmla="*/ 5160 w 6682"/>
              <a:gd name="T53" fmla="*/ 3136 h 6681"/>
              <a:gd name="T54" fmla="*/ 5206 w 6682"/>
              <a:gd name="T55" fmla="*/ 3449 h 6681"/>
              <a:gd name="T56" fmla="*/ 5478 w 6682"/>
              <a:gd name="T57" fmla="*/ 3154 h 6681"/>
              <a:gd name="T58" fmla="*/ 5312 w 6682"/>
              <a:gd name="T59" fmla="*/ 2876 h 6681"/>
              <a:gd name="T60" fmla="*/ 5064 w 6682"/>
              <a:gd name="T61" fmla="*/ 2720 h 6681"/>
              <a:gd name="T62" fmla="*/ 4781 w 6682"/>
              <a:gd name="T63" fmla="*/ 2686 h 6681"/>
              <a:gd name="T64" fmla="*/ 4509 w 6682"/>
              <a:gd name="T65" fmla="*/ 2774 h 6681"/>
              <a:gd name="T66" fmla="*/ 4289 w 6682"/>
              <a:gd name="T67" fmla="*/ 2986 h 6681"/>
              <a:gd name="T68" fmla="*/ 1014 w 6682"/>
              <a:gd name="T69" fmla="*/ 1884 h 6681"/>
              <a:gd name="T70" fmla="*/ 1192 w 6682"/>
              <a:gd name="T71" fmla="*/ 2212 h 6681"/>
              <a:gd name="T72" fmla="*/ 1440 w 6682"/>
              <a:gd name="T73" fmla="*/ 2370 h 6681"/>
              <a:gd name="T74" fmla="*/ 1707 w 6682"/>
              <a:gd name="T75" fmla="*/ 2404 h 6681"/>
              <a:gd name="T76" fmla="*/ 2585 w 6682"/>
              <a:gd name="T77" fmla="*/ 2468 h 6681"/>
              <a:gd name="T78" fmla="*/ 2299 w 6682"/>
              <a:gd name="T79" fmla="*/ 1914 h 6681"/>
              <a:gd name="T80" fmla="*/ 1835 w 6682"/>
              <a:gd name="T81" fmla="*/ 2078 h 6681"/>
              <a:gd name="T82" fmla="*/ 1518 w 6682"/>
              <a:gd name="T83" fmla="*/ 2094 h 6681"/>
              <a:gd name="T84" fmla="*/ 1312 w 6682"/>
              <a:gd name="T85" fmla="*/ 1890 h 6681"/>
              <a:gd name="T86" fmla="*/ 1312 w 6682"/>
              <a:gd name="T87" fmla="*/ 1600 h 6681"/>
              <a:gd name="T88" fmla="*/ 1518 w 6682"/>
              <a:gd name="T89" fmla="*/ 1396 h 6681"/>
              <a:gd name="T90" fmla="*/ 1803 w 6682"/>
              <a:gd name="T91" fmla="*/ 1396 h 6681"/>
              <a:gd name="T92" fmla="*/ 2009 w 6682"/>
              <a:gd name="T93" fmla="*/ 1600 h 6681"/>
              <a:gd name="T94" fmla="*/ 2009 w 6682"/>
              <a:gd name="T95" fmla="*/ 1890 h 6681"/>
              <a:gd name="T96" fmla="*/ 2305 w 6682"/>
              <a:gd name="T97" fmla="*/ 1600 h 6681"/>
              <a:gd name="T98" fmla="*/ 2129 w 6682"/>
              <a:gd name="T99" fmla="*/ 1278 h 6681"/>
              <a:gd name="T100" fmla="*/ 1879 w 6682"/>
              <a:gd name="T101" fmla="*/ 1122 h 6681"/>
              <a:gd name="T102" fmla="*/ 1596 w 6682"/>
              <a:gd name="T103" fmla="*/ 1088 h 6681"/>
              <a:gd name="T104" fmla="*/ 1324 w 6682"/>
              <a:gd name="T105" fmla="*/ 1176 h 6681"/>
              <a:gd name="T106" fmla="*/ 1104 w 6682"/>
              <a:gd name="T107" fmla="*/ 1386 h 6681"/>
              <a:gd name="T108" fmla="*/ 284 w 6682"/>
              <a:gd name="T109" fmla="*/ 6395 h 6681"/>
              <a:gd name="T110" fmla="*/ 2847 w 6682"/>
              <a:gd name="T111" fmla="*/ 5329 h 6681"/>
              <a:gd name="T112" fmla="*/ 3065 w 6682"/>
              <a:gd name="T113" fmla="*/ 5515 h 6681"/>
              <a:gd name="T114" fmla="*/ 3343 w 6682"/>
              <a:gd name="T115" fmla="*/ 5591 h 6681"/>
              <a:gd name="T116" fmla="*/ 3691 w 6682"/>
              <a:gd name="T117" fmla="*/ 5513 h 6681"/>
              <a:gd name="T118" fmla="*/ 3985 w 6682"/>
              <a:gd name="T119" fmla="*/ 518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82" h="6681">
                <a:moveTo>
                  <a:pt x="0" y="0"/>
                </a:moveTo>
                <a:lnTo>
                  <a:pt x="0" y="6681"/>
                </a:lnTo>
                <a:lnTo>
                  <a:pt x="6682" y="6681"/>
                </a:lnTo>
                <a:lnTo>
                  <a:pt x="6682" y="0"/>
                </a:lnTo>
                <a:lnTo>
                  <a:pt x="0" y="0"/>
                </a:lnTo>
                <a:close/>
                <a:moveTo>
                  <a:pt x="4023" y="4797"/>
                </a:moveTo>
                <a:lnTo>
                  <a:pt x="4023" y="4797"/>
                </a:lnTo>
                <a:lnTo>
                  <a:pt x="4013" y="4751"/>
                </a:lnTo>
                <a:lnTo>
                  <a:pt x="3997" y="4705"/>
                </a:lnTo>
                <a:lnTo>
                  <a:pt x="3979" y="4661"/>
                </a:lnTo>
                <a:lnTo>
                  <a:pt x="3959" y="4617"/>
                </a:lnTo>
                <a:lnTo>
                  <a:pt x="3935" y="4577"/>
                </a:lnTo>
                <a:lnTo>
                  <a:pt x="3907" y="4537"/>
                </a:lnTo>
                <a:lnTo>
                  <a:pt x="3877" y="4499"/>
                </a:lnTo>
                <a:lnTo>
                  <a:pt x="3843" y="4463"/>
                </a:lnTo>
                <a:lnTo>
                  <a:pt x="3843" y="4463"/>
                </a:lnTo>
                <a:lnTo>
                  <a:pt x="3843" y="4463"/>
                </a:lnTo>
                <a:lnTo>
                  <a:pt x="3819" y="4441"/>
                </a:lnTo>
                <a:lnTo>
                  <a:pt x="3793" y="4419"/>
                </a:lnTo>
                <a:lnTo>
                  <a:pt x="3767" y="4397"/>
                </a:lnTo>
                <a:lnTo>
                  <a:pt x="3741" y="4379"/>
                </a:lnTo>
                <a:lnTo>
                  <a:pt x="3713" y="4361"/>
                </a:lnTo>
                <a:lnTo>
                  <a:pt x="3683" y="4345"/>
                </a:lnTo>
                <a:lnTo>
                  <a:pt x="3655" y="4331"/>
                </a:lnTo>
                <a:lnTo>
                  <a:pt x="3625" y="4319"/>
                </a:lnTo>
                <a:lnTo>
                  <a:pt x="3595" y="4307"/>
                </a:lnTo>
                <a:lnTo>
                  <a:pt x="3565" y="4297"/>
                </a:lnTo>
                <a:lnTo>
                  <a:pt x="3533" y="4289"/>
                </a:lnTo>
                <a:lnTo>
                  <a:pt x="3503" y="4283"/>
                </a:lnTo>
                <a:lnTo>
                  <a:pt x="3471" y="4277"/>
                </a:lnTo>
                <a:lnTo>
                  <a:pt x="3439" y="4273"/>
                </a:lnTo>
                <a:lnTo>
                  <a:pt x="3409" y="4271"/>
                </a:lnTo>
                <a:lnTo>
                  <a:pt x="3377" y="4271"/>
                </a:lnTo>
                <a:lnTo>
                  <a:pt x="3345" y="4271"/>
                </a:lnTo>
                <a:lnTo>
                  <a:pt x="3313" y="4273"/>
                </a:lnTo>
                <a:lnTo>
                  <a:pt x="3281" y="4277"/>
                </a:lnTo>
                <a:lnTo>
                  <a:pt x="3249" y="4283"/>
                </a:lnTo>
                <a:lnTo>
                  <a:pt x="3219" y="4289"/>
                </a:lnTo>
                <a:lnTo>
                  <a:pt x="3187" y="4297"/>
                </a:lnTo>
                <a:lnTo>
                  <a:pt x="3157" y="4307"/>
                </a:lnTo>
                <a:lnTo>
                  <a:pt x="3127" y="4319"/>
                </a:lnTo>
                <a:lnTo>
                  <a:pt x="3097" y="4331"/>
                </a:lnTo>
                <a:lnTo>
                  <a:pt x="3069" y="4345"/>
                </a:lnTo>
                <a:lnTo>
                  <a:pt x="3041" y="4361"/>
                </a:lnTo>
                <a:lnTo>
                  <a:pt x="3013" y="4379"/>
                </a:lnTo>
                <a:lnTo>
                  <a:pt x="2985" y="4397"/>
                </a:lnTo>
                <a:lnTo>
                  <a:pt x="2959" y="4419"/>
                </a:lnTo>
                <a:lnTo>
                  <a:pt x="2933" y="4441"/>
                </a:lnTo>
                <a:lnTo>
                  <a:pt x="2909" y="4463"/>
                </a:lnTo>
                <a:lnTo>
                  <a:pt x="2909" y="4463"/>
                </a:lnTo>
                <a:lnTo>
                  <a:pt x="2875" y="4499"/>
                </a:lnTo>
                <a:lnTo>
                  <a:pt x="2845" y="4537"/>
                </a:lnTo>
                <a:lnTo>
                  <a:pt x="2817" y="4577"/>
                </a:lnTo>
                <a:lnTo>
                  <a:pt x="2793" y="4617"/>
                </a:lnTo>
                <a:lnTo>
                  <a:pt x="2773" y="4661"/>
                </a:lnTo>
                <a:lnTo>
                  <a:pt x="2755" y="4705"/>
                </a:lnTo>
                <a:lnTo>
                  <a:pt x="2741" y="4751"/>
                </a:lnTo>
                <a:lnTo>
                  <a:pt x="2729" y="4797"/>
                </a:lnTo>
                <a:lnTo>
                  <a:pt x="284" y="4797"/>
                </a:lnTo>
                <a:lnTo>
                  <a:pt x="284" y="3483"/>
                </a:lnTo>
                <a:lnTo>
                  <a:pt x="4199" y="3483"/>
                </a:lnTo>
                <a:lnTo>
                  <a:pt x="4199" y="3483"/>
                </a:lnTo>
                <a:lnTo>
                  <a:pt x="4209" y="3529"/>
                </a:lnTo>
                <a:lnTo>
                  <a:pt x="4225" y="3573"/>
                </a:lnTo>
                <a:lnTo>
                  <a:pt x="4243" y="3617"/>
                </a:lnTo>
                <a:lnTo>
                  <a:pt x="4263" y="3659"/>
                </a:lnTo>
                <a:lnTo>
                  <a:pt x="4287" y="3699"/>
                </a:lnTo>
                <a:lnTo>
                  <a:pt x="4313" y="3737"/>
                </a:lnTo>
                <a:lnTo>
                  <a:pt x="4343" y="3775"/>
                </a:lnTo>
                <a:lnTo>
                  <a:pt x="4377" y="3809"/>
                </a:lnTo>
                <a:lnTo>
                  <a:pt x="4377" y="3809"/>
                </a:lnTo>
                <a:lnTo>
                  <a:pt x="4401" y="3833"/>
                </a:lnTo>
                <a:lnTo>
                  <a:pt x="4425" y="3855"/>
                </a:lnTo>
                <a:lnTo>
                  <a:pt x="4451" y="3875"/>
                </a:lnTo>
                <a:lnTo>
                  <a:pt x="4477" y="3893"/>
                </a:lnTo>
                <a:lnTo>
                  <a:pt x="4505" y="3911"/>
                </a:lnTo>
                <a:lnTo>
                  <a:pt x="4533" y="3927"/>
                </a:lnTo>
                <a:lnTo>
                  <a:pt x="4561" y="3941"/>
                </a:lnTo>
                <a:lnTo>
                  <a:pt x="4591" y="3953"/>
                </a:lnTo>
                <a:lnTo>
                  <a:pt x="4621" y="3965"/>
                </a:lnTo>
                <a:lnTo>
                  <a:pt x="4651" y="3975"/>
                </a:lnTo>
                <a:lnTo>
                  <a:pt x="4683" y="3983"/>
                </a:lnTo>
                <a:lnTo>
                  <a:pt x="4715" y="3991"/>
                </a:lnTo>
                <a:lnTo>
                  <a:pt x="4747" y="3997"/>
                </a:lnTo>
                <a:lnTo>
                  <a:pt x="4779" y="4001"/>
                </a:lnTo>
                <a:lnTo>
                  <a:pt x="4811" y="4003"/>
                </a:lnTo>
                <a:lnTo>
                  <a:pt x="4845" y="4003"/>
                </a:lnTo>
                <a:lnTo>
                  <a:pt x="4845" y="4003"/>
                </a:lnTo>
                <a:lnTo>
                  <a:pt x="4891" y="4003"/>
                </a:lnTo>
                <a:lnTo>
                  <a:pt x="4939" y="3997"/>
                </a:lnTo>
                <a:lnTo>
                  <a:pt x="4985" y="3989"/>
                </a:lnTo>
                <a:lnTo>
                  <a:pt x="5032" y="3977"/>
                </a:lnTo>
                <a:lnTo>
                  <a:pt x="5076" y="3963"/>
                </a:lnTo>
                <a:lnTo>
                  <a:pt x="5118" y="3945"/>
                </a:lnTo>
                <a:lnTo>
                  <a:pt x="5160" y="3923"/>
                </a:lnTo>
                <a:lnTo>
                  <a:pt x="5200" y="3899"/>
                </a:lnTo>
                <a:lnTo>
                  <a:pt x="5568" y="4267"/>
                </a:lnTo>
                <a:lnTo>
                  <a:pt x="5770" y="4065"/>
                </a:lnTo>
                <a:lnTo>
                  <a:pt x="5402" y="3699"/>
                </a:lnTo>
                <a:lnTo>
                  <a:pt x="5402" y="3699"/>
                </a:lnTo>
                <a:lnTo>
                  <a:pt x="5418" y="3673"/>
                </a:lnTo>
                <a:lnTo>
                  <a:pt x="5432" y="3647"/>
                </a:lnTo>
                <a:lnTo>
                  <a:pt x="5444" y="3621"/>
                </a:lnTo>
                <a:lnTo>
                  <a:pt x="5456" y="3593"/>
                </a:lnTo>
                <a:lnTo>
                  <a:pt x="5466" y="3567"/>
                </a:lnTo>
                <a:lnTo>
                  <a:pt x="5476" y="3539"/>
                </a:lnTo>
                <a:lnTo>
                  <a:pt x="5484" y="3511"/>
                </a:lnTo>
                <a:lnTo>
                  <a:pt x="5490" y="3483"/>
                </a:lnTo>
                <a:lnTo>
                  <a:pt x="6396" y="3483"/>
                </a:lnTo>
                <a:lnTo>
                  <a:pt x="6396" y="4797"/>
                </a:lnTo>
                <a:lnTo>
                  <a:pt x="4023" y="4797"/>
                </a:lnTo>
                <a:close/>
                <a:moveTo>
                  <a:pt x="3377" y="5307"/>
                </a:moveTo>
                <a:lnTo>
                  <a:pt x="3377" y="5307"/>
                </a:lnTo>
                <a:lnTo>
                  <a:pt x="3339" y="5305"/>
                </a:lnTo>
                <a:lnTo>
                  <a:pt x="3303" y="5301"/>
                </a:lnTo>
                <a:lnTo>
                  <a:pt x="3267" y="5291"/>
                </a:lnTo>
                <a:lnTo>
                  <a:pt x="3233" y="5279"/>
                </a:lnTo>
                <a:lnTo>
                  <a:pt x="3199" y="5263"/>
                </a:lnTo>
                <a:lnTo>
                  <a:pt x="3167" y="5245"/>
                </a:lnTo>
                <a:lnTo>
                  <a:pt x="3137" y="5223"/>
                </a:lnTo>
                <a:lnTo>
                  <a:pt x="3111" y="5197"/>
                </a:lnTo>
                <a:lnTo>
                  <a:pt x="3111" y="5197"/>
                </a:lnTo>
                <a:lnTo>
                  <a:pt x="3085" y="5169"/>
                </a:lnTo>
                <a:lnTo>
                  <a:pt x="3063" y="5139"/>
                </a:lnTo>
                <a:lnTo>
                  <a:pt x="3043" y="5109"/>
                </a:lnTo>
                <a:lnTo>
                  <a:pt x="3029" y="5075"/>
                </a:lnTo>
                <a:lnTo>
                  <a:pt x="3015" y="5041"/>
                </a:lnTo>
                <a:lnTo>
                  <a:pt x="3007" y="5005"/>
                </a:lnTo>
                <a:lnTo>
                  <a:pt x="3001" y="4969"/>
                </a:lnTo>
                <a:lnTo>
                  <a:pt x="2999" y="4931"/>
                </a:lnTo>
                <a:lnTo>
                  <a:pt x="2999" y="4931"/>
                </a:lnTo>
                <a:lnTo>
                  <a:pt x="3001" y="4893"/>
                </a:lnTo>
                <a:lnTo>
                  <a:pt x="3007" y="4857"/>
                </a:lnTo>
                <a:lnTo>
                  <a:pt x="3015" y="4821"/>
                </a:lnTo>
                <a:lnTo>
                  <a:pt x="3029" y="4787"/>
                </a:lnTo>
                <a:lnTo>
                  <a:pt x="3043" y="4753"/>
                </a:lnTo>
                <a:lnTo>
                  <a:pt x="3063" y="4723"/>
                </a:lnTo>
                <a:lnTo>
                  <a:pt x="3085" y="4693"/>
                </a:lnTo>
                <a:lnTo>
                  <a:pt x="3111" y="4665"/>
                </a:lnTo>
                <a:lnTo>
                  <a:pt x="3111" y="4665"/>
                </a:lnTo>
                <a:lnTo>
                  <a:pt x="3139" y="4639"/>
                </a:lnTo>
                <a:lnTo>
                  <a:pt x="3169" y="4617"/>
                </a:lnTo>
                <a:lnTo>
                  <a:pt x="3201" y="4597"/>
                </a:lnTo>
                <a:lnTo>
                  <a:pt x="3235" y="4583"/>
                </a:lnTo>
                <a:lnTo>
                  <a:pt x="3269" y="4571"/>
                </a:lnTo>
                <a:lnTo>
                  <a:pt x="3305" y="4561"/>
                </a:lnTo>
                <a:lnTo>
                  <a:pt x="3341" y="4557"/>
                </a:lnTo>
                <a:lnTo>
                  <a:pt x="3377" y="4555"/>
                </a:lnTo>
                <a:lnTo>
                  <a:pt x="3377" y="4555"/>
                </a:lnTo>
                <a:lnTo>
                  <a:pt x="3413" y="4557"/>
                </a:lnTo>
                <a:lnTo>
                  <a:pt x="3449" y="4561"/>
                </a:lnTo>
                <a:lnTo>
                  <a:pt x="3483" y="4571"/>
                </a:lnTo>
                <a:lnTo>
                  <a:pt x="3519" y="4583"/>
                </a:lnTo>
                <a:lnTo>
                  <a:pt x="3551" y="4597"/>
                </a:lnTo>
                <a:lnTo>
                  <a:pt x="3583" y="4617"/>
                </a:lnTo>
                <a:lnTo>
                  <a:pt x="3613" y="4639"/>
                </a:lnTo>
                <a:lnTo>
                  <a:pt x="3643" y="4665"/>
                </a:lnTo>
                <a:lnTo>
                  <a:pt x="3643" y="4665"/>
                </a:lnTo>
                <a:lnTo>
                  <a:pt x="3667" y="4693"/>
                </a:lnTo>
                <a:lnTo>
                  <a:pt x="3689" y="4723"/>
                </a:lnTo>
                <a:lnTo>
                  <a:pt x="3709" y="4753"/>
                </a:lnTo>
                <a:lnTo>
                  <a:pt x="3725" y="4787"/>
                </a:lnTo>
                <a:lnTo>
                  <a:pt x="3737" y="4821"/>
                </a:lnTo>
                <a:lnTo>
                  <a:pt x="3745" y="4857"/>
                </a:lnTo>
                <a:lnTo>
                  <a:pt x="3751" y="4893"/>
                </a:lnTo>
                <a:lnTo>
                  <a:pt x="3753" y="4931"/>
                </a:lnTo>
                <a:lnTo>
                  <a:pt x="3753" y="4931"/>
                </a:lnTo>
                <a:lnTo>
                  <a:pt x="3751" y="4969"/>
                </a:lnTo>
                <a:lnTo>
                  <a:pt x="3745" y="5005"/>
                </a:lnTo>
                <a:lnTo>
                  <a:pt x="3737" y="5041"/>
                </a:lnTo>
                <a:lnTo>
                  <a:pt x="3725" y="5075"/>
                </a:lnTo>
                <a:lnTo>
                  <a:pt x="3709" y="5109"/>
                </a:lnTo>
                <a:lnTo>
                  <a:pt x="3689" y="5139"/>
                </a:lnTo>
                <a:lnTo>
                  <a:pt x="3667" y="5169"/>
                </a:lnTo>
                <a:lnTo>
                  <a:pt x="3643" y="5197"/>
                </a:lnTo>
                <a:lnTo>
                  <a:pt x="3643" y="5197"/>
                </a:lnTo>
                <a:lnTo>
                  <a:pt x="3615" y="5223"/>
                </a:lnTo>
                <a:lnTo>
                  <a:pt x="3585" y="5245"/>
                </a:lnTo>
                <a:lnTo>
                  <a:pt x="3553" y="5263"/>
                </a:lnTo>
                <a:lnTo>
                  <a:pt x="3521" y="5279"/>
                </a:lnTo>
                <a:lnTo>
                  <a:pt x="3485" y="5291"/>
                </a:lnTo>
                <a:lnTo>
                  <a:pt x="3451" y="5301"/>
                </a:lnTo>
                <a:lnTo>
                  <a:pt x="3413" y="5305"/>
                </a:lnTo>
                <a:lnTo>
                  <a:pt x="3377" y="5307"/>
                </a:lnTo>
                <a:lnTo>
                  <a:pt x="3377" y="5307"/>
                </a:lnTo>
                <a:close/>
                <a:moveTo>
                  <a:pt x="5112" y="3609"/>
                </a:moveTo>
                <a:lnTo>
                  <a:pt x="5112" y="3609"/>
                </a:lnTo>
                <a:lnTo>
                  <a:pt x="5084" y="3633"/>
                </a:lnTo>
                <a:lnTo>
                  <a:pt x="5054" y="3655"/>
                </a:lnTo>
                <a:lnTo>
                  <a:pt x="5022" y="3675"/>
                </a:lnTo>
                <a:lnTo>
                  <a:pt x="4989" y="3691"/>
                </a:lnTo>
                <a:lnTo>
                  <a:pt x="4953" y="3703"/>
                </a:lnTo>
                <a:lnTo>
                  <a:pt x="4919" y="3711"/>
                </a:lnTo>
                <a:lnTo>
                  <a:pt x="4881" y="3717"/>
                </a:lnTo>
                <a:lnTo>
                  <a:pt x="4845" y="3719"/>
                </a:lnTo>
                <a:lnTo>
                  <a:pt x="4845" y="3719"/>
                </a:lnTo>
                <a:lnTo>
                  <a:pt x="4807" y="3717"/>
                </a:lnTo>
                <a:lnTo>
                  <a:pt x="4771" y="3711"/>
                </a:lnTo>
                <a:lnTo>
                  <a:pt x="4735" y="3703"/>
                </a:lnTo>
                <a:lnTo>
                  <a:pt x="4701" y="3691"/>
                </a:lnTo>
                <a:lnTo>
                  <a:pt x="4667" y="3675"/>
                </a:lnTo>
                <a:lnTo>
                  <a:pt x="4635" y="3655"/>
                </a:lnTo>
                <a:lnTo>
                  <a:pt x="4605" y="3633"/>
                </a:lnTo>
                <a:lnTo>
                  <a:pt x="4579" y="3609"/>
                </a:lnTo>
                <a:lnTo>
                  <a:pt x="4579" y="3609"/>
                </a:lnTo>
                <a:lnTo>
                  <a:pt x="4553" y="3581"/>
                </a:lnTo>
                <a:lnTo>
                  <a:pt x="4531" y="3551"/>
                </a:lnTo>
                <a:lnTo>
                  <a:pt x="4511" y="3519"/>
                </a:lnTo>
                <a:lnTo>
                  <a:pt x="4497" y="3487"/>
                </a:lnTo>
                <a:lnTo>
                  <a:pt x="4483" y="3453"/>
                </a:lnTo>
                <a:lnTo>
                  <a:pt x="4475" y="3417"/>
                </a:lnTo>
                <a:lnTo>
                  <a:pt x="4469" y="3379"/>
                </a:lnTo>
                <a:lnTo>
                  <a:pt x="4467" y="3343"/>
                </a:lnTo>
                <a:lnTo>
                  <a:pt x="4467" y="3343"/>
                </a:lnTo>
                <a:lnTo>
                  <a:pt x="4469" y="3306"/>
                </a:lnTo>
                <a:lnTo>
                  <a:pt x="4475" y="3270"/>
                </a:lnTo>
                <a:lnTo>
                  <a:pt x="4483" y="3234"/>
                </a:lnTo>
                <a:lnTo>
                  <a:pt x="4497" y="3200"/>
                </a:lnTo>
                <a:lnTo>
                  <a:pt x="4511" y="3166"/>
                </a:lnTo>
                <a:lnTo>
                  <a:pt x="4531" y="3134"/>
                </a:lnTo>
                <a:lnTo>
                  <a:pt x="4553" y="3104"/>
                </a:lnTo>
                <a:lnTo>
                  <a:pt x="4579" y="3078"/>
                </a:lnTo>
                <a:lnTo>
                  <a:pt x="4579" y="3078"/>
                </a:lnTo>
                <a:lnTo>
                  <a:pt x="4607" y="3052"/>
                </a:lnTo>
                <a:lnTo>
                  <a:pt x="4637" y="3030"/>
                </a:lnTo>
                <a:lnTo>
                  <a:pt x="4669" y="3010"/>
                </a:lnTo>
                <a:lnTo>
                  <a:pt x="4703" y="2994"/>
                </a:lnTo>
                <a:lnTo>
                  <a:pt x="4737" y="2982"/>
                </a:lnTo>
                <a:lnTo>
                  <a:pt x="4773" y="2974"/>
                </a:lnTo>
                <a:lnTo>
                  <a:pt x="4809" y="2968"/>
                </a:lnTo>
                <a:lnTo>
                  <a:pt x="4845" y="2968"/>
                </a:lnTo>
                <a:lnTo>
                  <a:pt x="4845" y="2968"/>
                </a:lnTo>
                <a:lnTo>
                  <a:pt x="4881" y="2968"/>
                </a:lnTo>
                <a:lnTo>
                  <a:pt x="4917" y="2974"/>
                </a:lnTo>
                <a:lnTo>
                  <a:pt x="4951" y="2982"/>
                </a:lnTo>
                <a:lnTo>
                  <a:pt x="4985" y="2994"/>
                </a:lnTo>
                <a:lnTo>
                  <a:pt x="5020" y="3010"/>
                </a:lnTo>
                <a:lnTo>
                  <a:pt x="5052" y="3028"/>
                </a:lnTo>
                <a:lnTo>
                  <a:pt x="5082" y="3052"/>
                </a:lnTo>
                <a:lnTo>
                  <a:pt x="5112" y="3078"/>
                </a:lnTo>
                <a:lnTo>
                  <a:pt x="5112" y="3078"/>
                </a:lnTo>
                <a:lnTo>
                  <a:pt x="5138" y="3106"/>
                </a:lnTo>
                <a:lnTo>
                  <a:pt x="5160" y="3136"/>
                </a:lnTo>
                <a:lnTo>
                  <a:pt x="5178" y="3168"/>
                </a:lnTo>
                <a:lnTo>
                  <a:pt x="5194" y="3202"/>
                </a:lnTo>
                <a:lnTo>
                  <a:pt x="5206" y="3236"/>
                </a:lnTo>
                <a:lnTo>
                  <a:pt x="5214" y="3272"/>
                </a:lnTo>
                <a:lnTo>
                  <a:pt x="5220" y="3308"/>
                </a:lnTo>
                <a:lnTo>
                  <a:pt x="5222" y="3343"/>
                </a:lnTo>
                <a:lnTo>
                  <a:pt x="5220" y="3379"/>
                </a:lnTo>
                <a:lnTo>
                  <a:pt x="5214" y="3415"/>
                </a:lnTo>
                <a:lnTo>
                  <a:pt x="5206" y="3449"/>
                </a:lnTo>
                <a:lnTo>
                  <a:pt x="5194" y="3485"/>
                </a:lnTo>
                <a:lnTo>
                  <a:pt x="5178" y="3517"/>
                </a:lnTo>
                <a:lnTo>
                  <a:pt x="5160" y="3549"/>
                </a:lnTo>
                <a:lnTo>
                  <a:pt x="5138" y="3581"/>
                </a:lnTo>
                <a:lnTo>
                  <a:pt x="5112" y="3609"/>
                </a:lnTo>
                <a:lnTo>
                  <a:pt x="5112" y="3609"/>
                </a:lnTo>
                <a:close/>
                <a:moveTo>
                  <a:pt x="5490" y="3198"/>
                </a:moveTo>
                <a:lnTo>
                  <a:pt x="5490" y="3198"/>
                </a:lnTo>
                <a:lnTo>
                  <a:pt x="5478" y="3154"/>
                </a:lnTo>
                <a:lnTo>
                  <a:pt x="5464" y="3112"/>
                </a:lnTo>
                <a:lnTo>
                  <a:pt x="5446" y="3068"/>
                </a:lnTo>
                <a:lnTo>
                  <a:pt x="5426" y="3028"/>
                </a:lnTo>
                <a:lnTo>
                  <a:pt x="5402" y="2988"/>
                </a:lnTo>
                <a:lnTo>
                  <a:pt x="5376" y="2948"/>
                </a:lnTo>
                <a:lnTo>
                  <a:pt x="5346" y="2912"/>
                </a:lnTo>
                <a:lnTo>
                  <a:pt x="5312" y="2876"/>
                </a:lnTo>
                <a:lnTo>
                  <a:pt x="5312" y="2876"/>
                </a:lnTo>
                <a:lnTo>
                  <a:pt x="5312" y="2876"/>
                </a:lnTo>
                <a:lnTo>
                  <a:pt x="5288" y="2852"/>
                </a:lnTo>
                <a:lnTo>
                  <a:pt x="5262" y="2830"/>
                </a:lnTo>
                <a:lnTo>
                  <a:pt x="5236" y="2810"/>
                </a:lnTo>
                <a:lnTo>
                  <a:pt x="5210" y="2792"/>
                </a:lnTo>
                <a:lnTo>
                  <a:pt x="5182" y="2774"/>
                </a:lnTo>
                <a:lnTo>
                  <a:pt x="5152" y="2758"/>
                </a:lnTo>
                <a:lnTo>
                  <a:pt x="5124" y="2744"/>
                </a:lnTo>
                <a:lnTo>
                  <a:pt x="5094" y="2730"/>
                </a:lnTo>
                <a:lnTo>
                  <a:pt x="5064" y="2720"/>
                </a:lnTo>
                <a:lnTo>
                  <a:pt x="5034" y="2710"/>
                </a:lnTo>
                <a:lnTo>
                  <a:pt x="5001" y="2702"/>
                </a:lnTo>
                <a:lnTo>
                  <a:pt x="4971" y="2694"/>
                </a:lnTo>
                <a:lnTo>
                  <a:pt x="4939" y="2690"/>
                </a:lnTo>
                <a:lnTo>
                  <a:pt x="4907" y="2686"/>
                </a:lnTo>
                <a:lnTo>
                  <a:pt x="4875" y="2684"/>
                </a:lnTo>
                <a:lnTo>
                  <a:pt x="4845" y="2682"/>
                </a:lnTo>
                <a:lnTo>
                  <a:pt x="4813" y="2684"/>
                </a:lnTo>
                <a:lnTo>
                  <a:pt x="4781" y="2686"/>
                </a:lnTo>
                <a:lnTo>
                  <a:pt x="4749" y="2690"/>
                </a:lnTo>
                <a:lnTo>
                  <a:pt x="4717" y="2694"/>
                </a:lnTo>
                <a:lnTo>
                  <a:pt x="4687" y="2702"/>
                </a:lnTo>
                <a:lnTo>
                  <a:pt x="4655" y="2710"/>
                </a:lnTo>
                <a:lnTo>
                  <a:pt x="4625" y="2720"/>
                </a:lnTo>
                <a:lnTo>
                  <a:pt x="4595" y="2730"/>
                </a:lnTo>
                <a:lnTo>
                  <a:pt x="4565" y="2744"/>
                </a:lnTo>
                <a:lnTo>
                  <a:pt x="4537" y="2758"/>
                </a:lnTo>
                <a:lnTo>
                  <a:pt x="4509" y="2774"/>
                </a:lnTo>
                <a:lnTo>
                  <a:pt x="4481" y="2792"/>
                </a:lnTo>
                <a:lnTo>
                  <a:pt x="4453" y="2810"/>
                </a:lnTo>
                <a:lnTo>
                  <a:pt x="4427" y="2830"/>
                </a:lnTo>
                <a:lnTo>
                  <a:pt x="4401" y="2852"/>
                </a:lnTo>
                <a:lnTo>
                  <a:pt x="4377" y="2876"/>
                </a:lnTo>
                <a:lnTo>
                  <a:pt x="4377" y="2876"/>
                </a:lnTo>
                <a:lnTo>
                  <a:pt x="4345" y="2910"/>
                </a:lnTo>
                <a:lnTo>
                  <a:pt x="4315" y="2948"/>
                </a:lnTo>
                <a:lnTo>
                  <a:pt x="4289" y="2986"/>
                </a:lnTo>
                <a:lnTo>
                  <a:pt x="4265" y="3026"/>
                </a:lnTo>
                <a:lnTo>
                  <a:pt x="4243" y="3066"/>
                </a:lnTo>
                <a:lnTo>
                  <a:pt x="4225" y="3110"/>
                </a:lnTo>
                <a:lnTo>
                  <a:pt x="4211" y="3154"/>
                </a:lnTo>
                <a:lnTo>
                  <a:pt x="4199" y="3198"/>
                </a:lnTo>
                <a:lnTo>
                  <a:pt x="284" y="3198"/>
                </a:lnTo>
                <a:lnTo>
                  <a:pt x="284" y="1884"/>
                </a:lnTo>
                <a:lnTo>
                  <a:pt x="1014" y="1884"/>
                </a:lnTo>
                <a:lnTo>
                  <a:pt x="1014" y="1884"/>
                </a:lnTo>
                <a:lnTo>
                  <a:pt x="1024" y="1930"/>
                </a:lnTo>
                <a:lnTo>
                  <a:pt x="1040" y="1976"/>
                </a:lnTo>
                <a:lnTo>
                  <a:pt x="1058" y="2018"/>
                </a:lnTo>
                <a:lnTo>
                  <a:pt x="1078" y="2060"/>
                </a:lnTo>
                <a:lnTo>
                  <a:pt x="1102" y="2102"/>
                </a:lnTo>
                <a:lnTo>
                  <a:pt x="1130" y="2140"/>
                </a:lnTo>
                <a:lnTo>
                  <a:pt x="1160" y="2178"/>
                </a:lnTo>
                <a:lnTo>
                  <a:pt x="1192" y="2212"/>
                </a:lnTo>
                <a:lnTo>
                  <a:pt x="1192" y="2212"/>
                </a:lnTo>
                <a:lnTo>
                  <a:pt x="1216" y="2236"/>
                </a:lnTo>
                <a:lnTo>
                  <a:pt x="1242" y="2258"/>
                </a:lnTo>
                <a:lnTo>
                  <a:pt x="1268" y="2278"/>
                </a:lnTo>
                <a:lnTo>
                  <a:pt x="1296" y="2298"/>
                </a:lnTo>
                <a:lnTo>
                  <a:pt x="1324" y="2314"/>
                </a:lnTo>
                <a:lnTo>
                  <a:pt x="1352" y="2330"/>
                </a:lnTo>
                <a:lnTo>
                  <a:pt x="1380" y="2344"/>
                </a:lnTo>
                <a:lnTo>
                  <a:pt x="1410" y="2358"/>
                </a:lnTo>
                <a:lnTo>
                  <a:pt x="1440" y="2370"/>
                </a:lnTo>
                <a:lnTo>
                  <a:pt x="1472" y="2378"/>
                </a:lnTo>
                <a:lnTo>
                  <a:pt x="1502" y="2388"/>
                </a:lnTo>
                <a:lnTo>
                  <a:pt x="1534" y="2394"/>
                </a:lnTo>
                <a:lnTo>
                  <a:pt x="1564" y="2400"/>
                </a:lnTo>
                <a:lnTo>
                  <a:pt x="1596" y="2404"/>
                </a:lnTo>
                <a:lnTo>
                  <a:pt x="1628" y="2406"/>
                </a:lnTo>
                <a:lnTo>
                  <a:pt x="1660" y="2406"/>
                </a:lnTo>
                <a:lnTo>
                  <a:pt x="1660" y="2406"/>
                </a:lnTo>
                <a:lnTo>
                  <a:pt x="1707" y="2404"/>
                </a:lnTo>
                <a:lnTo>
                  <a:pt x="1753" y="2400"/>
                </a:lnTo>
                <a:lnTo>
                  <a:pt x="1799" y="2392"/>
                </a:lnTo>
                <a:lnTo>
                  <a:pt x="1845" y="2380"/>
                </a:lnTo>
                <a:lnTo>
                  <a:pt x="1889" y="2366"/>
                </a:lnTo>
                <a:lnTo>
                  <a:pt x="1933" y="2348"/>
                </a:lnTo>
                <a:lnTo>
                  <a:pt x="1975" y="2326"/>
                </a:lnTo>
                <a:lnTo>
                  <a:pt x="2017" y="2302"/>
                </a:lnTo>
                <a:lnTo>
                  <a:pt x="2383" y="2670"/>
                </a:lnTo>
                <a:lnTo>
                  <a:pt x="2585" y="2468"/>
                </a:lnTo>
                <a:lnTo>
                  <a:pt x="2217" y="2100"/>
                </a:lnTo>
                <a:lnTo>
                  <a:pt x="2217" y="2100"/>
                </a:lnTo>
                <a:lnTo>
                  <a:pt x="2233" y="2076"/>
                </a:lnTo>
                <a:lnTo>
                  <a:pt x="2247" y="2050"/>
                </a:lnTo>
                <a:lnTo>
                  <a:pt x="2261" y="2024"/>
                </a:lnTo>
                <a:lnTo>
                  <a:pt x="2273" y="1996"/>
                </a:lnTo>
                <a:lnTo>
                  <a:pt x="2283" y="1970"/>
                </a:lnTo>
                <a:lnTo>
                  <a:pt x="2291" y="1942"/>
                </a:lnTo>
                <a:lnTo>
                  <a:pt x="2299" y="1914"/>
                </a:lnTo>
                <a:lnTo>
                  <a:pt x="2307" y="1884"/>
                </a:lnTo>
                <a:lnTo>
                  <a:pt x="6396" y="1884"/>
                </a:lnTo>
                <a:lnTo>
                  <a:pt x="6396" y="3198"/>
                </a:lnTo>
                <a:lnTo>
                  <a:pt x="5490" y="3198"/>
                </a:lnTo>
                <a:close/>
                <a:moveTo>
                  <a:pt x="1927" y="2012"/>
                </a:moveTo>
                <a:lnTo>
                  <a:pt x="1927" y="2012"/>
                </a:lnTo>
                <a:lnTo>
                  <a:pt x="1899" y="2038"/>
                </a:lnTo>
                <a:lnTo>
                  <a:pt x="1867" y="2060"/>
                </a:lnTo>
                <a:lnTo>
                  <a:pt x="1835" y="2078"/>
                </a:lnTo>
                <a:lnTo>
                  <a:pt x="1803" y="2094"/>
                </a:lnTo>
                <a:lnTo>
                  <a:pt x="1767" y="2106"/>
                </a:lnTo>
                <a:lnTo>
                  <a:pt x="1733" y="2114"/>
                </a:lnTo>
                <a:lnTo>
                  <a:pt x="1697" y="2120"/>
                </a:lnTo>
                <a:lnTo>
                  <a:pt x="1660" y="2122"/>
                </a:lnTo>
                <a:lnTo>
                  <a:pt x="1624" y="2120"/>
                </a:lnTo>
                <a:lnTo>
                  <a:pt x="1588" y="2114"/>
                </a:lnTo>
                <a:lnTo>
                  <a:pt x="1552" y="2106"/>
                </a:lnTo>
                <a:lnTo>
                  <a:pt x="1518" y="2094"/>
                </a:lnTo>
                <a:lnTo>
                  <a:pt x="1484" y="2078"/>
                </a:lnTo>
                <a:lnTo>
                  <a:pt x="1452" y="2060"/>
                </a:lnTo>
                <a:lnTo>
                  <a:pt x="1422" y="2038"/>
                </a:lnTo>
                <a:lnTo>
                  <a:pt x="1394" y="2012"/>
                </a:lnTo>
                <a:lnTo>
                  <a:pt x="1394" y="2012"/>
                </a:lnTo>
                <a:lnTo>
                  <a:pt x="1368" y="1984"/>
                </a:lnTo>
                <a:lnTo>
                  <a:pt x="1346" y="1954"/>
                </a:lnTo>
                <a:lnTo>
                  <a:pt x="1328" y="1922"/>
                </a:lnTo>
                <a:lnTo>
                  <a:pt x="1312" y="1890"/>
                </a:lnTo>
                <a:lnTo>
                  <a:pt x="1300" y="1854"/>
                </a:lnTo>
                <a:lnTo>
                  <a:pt x="1290" y="1820"/>
                </a:lnTo>
                <a:lnTo>
                  <a:pt x="1284" y="1782"/>
                </a:lnTo>
                <a:lnTo>
                  <a:pt x="1284" y="1746"/>
                </a:lnTo>
                <a:lnTo>
                  <a:pt x="1284" y="1746"/>
                </a:lnTo>
                <a:lnTo>
                  <a:pt x="1284" y="1708"/>
                </a:lnTo>
                <a:lnTo>
                  <a:pt x="1290" y="1672"/>
                </a:lnTo>
                <a:lnTo>
                  <a:pt x="1300" y="1636"/>
                </a:lnTo>
                <a:lnTo>
                  <a:pt x="1312" y="1600"/>
                </a:lnTo>
                <a:lnTo>
                  <a:pt x="1328" y="1568"/>
                </a:lnTo>
                <a:lnTo>
                  <a:pt x="1346" y="1536"/>
                </a:lnTo>
                <a:lnTo>
                  <a:pt x="1368" y="1506"/>
                </a:lnTo>
                <a:lnTo>
                  <a:pt x="1394" y="1478"/>
                </a:lnTo>
                <a:lnTo>
                  <a:pt x="1394" y="1478"/>
                </a:lnTo>
                <a:lnTo>
                  <a:pt x="1422" y="1454"/>
                </a:lnTo>
                <a:lnTo>
                  <a:pt x="1452" y="1430"/>
                </a:lnTo>
                <a:lnTo>
                  <a:pt x="1484" y="1412"/>
                </a:lnTo>
                <a:lnTo>
                  <a:pt x="1518" y="1396"/>
                </a:lnTo>
                <a:lnTo>
                  <a:pt x="1552" y="1384"/>
                </a:lnTo>
                <a:lnTo>
                  <a:pt x="1588" y="1376"/>
                </a:lnTo>
                <a:lnTo>
                  <a:pt x="1624" y="1370"/>
                </a:lnTo>
                <a:lnTo>
                  <a:pt x="1660" y="1368"/>
                </a:lnTo>
                <a:lnTo>
                  <a:pt x="1660" y="1368"/>
                </a:lnTo>
                <a:lnTo>
                  <a:pt x="1697" y="1370"/>
                </a:lnTo>
                <a:lnTo>
                  <a:pt x="1733" y="1376"/>
                </a:lnTo>
                <a:lnTo>
                  <a:pt x="1767" y="1384"/>
                </a:lnTo>
                <a:lnTo>
                  <a:pt x="1803" y="1396"/>
                </a:lnTo>
                <a:lnTo>
                  <a:pt x="1835" y="1412"/>
                </a:lnTo>
                <a:lnTo>
                  <a:pt x="1867" y="1430"/>
                </a:lnTo>
                <a:lnTo>
                  <a:pt x="1899" y="1454"/>
                </a:lnTo>
                <a:lnTo>
                  <a:pt x="1927" y="1478"/>
                </a:lnTo>
                <a:lnTo>
                  <a:pt x="1927" y="1478"/>
                </a:lnTo>
                <a:lnTo>
                  <a:pt x="1951" y="1506"/>
                </a:lnTo>
                <a:lnTo>
                  <a:pt x="1975" y="1536"/>
                </a:lnTo>
                <a:lnTo>
                  <a:pt x="1993" y="1568"/>
                </a:lnTo>
                <a:lnTo>
                  <a:pt x="2009" y="1600"/>
                </a:lnTo>
                <a:lnTo>
                  <a:pt x="2021" y="1636"/>
                </a:lnTo>
                <a:lnTo>
                  <a:pt x="2029" y="1672"/>
                </a:lnTo>
                <a:lnTo>
                  <a:pt x="2035" y="1708"/>
                </a:lnTo>
                <a:lnTo>
                  <a:pt x="2037" y="1746"/>
                </a:lnTo>
                <a:lnTo>
                  <a:pt x="2037" y="1746"/>
                </a:lnTo>
                <a:lnTo>
                  <a:pt x="2035" y="1782"/>
                </a:lnTo>
                <a:lnTo>
                  <a:pt x="2029" y="1820"/>
                </a:lnTo>
                <a:lnTo>
                  <a:pt x="2021" y="1854"/>
                </a:lnTo>
                <a:lnTo>
                  <a:pt x="2009" y="1890"/>
                </a:lnTo>
                <a:lnTo>
                  <a:pt x="1993" y="1922"/>
                </a:lnTo>
                <a:lnTo>
                  <a:pt x="1975" y="1954"/>
                </a:lnTo>
                <a:lnTo>
                  <a:pt x="1951" y="1984"/>
                </a:lnTo>
                <a:lnTo>
                  <a:pt x="1927" y="2012"/>
                </a:lnTo>
                <a:lnTo>
                  <a:pt x="1927" y="2012"/>
                </a:lnTo>
                <a:close/>
                <a:moveTo>
                  <a:pt x="6396" y="286"/>
                </a:moveTo>
                <a:lnTo>
                  <a:pt x="6396" y="1600"/>
                </a:lnTo>
                <a:lnTo>
                  <a:pt x="2305" y="1600"/>
                </a:lnTo>
                <a:lnTo>
                  <a:pt x="2305" y="1600"/>
                </a:lnTo>
                <a:lnTo>
                  <a:pt x="2293" y="1554"/>
                </a:lnTo>
                <a:lnTo>
                  <a:pt x="2279" y="1512"/>
                </a:lnTo>
                <a:lnTo>
                  <a:pt x="2261" y="1468"/>
                </a:lnTo>
                <a:lnTo>
                  <a:pt x="2241" y="1426"/>
                </a:lnTo>
                <a:lnTo>
                  <a:pt x="2217" y="1386"/>
                </a:lnTo>
                <a:lnTo>
                  <a:pt x="2191" y="1348"/>
                </a:lnTo>
                <a:lnTo>
                  <a:pt x="2161" y="1312"/>
                </a:lnTo>
                <a:lnTo>
                  <a:pt x="2129" y="1278"/>
                </a:lnTo>
                <a:lnTo>
                  <a:pt x="2129" y="1278"/>
                </a:lnTo>
                <a:lnTo>
                  <a:pt x="2103" y="1254"/>
                </a:lnTo>
                <a:lnTo>
                  <a:pt x="2079" y="1232"/>
                </a:lnTo>
                <a:lnTo>
                  <a:pt x="2051" y="1212"/>
                </a:lnTo>
                <a:lnTo>
                  <a:pt x="2025" y="1192"/>
                </a:lnTo>
                <a:lnTo>
                  <a:pt x="1997" y="1176"/>
                </a:lnTo>
                <a:lnTo>
                  <a:pt x="1969" y="1160"/>
                </a:lnTo>
                <a:lnTo>
                  <a:pt x="1939" y="1146"/>
                </a:lnTo>
                <a:lnTo>
                  <a:pt x="1909" y="1132"/>
                </a:lnTo>
                <a:lnTo>
                  <a:pt x="1879" y="1122"/>
                </a:lnTo>
                <a:lnTo>
                  <a:pt x="1849" y="1112"/>
                </a:lnTo>
                <a:lnTo>
                  <a:pt x="1819" y="1102"/>
                </a:lnTo>
                <a:lnTo>
                  <a:pt x="1787" y="1096"/>
                </a:lnTo>
                <a:lnTo>
                  <a:pt x="1755" y="1090"/>
                </a:lnTo>
                <a:lnTo>
                  <a:pt x="1725" y="1088"/>
                </a:lnTo>
                <a:lnTo>
                  <a:pt x="1693" y="1084"/>
                </a:lnTo>
                <a:lnTo>
                  <a:pt x="1660" y="1084"/>
                </a:lnTo>
                <a:lnTo>
                  <a:pt x="1628" y="1084"/>
                </a:lnTo>
                <a:lnTo>
                  <a:pt x="1596" y="1088"/>
                </a:lnTo>
                <a:lnTo>
                  <a:pt x="1564" y="1090"/>
                </a:lnTo>
                <a:lnTo>
                  <a:pt x="1534" y="1096"/>
                </a:lnTo>
                <a:lnTo>
                  <a:pt x="1502" y="1102"/>
                </a:lnTo>
                <a:lnTo>
                  <a:pt x="1472" y="1112"/>
                </a:lnTo>
                <a:lnTo>
                  <a:pt x="1440" y="1122"/>
                </a:lnTo>
                <a:lnTo>
                  <a:pt x="1410" y="1132"/>
                </a:lnTo>
                <a:lnTo>
                  <a:pt x="1380" y="1146"/>
                </a:lnTo>
                <a:lnTo>
                  <a:pt x="1352" y="1160"/>
                </a:lnTo>
                <a:lnTo>
                  <a:pt x="1324" y="1176"/>
                </a:lnTo>
                <a:lnTo>
                  <a:pt x="1296" y="1192"/>
                </a:lnTo>
                <a:lnTo>
                  <a:pt x="1268" y="1212"/>
                </a:lnTo>
                <a:lnTo>
                  <a:pt x="1242" y="1232"/>
                </a:lnTo>
                <a:lnTo>
                  <a:pt x="1216" y="1254"/>
                </a:lnTo>
                <a:lnTo>
                  <a:pt x="1192" y="1278"/>
                </a:lnTo>
                <a:lnTo>
                  <a:pt x="1192" y="1278"/>
                </a:lnTo>
                <a:lnTo>
                  <a:pt x="1160" y="1312"/>
                </a:lnTo>
                <a:lnTo>
                  <a:pt x="1130" y="1348"/>
                </a:lnTo>
                <a:lnTo>
                  <a:pt x="1104" y="1386"/>
                </a:lnTo>
                <a:lnTo>
                  <a:pt x="1080" y="1426"/>
                </a:lnTo>
                <a:lnTo>
                  <a:pt x="1058" y="1468"/>
                </a:lnTo>
                <a:lnTo>
                  <a:pt x="1042" y="1512"/>
                </a:lnTo>
                <a:lnTo>
                  <a:pt x="1026" y="1554"/>
                </a:lnTo>
                <a:lnTo>
                  <a:pt x="1014" y="1600"/>
                </a:lnTo>
                <a:lnTo>
                  <a:pt x="284" y="1600"/>
                </a:lnTo>
                <a:lnTo>
                  <a:pt x="284" y="286"/>
                </a:lnTo>
                <a:lnTo>
                  <a:pt x="6396" y="286"/>
                </a:lnTo>
                <a:close/>
                <a:moveTo>
                  <a:pt x="284" y="6395"/>
                </a:moveTo>
                <a:lnTo>
                  <a:pt x="284" y="5081"/>
                </a:lnTo>
                <a:lnTo>
                  <a:pt x="2733" y="5081"/>
                </a:lnTo>
                <a:lnTo>
                  <a:pt x="2733" y="5081"/>
                </a:lnTo>
                <a:lnTo>
                  <a:pt x="2745" y="5125"/>
                </a:lnTo>
                <a:lnTo>
                  <a:pt x="2759" y="5169"/>
                </a:lnTo>
                <a:lnTo>
                  <a:pt x="2777" y="5211"/>
                </a:lnTo>
                <a:lnTo>
                  <a:pt x="2797" y="5251"/>
                </a:lnTo>
                <a:lnTo>
                  <a:pt x="2821" y="5291"/>
                </a:lnTo>
                <a:lnTo>
                  <a:pt x="2847" y="5329"/>
                </a:lnTo>
                <a:lnTo>
                  <a:pt x="2877" y="5365"/>
                </a:lnTo>
                <a:lnTo>
                  <a:pt x="2909" y="5399"/>
                </a:lnTo>
                <a:lnTo>
                  <a:pt x="2909" y="5399"/>
                </a:lnTo>
                <a:lnTo>
                  <a:pt x="2933" y="5421"/>
                </a:lnTo>
                <a:lnTo>
                  <a:pt x="2957" y="5443"/>
                </a:lnTo>
                <a:lnTo>
                  <a:pt x="2983" y="5463"/>
                </a:lnTo>
                <a:lnTo>
                  <a:pt x="3009" y="5481"/>
                </a:lnTo>
                <a:lnTo>
                  <a:pt x="3037" y="5499"/>
                </a:lnTo>
                <a:lnTo>
                  <a:pt x="3065" y="5515"/>
                </a:lnTo>
                <a:lnTo>
                  <a:pt x="3093" y="5529"/>
                </a:lnTo>
                <a:lnTo>
                  <a:pt x="3123" y="5543"/>
                </a:lnTo>
                <a:lnTo>
                  <a:pt x="3153" y="5555"/>
                </a:lnTo>
                <a:lnTo>
                  <a:pt x="3183" y="5565"/>
                </a:lnTo>
                <a:lnTo>
                  <a:pt x="3215" y="5573"/>
                </a:lnTo>
                <a:lnTo>
                  <a:pt x="3247" y="5579"/>
                </a:lnTo>
                <a:lnTo>
                  <a:pt x="3279" y="5585"/>
                </a:lnTo>
                <a:lnTo>
                  <a:pt x="3311" y="5589"/>
                </a:lnTo>
                <a:lnTo>
                  <a:pt x="3343" y="5591"/>
                </a:lnTo>
                <a:lnTo>
                  <a:pt x="3377" y="5593"/>
                </a:lnTo>
                <a:lnTo>
                  <a:pt x="3377" y="5593"/>
                </a:lnTo>
                <a:lnTo>
                  <a:pt x="3425" y="5591"/>
                </a:lnTo>
                <a:lnTo>
                  <a:pt x="3471" y="5585"/>
                </a:lnTo>
                <a:lnTo>
                  <a:pt x="3517" y="5577"/>
                </a:lnTo>
                <a:lnTo>
                  <a:pt x="3563" y="5565"/>
                </a:lnTo>
                <a:lnTo>
                  <a:pt x="3607" y="5551"/>
                </a:lnTo>
                <a:lnTo>
                  <a:pt x="3651" y="5533"/>
                </a:lnTo>
                <a:lnTo>
                  <a:pt x="3691" y="5513"/>
                </a:lnTo>
                <a:lnTo>
                  <a:pt x="3733" y="5489"/>
                </a:lnTo>
                <a:lnTo>
                  <a:pt x="4099" y="5855"/>
                </a:lnTo>
                <a:lnTo>
                  <a:pt x="4301" y="5655"/>
                </a:lnTo>
                <a:lnTo>
                  <a:pt x="3933" y="5287"/>
                </a:lnTo>
                <a:lnTo>
                  <a:pt x="3933" y="5287"/>
                </a:lnTo>
                <a:lnTo>
                  <a:pt x="3949" y="5263"/>
                </a:lnTo>
                <a:lnTo>
                  <a:pt x="3961" y="5239"/>
                </a:lnTo>
                <a:lnTo>
                  <a:pt x="3975" y="5213"/>
                </a:lnTo>
                <a:lnTo>
                  <a:pt x="3985" y="5187"/>
                </a:lnTo>
                <a:lnTo>
                  <a:pt x="4005" y="5135"/>
                </a:lnTo>
                <a:lnTo>
                  <a:pt x="4019" y="5081"/>
                </a:lnTo>
                <a:lnTo>
                  <a:pt x="6396" y="5081"/>
                </a:lnTo>
                <a:lnTo>
                  <a:pt x="6396" y="6395"/>
                </a:lnTo>
                <a:lnTo>
                  <a:pt x="284" y="6395"/>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dirty="0"/>
          </a:p>
        </p:txBody>
      </p:sp>
    </p:spTree>
    <p:extLst>
      <p:ext uri="{BB962C8B-B14F-4D97-AF65-F5344CB8AC3E}">
        <p14:creationId xmlns:p14="http://schemas.microsoft.com/office/powerpoint/2010/main" val="4099104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432784"/>
            <a:ext cx="8370198" cy="1376364"/>
          </a:xfrm>
        </p:spPr>
        <p:txBody>
          <a:bodyPr anchor="t" anchorCtr="0">
            <a:noAutofit/>
          </a:bodyPr>
          <a:lstStyle/>
          <a:p>
            <a:pPr>
              <a:lnSpc>
                <a:spcPct val="100000"/>
              </a:lnSpc>
            </a:pPr>
            <a:r>
              <a:rPr lang="en-US" sz="2700" dirty="0">
                <a:solidFill>
                  <a:schemeClr val="accent6"/>
                </a:solidFill>
              </a:rPr>
              <a:t>Opportunity spotlight:</a:t>
            </a:r>
            <a:br>
              <a:rPr lang="en-US" sz="2700" dirty="0">
                <a:solidFill>
                  <a:schemeClr val="accent6"/>
                </a:solidFill>
              </a:rPr>
            </a:br>
            <a:r>
              <a:rPr lang="en-US" sz="2700" dirty="0">
                <a:solidFill>
                  <a:schemeClr val="accent6"/>
                </a:solidFill>
              </a:rPr>
              <a:t>Continue building diverse talent pipelines (DIW3) </a:t>
            </a:r>
            <a:endParaRPr lang="en-AU" sz="2700" dirty="0">
              <a:solidFill>
                <a:schemeClr val="accent6"/>
              </a:solidFill>
            </a:endParaRPr>
          </a:p>
        </p:txBody>
      </p:sp>
      <p:sp>
        <p:nvSpPr>
          <p:cNvPr id="12" name="TextBox 11">
            <a:extLst>
              <a:ext uri="{FF2B5EF4-FFF2-40B4-BE49-F238E27FC236}">
                <a16:creationId xmlns:a16="http://schemas.microsoft.com/office/drawing/2014/main" id="{5CF12CA1-D7FD-4A7E-96CD-E0178DA0F9A4}"/>
              </a:ext>
            </a:extLst>
          </p:cNvPr>
          <p:cNvSpPr txBox="1"/>
          <p:nvPr/>
        </p:nvSpPr>
        <p:spPr>
          <a:xfrm>
            <a:off x="421314" y="1593102"/>
            <a:ext cx="2340674" cy="1835898"/>
          </a:xfrm>
          <a:prstGeom prst="rect">
            <a:avLst/>
          </a:prstGeom>
          <a:noFill/>
        </p:spPr>
        <p:txBody>
          <a:bodyPr wrap="square">
            <a:noAutofit/>
          </a:bodyPr>
          <a:lstStyle/>
          <a:p>
            <a:pPr>
              <a:spcBef>
                <a:spcPts val="300"/>
              </a:spcBef>
              <a:buClr>
                <a:schemeClr val="tx1"/>
              </a:buClr>
              <a:tabLst>
                <a:tab pos="449263" algn="l"/>
              </a:tabLst>
              <a:defRPr/>
            </a:pPr>
            <a:r>
              <a:rPr lang="en-AU" sz="1100" dirty="0">
                <a:latin typeface="Calibri" panose="020F0502020204030204"/>
              </a:rPr>
              <a:t>Included here are some practical examples of initiatives and activities that could be undertaken to </a:t>
            </a:r>
            <a:r>
              <a:rPr lang="en-AU" sz="1100" b="1" dirty="0">
                <a:solidFill>
                  <a:schemeClr val="accent4"/>
                </a:solidFill>
                <a:latin typeface="Calibri" panose="020F0502020204030204"/>
              </a:rPr>
              <a:t>continue building diverse talent pipelines </a:t>
            </a:r>
            <a:r>
              <a:rPr lang="en-AU" sz="1100" dirty="0">
                <a:latin typeface="Calibri" panose="020F0502020204030204"/>
              </a:rPr>
              <a:t>by leveraging existing, external programs, partnerships and resources to customise and enhance the recruitment, selection and </a:t>
            </a:r>
            <a:r>
              <a:rPr lang="en-AU" sz="1100" dirty="0" smtClean="0">
                <a:latin typeface="Calibri" panose="020F0502020204030204"/>
              </a:rPr>
              <a:t>on boarding </a:t>
            </a:r>
            <a:r>
              <a:rPr lang="en-AU" sz="1100" dirty="0">
                <a:latin typeface="Calibri" panose="020F0502020204030204"/>
              </a:rPr>
              <a:t>processes for our identified diversity groups.</a:t>
            </a:r>
            <a:r>
              <a:rPr lang="en-US" sz="1100" dirty="0">
                <a:solidFill>
                  <a:prstClr val="black"/>
                </a:solidFill>
                <a:sym typeface="Arial"/>
              </a:rPr>
              <a:t> </a:t>
            </a:r>
            <a:endParaRPr lang="en-AU" sz="1100" dirty="0">
              <a:latin typeface="Calibri" panose="020F0502020204030204"/>
            </a:endParaRPr>
          </a:p>
          <a:p>
            <a:pPr>
              <a:spcBef>
                <a:spcPts val="300"/>
              </a:spcBef>
              <a:buClr>
                <a:schemeClr val="tx1"/>
              </a:buClr>
              <a:tabLst>
                <a:tab pos="449263" algn="l"/>
              </a:tabLst>
              <a:defRPr/>
            </a:pPr>
            <a:endParaRPr lang="en-AU" sz="1100" dirty="0">
              <a:latin typeface="Calibri" panose="020F0502020204030204"/>
            </a:endParaRPr>
          </a:p>
        </p:txBody>
      </p:sp>
      <p:sp>
        <p:nvSpPr>
          <p:cNvPr id="13" name="Google Shape;1878;p199">
            <a:extLst>
              <a:ext uri="{FF2B5EF4-FFF2-40B4-BE49-F238E27FC236}">
                <a16:creationId xmlns:a16="http://schemas.microsoft.com/office/drawing/2014/main" id="{6849F6EB-DC86-40D5-BD17-942C1FA01B9D}"/>
              </a:ext>
            </a:extLst>
          </p:cNvPr>
          <p:cNvSpPr/>
          <p:nvPr/>
        </p:nvSpPr>
        <p:spPr>
          <a:xfrm>
            <a:off x="8966700" y="1599924"/>
            <a:ext cx="2500589" cy="4683872"/>
          </a:xfrm>
          <a:prstGeom prst="rect">
            <a:avLst/>
          </a:prstGeom>
          <a:solidFill>
            <a:schemeClr val="accent4"/>
          </a:solidFill>
          <a:ln>
            <a:noFill/>
          </a:ln>
        </p:spPr>
        <p:txBody>
          <a:bodyPr spcFirstLastPara="1" wrap="square" lIns="91425" tIns="91425" rIns="91425" bIns="91425" anchor="t" anchorCtr="0">
            <a:noAutofit/>
          </a:bodyPr>
          <a:lstStyle/>
          <a:p>
            <a:pPr>
              <a:buClr>
                <a:srgbClr val="000000"/>
              </a:buClr>
              <a:buFont typeface="Arial"/>
            </a:pPr>
            <a:endParaRPr sz="1000" dirty="0">
              <a:solidFill>
                <a:schemeClr val="lt1"/>
              </a:solidFill>
              <a:cs typeface="Arial"/>
              <a:sym typeface="Arial"/>
            </a:endParaRPr>
          </a:p>
        </p:txBody>
      </p:sp>
      <p:sp>
        <p:nvSpPr>
          <p:cNvPr id="14" name="Google Shape;1879;p199">
            <a:extLst>
              <a:ext uri="{FF2B5EF4-FFF2-40B4-BE49-F238E27FC236}">
                <a16:creationId xmlns:a16="http://schemas.microsoft.com/office/drawing/2014/main" id="{BA3F8A5E-A6D6-4C13-BC15-B57DA50CC5EA}"/>
              </a:ext>
            </a:extLst>
          </p:cNvPr>
          <p:cNvSpPr/>
          <p:nvPr/>
        </p:nvSpPr>
        <p:spPr>
          <a:xfrm>
            <a:off x="6365698" y="1593102"/>
            <a:ext cx="2500589" cy="4683872"/>
          </a:xfrm>
          <a:prstGeom prst="rect">
            <a:avLst/>
          </a:prstGeom>
          <a:solidFill>
            <a:schemeClr val="accent2"/>
          </a:solidFill>
          <a:ln>
            <a:noFill/>
          </a:ln>
        </p:spPr>
        <p:txBody>
          <a:bodyPr spcFirstLastPara="1" wrap="square" lIns="91425" tIns="91425" rIns="91425" bIns="91425" anchor="t" anchorCtr="0">
            <a:noAutofit/>
          </a:bodyPr>
          <a:lstStyle/>
          <a:p>
            <a:pPr>
              <a:buClr>
                <a:srgbClr val="000000"/>
              </a:buClr>
              <a:buSzPts val="1600"/>
              <a:buFont typeface="Arial"/>
            </a:pPr>
            <a:endParaRPr sz="1000" dirty="0">
              <a:solidFill>
                <a:schemeClr val="lt1"/>
              </a:solidFill>
              <a:cs typeface="Arial"/>
              <a:sym typeface="Arial"/>
            </a:endParaRPr>
          </a:p>
        </p:txBody>
      </p:sp>
      <p:sp>
        <p:nvSpPr>
          <p:cNvPr id="15" name="Google Shape;1880;p199">
            <a:extLst>
              <a:ext uri="{FF2B5EF4-FFF2-40B4-BE49-F238E27FC236}">
                <a16:creationId xmlns:a16="http://schemas.microsoft.com/office/drawing/2014/main" id="{13541FDB-715F-4045-B452-7D84B8DF44AF}"/>
              </a:ext>
            </a:extLst>
          </p:cNvPr>
          <p:cNvSpPr/>
          <p:nvPr/>
        </p:nvSpPr>
        <p:spPr>
          <a:xfrm>
            <a:off x="2957098" y="1593102"/>
            <a:ext cx="3295061" cy="4683872"/>
          </a:xfrm>
          <a:prstGeom prst="rect">
            <a:avLst/>
          </a:prstGeom>
          <a:solidFill>
            <a:schemeClr val="dk2"/>
          </a:solidFill>
          <a:ln>
            <a:noFill/>
          </a:ln>
        </p:spPr>
        <p:txBody>
          <a:bodyPr spcFirstLastPara="1" wrap="square" lIns="91425" tIns="91425" rIns="91425" bIns="91425" anchor="t" anchorCtr="0">
            <a:noAutofit/>
          </a:bodyPr>
          <a:lstStyle/>
          <a:p>
            <a:pPr>
              <a:buClr>
                <a:srgbClr val="000000"/>
              </a:buClr>
              <a:buFont typeface="Arial"/>
            </a:pPr>
            <a:endParaRPr sz="1000" dirty="0">
              <a:solidFill>
                <a:schemeClr val="lt1"/>
              </a:solidFill>
              <a:cs typeface="Arial"/>
              <a:sym typeface="Arial"/>
            </a:endParaRPr>
          </a:p>
        </p:txBody>
      </p:sp>
      <p:sp>
        <p:nvSpPr>
          <p:cNvPr id="16" name="Google Shape;1885;p199">
            <a:extLst>
              <a:ext uri="{FF2B5EF4-FFF2-40B4-BE49-F238E27FC236}">
                <a16:creationId xmlns:a16="http://schemas.microsoft.com/office/drawing/2014/main" id="{8C341FB1-08CD-4E05-9019-4664343BF845}"/>
              </a:ext>
            </a:extLst>
          </p:cNvPr>
          <p:cNvSpPr txBox="1"/>
          <p:nvPr/>
        </p:nvSpPr>
        <p:spPr>
          <a:xfrm>
            <a:off x="9840201" y="1685103"/>
            <a:ext cx="1228800" cy="339273"/>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000000"/>
              </a:buClr>
              <a:buSzPts val="1800"/>
              <a:buFont typeface="Arial"/>
              <a:buNone/>
            </a:pPr>
            <a:r>
              <a:rPr lang="en-AU" sz="2000" b="1" i="0" u="none" strike="noStrike" cap="none" dirty="0" smtClean="0">
                <a:solidFill>
                  <a:schemeClr val="bg1"/>
                </a:solidFill>
                <a:latin typeface="Calibri"/>
                <a:ea typeface="Arial"/>
                <a:cs typeface="Arial"/>
                <a:sym typeface="Arial"/>
              </a:rPr>
              <a:t>On-board</a:t>
            </a:r>
            <a:endParaRPr lang="en-AU" sz="1400" b="1" i="0" u="none" strike="noStrike" cap="none" dirty="0">
              <a:solidFill>
                <a:schemeClr val="bg1"/>
              </a:solidFill>
              <a:latin typeface="Calibri"/>
              <a:ea typeface="Arial"/>
              <a:cs typeface="Arial"/>
              <a:sym typeface="Arial"/>
            </a:endParaRPr>
          </a:p>
        </p:txBody>
      </p:sp>
      <p:sp>
        <p:nvSpPr>
          <p:cNvPr id="17" name="Google Shape;1886;p199">
            <a:extLst>
              <a:ext uri="{FF2B5EF4-FFF2-40B4-BE49-F238E27FC236}">
                <a16:creationId xmlns:a16="http://schemas.microsoft.com/office/drawing/2014/main" id="{7F1F140A-FABB-426C-9B3D-A6D55DCFF0E1}"/>
              </a:ext>
            </a:extLst>
          </p:cNvPr>
          <p:cNvSpPr txBox="1"/>
          <p:nvPr/>
        </p:nvSpPr>
        <p:spPr>
          <a:xfrm>
            <a:off x="7201289" y="1705674"/>
            <a:ext cx="1028292" cy="357716"/>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000000"/>
              </a:buClr>
              <a:buSzPts val="1800"/>
              <a:buFont typeface="Arial"/>
              <a:buNone/>
            </a:pPr>
            <a:r>
              <a:rPr lang="en-AU" sz="2000" b="1" i="0" u="none" strike="noStrike" cap="none" dirty="0">
                <a:solidFill>
                  <a:schemeClr val="lt1"/>
                </a:solidFill>
                <a:latin typeface="Calibri"/>
                <a:ea typeface="Arial"/>
                <a:cs typeface="Arial"/>
                <a:sym typeface="Arial"/>
              </a:rPr>
              <a:t>Recruit</a:t>
            </a:r>
          </a:p>
        </p:txBody>
      </p:sp>
      <p:sp>
        <p:nvSpPr>
          <p:cNvPr id="19" name="Google Shape;1888;p199">
            <a:extLst>
              <a:ext uri="{FF2B5EF4-FFF2-40B4-BE49-F238E27FC236}">
                <a16:creationId xmlns:a16="http://schemas.microsoft.com/office/drawing/2014/main" id="{F4D2086F-03F0-4D4B-9065-74C4CCAB68CE}"/>
              </a:ext>
            </a:extLst>
          </p:cNvPr>
          <p:cNvSpPr txBox="1"/>
          <p:nvPr/>
        </p:nvSpPr>
        <p:spPr>
          <a:xfrm>
            <a:off x="3836525" y="1711529"/>
            <a:ext cx="1071367" cy="357716"/>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000000"/>
              </a:buClr>
              <a:buSzPts val="1800"/>
              <a:buFont typeface="Arial"/>
              <a:buNone/>
            </a:pPr>
            <a:r>
              <a:rPr lang="en-AU" sz="2000" b="1" i="0" u="none" strike="noStrike" cap="none" dirty="0">
                <a:solidFill>
                  <a:schemeClr val="lt1"/>
                </a:solidFill>
                <a:latin typeface="Calibri"/>
                <a:ea typeface="Arial"/>
                <a:cs typeface="Arial"/>
                <a:sym typeface="Arial"/>
              </a:rPr>
              <a:t>Attract</a:t>
            </a:r>
          </a:p>
        </p:txBody>
      </p:sp>
      <p:sp>
        <p:nvSpPr>
          <p:cNvPr id="23" name="Google Shape;1898;p199">
            <a:extLst>
              <a:ext uri="{FF2B5EF4-FFF2-40B4-BE49-F238E27FC236}">
                <a16:creationId xmlns:a16="http://schemas.microsoft.com/office/drawing/2014/main" id="{AFA3D09A-66E0-44C7-A54D-688AC8FD9840}"/>
              </a:ext>
            </a:extLst>
          </p:cNvPr>
          <p:cNvSpPr txBox="1"/>
          <p:nvPr/>
        </p:nvSpPr>
        <p:spPr>
          <a:xfrm>
            <a:off x="2992211" y="2466017"/>
            <a:ext cx="3162562" cy="4016444"/>
          </a:xfrm>
          <a:prstGeom prst="rect">
            <a:avLst/>
          </a:prstGeom>
          <a:noFill/>
          <a:ln>
            <a:noFill/>
          </a:ln>
        </p:spPr>
        <p:txBody>
          <a:bodyPr spcFirstLastPara="1" wrap="square" lIns="91425" tIns="45700" rIns="91425" bIns="45700" anchor="t" anchorCtr="0">
            <a:spAutoFit/>
          </a:bodyPr>
          <a:lstStyle/>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Public Sans"/>
              </a:rPr>
              <a:t>Lean into the experience of others through the experience of the APSC Inclusion Group networks</a:t>
            </a:r>
          </a:p>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Public Sans"/>
              </a:rPr>
              <a:t>Target critical roles and launch recruitment campaigns using refreshed EVP content</a:t>
            </a:r>
            <a:endParaRPr lang="en-US" sz="1000" dirty="0">
              <a:solidFill>
                <a:schemeClr val="bg1"/>
              </a:solidFill>
              <a:cs typeface="Calibri Light"/>
              <a:sym typeface="Public Sans Light"/>
            </a:endParaRPr>
          </a:p>
          <a:p>
            <a:pPr marL="171450" marR="0" lvl="0" indent="-171450" rtl="0">
              <a:spcBef>
                <a:spcPts val="300"/>
              </a:spcBef>
              <a:spcAft>
                <a:spcPts val="300"/>
              </a:spcAft>
              <a:buFont typeface="Arial" panose="020B0604020202020204" pitchFamily="34" charset="0"/>
              <a:buChar char="•"/>
            </a:pPr>
            <a:r>
              <a:rPr lang="en-AU" sz="1000" dirty="0">
                <a:solidFill>
                  <a:schemeClr val="bg1"/>
                </a:solidFill>
                <a:cs typeface="Calibri Light"/>
              </a:rPr>
              <a:t>Advertise vacancies via APSC RecruitAbility Scheme </a:t>
            </a:r>
          </a:p>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Public Sans Light"/>
              </a:rPr>
              <a:t>Pilot and develop partnerships with specialised recruitment agencies to build pipelines of talent such as </a:t>
            </a:r>
            <a:r>
              <a:rPr lang="en-AU" sz="1000" dirty="0">
                <a:solidFill>
                  <a:schemeClr val="bg1"/>
                </a:solidFill>
                <a:cs typeface="Calibri Light"/>
                <a:sym typeface="Arial"/>
              </a:rPr>
              <a:t>Disability Employment </a:t>
            </a:r>
            <a:r>
              <a:rPr lang="en-AU" sz="1000" dirty="0">
                <a:solidFill>
                  <a:schemeClr val="bg1"/>
                </a:solidFill>
                <a:ea typeface="Arial"/>
                <a:cs typeface="Calibri Light"/>
                <a:sym typeface="Arial"/>
              </a:rPr>
              <a:t>Services </a:t>
            </a: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Obtain Disability Confident Recruiter accreditation through the Australian Network on Disability</a:t>
            </a:r>
          </a:p>
          <a:p>
            <a:pPr marL="171450" marR="0" lvl="0" indent="-171450" rtl="0">
              <a:spcBef>
                <a:spcPts val="300"/>
              </a:spcBef>
              <a:spcAft>
                <a:spcPts val="300"/>
              </a:spcAft>
              <a:buFont typeface="Arial" panose="020B0604020202020204" pitchFamily="34" charset="0"/>
              <a:buChar char="•"/>
            </a:pPr>
            <a:r>
              <a:rPr lang="en-AU" sz="1000" dirty="0">
                <a:solidFill>
                  <a:schemeClr val="bg1"/>
                </a:solidFill>
                <a:cs typeface="Calibri Light"/>
              </a:rPr>
              <a:t>Feature inclusive </a:t>
            </a:r>
            <a:r>
              <a:rPr lang="en-GB" sz="1000" dirty="0">
                <a:solidFill>
                  <a:schemeClr val="bg1"/>
                </a:solidFill>
                <a:cs typeface="Calibri Light"/>
              </a:rPr>
              <a:t>stories about diversity through internal communications and on the external website</a:t>
            </a:r>
          </a:p>
          <a:p>
            <a:pPr marL="171450" marR="0" lvl="0" indent="-171450" rtl="0">
              <a:spcBef>
                <a:spcPts val="300"/>
              </a:spcBef>
              <a:spcAft>
                <a:spcPts val="300"/>
              </a:spcAft>
              <a:buFont typeface="Arial" panose="020B0604020202020204" pitchFamily="34" charset="0"/>
              <a:buChar char="•"/>
            </a:pPr>
            <a:r>
              <a:rPr lang="en-US" sz="1000" dirty="0">
                <a:solidFill>
                  <a:schemeClr val="bg1"/>
                </a:solidFill>
                <a:cs typeface="Calibri Light"/>
              </a:rPr>
              <a:t>Through a Diversity Council of Australia membership, participate in the </a:t>
            </a:r>
            <a:r>
              <a:rPr lang="en-US" sz="1000" i="1" dirty="0">
                <a:solidFill>
                  <a:schemeClr val="bg1"/>
                </a:solidFill>
                <a:cs typeface="Calibri Light"/>
              </a:rPr>
              <a:t>Inclusion@Work </a:t>
            </a:r>
            <a:r>
              <a:rPr lang="en-US" sz="1000" dirty="0">
                <a:solidFill>
                  <a:schemeClr val="bg1"/>
                </a:solidFill>
                <a:cs typeface="Calibri Light"/>
              </a:rPr>
              <a:t>Index</a:t>
            </a:r>
          </a:p>
          <a:p>
            <a:pPr marL="171450" marR="0" lvl="0" indent="-171450" rtl="0">
              <a:spcBef>
                <a:spcPts val="300"/>
              </a:spcBef>
              <a:spcAft>
                <a:spcPts val="300"/>
              </a:spcAft>
              <a:buFont typeface="Arial" panose="020B0604020202020204" pitchFamily="34" charset="0"/>
              <a:buChar char="•"/>
            </a:pPr>
            <a:r>
              <a:rPr lang="en-US" sz="1000" dirty="0">
                <a:solidFill>
                  <a:schemeClr val="bg1"/>
                </a:solidFill>
                <a:cs typeface="Calibri Light"/>
                <a:sym typeface="Arial"/>
              </a:rPr>
              <a:t>Review of the Flexible Work Policy for opportunities and barriers to attract and retain a diverse, modern workforce such as </a:t>
            </a:r>
            <a:r>
              <a:rPr lang="en-US" sz="1000" dirty="0">
                <a:solidFill>
                  <a:schemeClr val="bg1"/>
                </a:solidFill>
                <a:cs typeface="Calibri Light"/>
              </a:rPr>
              <a:t>introducing remote work optionality in specified circumstances</a:t>
            </a:r>
          </a:p>
          <a:p>
            <a:pPr marL="171450" marR="0" lvl="0" indent="-171450" rtl="0">
              <a:spcBef>
                <a:spcPts val="300"/>
              </a:spcBef>
              <a:spcAft>
                <a:spcPts val="300"/>
              </a:spcAft>
              <a:buFont typeface="Arial" panose="020B0604020202020204" pitchFamily="34" charset="0"/>
              <a:buChar char="•"/>
            </a:pPr>
            <a:r>
              <a:rPr lang="en-US" sz="1000" dirty="0">
                <a:solidFill>
                  <a:schemeClr val="bg1"/>
                </a:solidFill>
                <a:cs typeface="Calibri Light"/>
              </a:rPr>
              <a:t>Consider advertising roles with part or full time optionality</a:t>
            </a:r>
            <a:endParaRPr sz="1000" dirty="0">
              <a:solidFill>
                <a:schemeClr val="bg1"/>
              </a:solidFill>
              <a:cs typeface="Calibri Light"/>
              <a:sym typeface="Arial"/>
            </a:endParaRPr>
          </a:p>
        </p:txBody>
      </p:sp>
      <p:sp>
        <p:nvSpPr>
          <p:cNvPr id="33" name="Google Shape;1898;p199">
            <a:extLst>
              <a:ext uri="{FF2B5EF4-FFF2-40B4-BE49-F238E27FC236}">
                <a16:creationId xmlns:a16="http://schemas.microsoft.com/office/drawing/2014/main" id="{9F0B8FE8-ABDB-4D1B-8D15-E32F494955B3}"/>
              </a:ext>
            </a:extLst>
          </p:cNvPr>
          <p:cNvSpPr txBox="1"/>
          <p:nvPr/>
        </p:nvSpPr>
        <p:spPr>
          <a:xfrm>
            <a:off x="6348126" y="2466017"/>
            <a:ext cx="2450297" cy="4247276"/>
          </a:xfrm>
          <a:prstGeom prst="rect">
            <a:avLst/>
          </a:prstGeom>
          <a:noFill/>
          <a:ln>
            <a:noFill/>
          </a:ln>
        </p:spPr>
        <p:txBody>
          <a:bodyPr spcFirstLastPara="1" wrap="square" lIns="91425" tIns="45700" rIns="91425" bIns="45700" anchor="t" anchorCtr="0">
            <a:spAutoFit/>
          </a:bodyPr>
          <a:lstStyle/>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Introduce flexible and tailored recruitment panel experiences centred on extracting the best from candidates</a:t>
            </a:r>
          </a:p>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Arial"/>
              </a:rPr>
              <a:t>Include the </a:t>
            </a:r>
            <a:r>
              <a:rPr lang="en-US" sz="1000" dirty="0">
                <a:solidFill>
                  <a:schemeClr val="bg1"/>
                </a:solidFill>
                <a:cs typeface="Calibri Light"/>
              </a:rPr>
              <a:t>SBS Inclusion Program - Core Inclusion Course or equivalent as a mandatory requirement for participating on a recruitment selection committee</a:t>
            </a: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Create a central liaison point for prospective candidates and new employees with disability to contact</a:t>
            </a:r>
          </a:p>
          <a:p>
            <a:pPr marL="171450" indent="-171450">
              <a:spcBef>
                <a:spcPts val="300"/>
              </a:spcBef>
              <a:spcAft>
                <a:spcPts val="300"/>
              </a:spcAft>
              <a:buFont typeface="Arial" panose="020B0604020202020204" pitchFamily="34" charset="0"/>
              <a:buChar char="•"/>
            </a:pPr>
            <a:r>
              <a:rPr lang="en-GB" sz="1000" dirty="0">
                <a:solidFill>
                  <a:schemeClr val="bg1"/>
                </a:solidFill>
                <a:cs typeface="Calibri Light"/>
              </a:rPr>
              <a:t>Participate in the Australian Network on Disability Stepping Into internship program, improving the transition of young people with disability from education to employment </a:t>
            </a:r>
          </a:p>
          <a:p>
            <a:pPr marL="171450" indent="-171450">
              <a:spcBef>
                <a:spcPts val="300"/>
              </a:spcBef>
              <a:spcAft>
                <a:spcPts val="300"/>
              </a:spcAft>
              <a:buFont typeface="Arial" panose="020B0604020202020204" pitchFamily="34" charset="0"/>
              <a:buChar char="•"/>
            </a:pPr>
            <a:r>
              <a:rPr lang="en-GB" sz="1000" dirty="0">
                <a:solidFill>
                  <a:schemeClr val="bg1"/>
                </a:solidFill>
                <a:cs typeface="Calibri Light"/>
              </a:rPr>
              <a:t>Explore involvement in the Services Australia Aurora Neurodiversity Program in partnership with Specialisterne</a:t>
            </a:r>
          </a:p>
          <a:p>
            <a:pPr marL="171450" indent="-171450">
              <a:spcBef>
                <a:spcPts val="300"/>
              </a:spcBef>
              <a:spcAft>
                <a:spcPts val="300"/>
              </a:spcAft>
              <a:buFont typeface="Arial" panose="020B0604020202020204" pitchFamily="34" charset="0"/>
              <a:buChar char="•"/>
            </a:pPr>
            <a:endParaRPr lang="en-GB"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endParaRPr lang="en-GB"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endParaRPr lang="en-US" sz="1000" dirty="0">
              <a:solidFill>
                <a:schemeClr val="bg1"/>
              </a:solidFill>
              <a:cs typeface="Calibri Light"/>
              <a:sym typeface="Arial"/>
            </a:endParaRPr>
          </a:p>
        </p:txBody>
      </p:sp>
      <p:sp>
        <p:nvSpPr>
          <p:cNvPr id="34" name="Google Shape;1898;p199">
            <a:extLst>
              <a:ext uri="{FF2B5EF4-FFF2-40B4-BE49-F238E27FC236}">
                <a16:creationId xmlns:a16="http://schemas.microsoft.com/office/drawing/2014/main" id="{E7439CDD-7523-4BEC-BBA8-59B99B5EA879}"/>
              </a:ext>
            </a:extLst>
          </p:cNvPr>
          <p:cNvSpPr txBox="1"/>
          <p:nvPr/>
        </p:nvSpPr>
        <p:spPr>
          <a:xfrm>
            <a:off x="8980242" y="2469369"/>
            <a:ext cx="2420784" cy="3708667"/>
          </a:xfrm>
          <a:prstGeom prst="rect">
            <a:avLst/>
          </a:prstGeom>
          <a:noFill/>
          <a:ln>
            <a:noFill/>
          </a:ln>
        </p:spPr>
        <p:txBody>
          <a:bodyPr spcFirstLastPara="1" wrap="square" lIns="91425" tIns="45700" rIns="91425" bIns="45700" anchor="t" anchorCtr="0">
            <a:spAutoFit/>
          </a:bodyPr>
          <a:lstStyle/>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Introduce established disability awareness training as part of induction for new employees and leaders</a:t>
            </a: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Continue the central liaison experience as candidates transition as new employees through pre and </a:t>
            </a:r>
            <a:r>
              <a:rPr lang="en-AU" sz="1000" dirty="0" smtClean="0">
                <a:solidFill>
                  <a:schemeClr val="bg1"/>
                </a:solidFill>
                <a:cs typeface="Calibri Light"/>
              </a:rPr>
              <a:t>on boarding</a:t>
            </a:r>
            <a:endParaRPr lang="en-AU"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Introduce a workplace buddy --</a:t>
            </a:r>
            <a:r>
              <a:rPr lang="en-US" sz="1000" dirty="0">
                <a:solidFill>
                  <a:schemeClr val="bg1"/>
                </a:solidFill>
                <a:cs typeface="Calibri Light"/>
              </a:rPr>
              <a:t>buddies provide general support and guidance to new employees. The role of a buddy is more informal than a Manager/Supervisor. A buddy should be accessible and available to offer general guidance and support to new employees</a:t>
            </a:r>
            <a:endParaRPr lang="en-AU"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Hold internal ‘Interest Seminars’ as informal, peer to peer learning opportunities to learn about the organisation and increase connection and understanding from the onset</a:t>
            </a:r>
          </a:p>
          <a:p>
            <a:pPr marL="171450" marR="0" lvl="0" indent="-171450" rtl="0">
              <a:spcBef>
                <a:spcPts val="300"/>
              </a:spcBef>
              <a:spcAft>
                <a:spcPts val="300"/>
              </a:spcAft>
              <a:buFont typeface="Arial" panose="020B0604020202020204" pitchFamily="34" charset="0"/>
              <a:buChar char="•"/>
            </a:pPr>
            <a:endParaRPr sz="1000" dirty="0">
              <a:solidFill>
                <a:schemeClr val="bg1"/>
              </a:solidFill>
              <a:cs typeface="Calibri Light"/>
              <a:sym typeface="Arial"/>
            </a:endParaRPr>
          </a:p>
        </p:txBody>
      </p:sp>
      <p:grpSp>
        <p:nvGrpSpPr>
          <p:cNvPr id="35" name="Google Shape;752;g12f6fb1d8b0_2_59">
            <a:extLst>
              <a:ext uri="{FF2B5EF4-FFF2-40B4-BE49-F238E27FC236}">
                <a16:creationId xmlns:a16="http://schemas.microsoft.com/office/drawing/2014/main" id="{940CCC70-2FD8-4790-9041-7A36DAB79FFB}"/>
              </a:ext>
            </a:extLst>
          </p:cNvPr>
          <p:cNvGrpSpPr/>
          <p:nvPr/>
        </p:nvGrpSpPr>
        <p:grpSpPr>
          <a:xfrm>
            <a:off x="3182221" y="1779953"/>
            <a:ext cx="468373" cy="514943"/>
            <a:chOff x="6772527" y="3885374"/>
            <a:chExt cx="404018" cy="443953"/>
          </a:xfrm>
          <a:solidFill>
            <a:schemeClr val="bg1"/>
          </a:solidFill>
        </p:grpSpPr>
        <p:sp>
          <p:nvSpPr>
            <p:cNvPr id="36" name="Google Shape;753;g12f6fb1d8b0_2_59">
              <a:extLst>
                <a:ext uri="{FF2B5EF4-FFF2-40B4-BE49-F238E27FC236}">
                  <a16:creationId xmlns:a16="http://schemas.microsoft.com/office/drawing/2014/main" id="{324E1BDA-B879-48E8-BF42-FEB6207A1BFA}"/>
                </a:ext>
              </a:extLst>
            </p:cNvPr>
            <p:cNvSpPr/>
            <p:nvPr/>
          </p:nvSpPr>
          <p:spPr>
            <a:xfrm>
              <a:off x="6877033" y="3938058"/>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7" name="Google Shape;754;g12f6fb1d8b0_2_59">
              <a:extLst>
                <a:ext uri="{FF2B5EF4-FFF2-40B4-BE49-F238E27FC236}">
                  <a16:creationId xmlns:a16="http://schemas.microsoft.com/office/drawing/2014/main" id="{E1EBB712-752A-456D-B020-BB93D85D6412}"/>
                </a:ext>
              </a:extLst>
            </p:cNvPr>
            <p:cNvSpPr/>
            <p:nvPr/>
          </p:nvSpPr>
          <p:spPr>
            <a:xfrm>
              <a:off x="6772527" y="3885374"/>
              <a:ext cx="404018" cy="443953"/>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38" name="Rectangle 37">
            <a:extLst>
              <a:ext uri="{FF2B5EF4-FFF2-40B4-BE49-F238E27FC236}">
                <a16:creationId xmlns:a16="http://schemas.microsoft.com/office/drawing/2014/main" id="{6C83048E-9E3A-4B62-BC85-6600564A2BCA}"/>
              </a:ext>
            </a:extLst>
          </p:cNvPr>
          <p:cNvSpPr/>
          <p:nvPr/>
        </p:nvSpPr>
        <p:spPr>
          <a:xfrm>
            <a:off x="3133024" y="1732829"/>
            <a:ext cx="626419" cy="62641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Google Shape;1907;p199">
            <a:extLst>
              <a:ext uri="{FF2B5EF4-FFF2-40B4-BE49-F238E27FC236}">
                <a16:creationId xmlns:a16="http://schemas.microsoft.com/office/drawing/2014/main" id="{D00DFE4E-88DC-4C02-914B-9173F78FCC91}"/>
              </a:ext>
            </a:extLst>
          </p:cNvPr>
          <p:cNvSpPr/>
          <p:nvPr/>
        </p:nvSpPr>
        <p:spPr>
          <a:xfrm>
            <a:off x="6466111" y="1713755"/>
            <a:ext cx="643666" cy="645494"/>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dirty="0">
              <a:solidFill>
                <a:schemeClr val="accent1"/>
              </a:solidFill>
              <a:latin typeface="Arial"/>
              <a:ea typeface="Arial"/>
              <a:cs typeface="Arial"/>
              <a:sym typeface="Arial"/>
            </a:endParaRPr>
          </a:p>
        </p:txBody>
      </p:sp>
      <p:grpSp>
        <p:nvGrpSpPr>
          <p:cNvPr id="40" name="Google Shape;1550;p191">
            <a:extLst>
              <a:ext uri="{FF2B5EF4-FFF2-40B4-BE49-F238E27FC236}">
                <a16:creationId xmlns:a16="http://schemas.microsoft.com/office/drawing/2014/main" id="{A38033D0-0BD5-41AE-84C5-D3DD8FCA559E}"/>
              </a:ext>
            </a:extLst>
          </p:cNvPr>
          <p:cNvGrpSpPr/>
          <p:nvPr/>
        </p:nvGrpSpPr>
        <p:grpSpPr>
          <a:xfrm>
            <a:off x="9064102" y="1687445"/>
            <a:ext cx="690491" cy="671803"/>
            <a:chOff x="3805601" y="2356519"/>
            <a:chExt cx="720108" cy="719999"/>
          </a:xfrm>
        </p:grpSpPr>
        <p:sp>
          <p:nvSpPr>
            <p:cNvPr id="41" name="Google Shape;1551;p191">
              <a:extLst>
                <a:ext uri="{FF2B5EF4-FFF2-40B4-BE49-F238E27FC236}">
                  <a16:creationId xmlns:a16="http://schemas.microsoft.com/office/drawing/2014/main" id="{C23E64E7-1A83-4EF1-8522-B365C2EFE9E5}"/>
                </a:ext>
              </a:extLst>
            </p:cNvPr>
            <p:cNvSpPr/>
            <p:nvPr/>
          </p:nvSpPr>
          <p:spPr>
            <a:xfrm>
              <a:off x="3805601" y="2356519"/>
              <a:ext cx="720108" cy="719999"/>
            </a:xfrm>
            <a:custGeom>
              <a:avLst/>
              <a:gdLst/>
              <a:ahLst/>
              <a:cxnLst/>
              <a:rect l="l" t="t" r="r" b="b"/>
              <a:pathLst>
                <a:path w="6682" h="6681" extrusionOk="0">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2" name="Google Shape;1552;p191">
              <a:extLst>
                <a:ext uri="{FF2B5EF4-FFF2-40B4-BE49-F238E27FC236}">
                  <a16:creationId xmlns:a16="http://schemas.microsoft.com/office/drawing/2014/main" id="{15B6C980-0724-4AE9-9292-AB3022656535}"/>
                </a:ext>
              </a:extLst>
            </p:cNvPr>
            <p:cNvSpPr/>
            <p:nvPr/>
          </p:nvSpPr>
          <p:spPr>
            <a:xfrm>
              <a:off x="3950226" y="2863353"/>
              <a:ext cx="30606"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3" name="Google Shape;1553;p191">
              <a:extLst>
                <a:ext uri="{FF2B5EF4-FFF2-40B4-BE49-F238E27FC236}">
                  <a16:creationId xmlns:a16="http://schemas.microsoft.com/office/drawing/2014/main" id="{0DC1D9CD-CF8F-4AC8-BDC7-98907F39DAC2}"/>
                </a:ext>
              </a:extLst>
            </p:cNvPr>
            <p:cNvSpPr/>
            <p:nvPr/>
          </p:nvSpPr>
          <p:spPr>
            <a:xfrm>
              <a:off x="4011654" y="2863353"/>
              <a:ext cx="30606"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4" name="Google Shape;1554;p191">
              <a:extLst>
                <a:ext uri="{FF2B5EF4-FFF2-40B4-BE49-F238E27FC236}">
                  <a16:creationId xmlns:a16="http://schemas.microsoft.com/office/drawing/2014/main" id="{B09874C7-FA46-4563-AEE0-AEE27C9C6024}"/>
                </a:ext>
              </a:extLst>
            </p:cNvPr>
            <p:cNvSpPr/>
            <p:nvPr/>
          </p:nvSpPr>
          <p:spPr>
            <a:xfrm>
              <a:off x="4072866" y="2863353"/>
              <a:ext cx="30822"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5" name="Google Shape;1555;p191">
              <a:extLst>
                <a:ext uri="{FF2B5EF4-FFF2-40B4-BE49-F238E27FC236}">
                  <a16:creationId xmlns:a16="http://schemas.microsoft.com/office/drawing/2014/main" id="{FB36367F-EABB-4E6F-9C84-0181B45C0249}"/>
                </a:ext>
              </a:extLst>
            </p:cNvPr>
            <p:cNvSpPr/>
            <p:nvPr/>
          </p:nvSpPr>
          <p:spPr>
            <a:xfrm>
              <a:off x="3888798" y="2863353"/>
              <a:ext cx="30606"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6" name="Google Shape;1556;p191">
              <a:extLst>
                <a:ext uri="{FF2B5EF4-FFF2-40B4-BE49-F238E27FC236}">
                  <a16:creationId xmlns:a16="http://schemas.microsoft.com/office/drawing/2014/main" id="{84D29C1E-49CE-463C-9F92-EDC3CEC0023B}"/>
                </a:ext>
              </a:extLst>
            </p:cNvPr>
            <p:cNvSpPr/>
            <p:nvPr/>
          </p:nvSpPr>
          <p:spPr>
            <a:xfrm>
              <a:off x="4301335" y="2539078"/>
              <a:ext cx="30606"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7" name="Google Shape;1557;p191">
              <a:extLst>
                <a:ext uri="{FF2B5EF4-FFF2-40B4-BE49-F238E27FC236}">
                  <a16:creationId xmlns:a16="http://schemas.microsoft.com/office/drawing/2014/main" id="{60C40E99-52FB-405C-9DEF-39014D974F77}"/>
                </a:ext>
              </a:extLst>
            </p:cNvPr>
            <p:cNvSpPr/>
            <p:nvPr/>
          </p:nvSpPr>
          <p:spPr>
            <a:xfrm>
              <a:off x="4153693" y="2637147"/>
              <a:ext cx="30822"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8" name="Google Shape;1558;p191">
              <a:extLst>
                <a:ext uri="{FF2B5EF4-FFF2-40B4-BE49-F238E27FC236}">
                  <a16:creationId xmlns:a16="http://schemas.microsoft.com/office/drawing/2014/main" id="{D736A687-86F4-4E9D-B1BC-A3CE207D4AA5}"/>
                </a:ext>
              </a:extLst>
            </p:cNvPr>
            <p:cNvSpPr/>
            <p:nvPr/>
          </p:nvSpPr>
          <p:spPr>
            <a:xfrm>
              <a:off x="4153693" y="2575719"/>
              <a:ext cx="30822"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9" name="Google Shape;1559;p191">
              <a:extLst>
                <a:ext uri="{FF2B5EF4-FFF2-40B4-BE49-F238E27FC236}">
                  <a16:creationId xmlns:a16="http://schemas.microsoft.com/office/drawing/2014/main" id="{476FD5DB-CE1D-4396-9EA3-29F20D208669}"/>
                </a:ext>
              </a:extLst>
            </p:cNvPr>
            <p:cNvSpPr/>
            <p:nvPr/>
          </p:nvSpPr>
          <p:spPr>
            <a:xfrm>
              <a:off x="4178479" y="2539078"/>
              <a:ext cx="30606"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0" name="Google Shape;1560;p191">
              <a:extLst>
                <a:ext uri="{FF2B5EF4-FFF2-40B4-BE49-F238E27FC236}">
                  <a16:creationId xmlns:a16="http://schemas.microsoft.com/office/drawing/2014/main" id="{9B20333D-E734-4277-B5BB-0C881EB12B1D}"/>
                </a:ext>
              </a:extLst>
            </p:cNvPr>
            <p:cNvSpPr/>
            <p:nvPr/>
          </p:nvSpPr>
          <p:spPr>
            <a:xfrm>
              <a:off x="4134294" y="2863353"/>
              <a:ext cx="30822"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1" name="Google Shape;1561;p191">
              <a:extLst>
                <a:ext uri="{FF2B5EF4-FFF2-40B4-BE49-F238E27FC236}">
                  <a16:creationId xmlns:a16="http://schemas.microsoft.com/office/drawing/2014/main" id="{BB3F26DB-B085-457C-897E-8F76933EFD43}"/>
                </a:ext>
              </a:extLst>
            </p:cNvPr>
            <p:cNvSpPr/>
            <p:nvPr/>
          </p:nvSpPr>
          <p:spPr>
            <a:xfrm>
              <a:off x="4239907" y="2539078"/>
              <a:ext cx="30606"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2" name="Google Shape;1562;p191">
              <a:extLst>
                <a:ext uri="{FF2B5EF4-FFF2-40B4-BE49-F238E27FC236}">
                  <a16:creationId xmlns:a16="http://schemas.microsoft.com/office/drawing/2014/main" id="{2E447D02-D39B-4B0F-9BB7-BC0FFD1C68BA}"/>
                </a:ext>
              </a:extLst>
            </p:cNvPr>
            <p:cNvSpPr/>
            <p:nvPr/>
          </p:nvSpPr>
          <p:spPr>
            <a:xfrm>
              <a:off x="4153693" y="2760111"/>
              <a:ext cx="30822"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3" name="Google Shape;1563;p191">
              <a:extLst>
                <a:ext uri="{FF2B5EF4-FFF2-40B4-BE49-F238E27FC236}">
                  <a16:creationId xmlns:a16="http://schemas.microsoft.com/office/drawing/2014/main" id="{72576900-5973-45D3-B261-5ECE9927BBA5}"/>
                </a:ext>
              </a:extLst>
            </p:cNvPr>
            <p:cNvSpPr/>
            <p:nvPr/>
          </p:nvSpPr>
          <p:spPr>
            <a:xfrm>
              <a:off x="4153693" y="2698575"/>
              <a:ext cx="30822" cy="30714"/>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4" name="Google Shape;1564;p191">
              <a:extLst>
                <a:ext uri="{FF2B5EF4-FFF2-40B4-BE49-F238E27FC236}">
                  <a16:creationId xmlns:a16="http://schemas.microsoft.com/office/drawing/2014/main" id="{FAC762E7-EEF2-4CCC-955C-920CEA64901F}"/>
                </a:ext>
              </a:extLst>
            </p:cNvPr>
            <p:cNvSpPr/>
            <p:nvPr/>
          </p:nvSpPr>
          <p:spPr>
            <a:xfrm>
              <a:off x="4153693" y="2821323"/>
              <a:ext cx="30822"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5" name="Google Shape;1565;p191">
              <a:extLst>
                <a:ext uri="{FF2B5EF4-FFF2-40B4-BE49-F238E27FC236}">
                  <a16:creationId xmlns:a16="http://schemas.microsoft.com/office/drawing/2014/main" id="{A7D58DF2-4ECE-45B4-99A0-47444F516B08}"/>
                </a:ext>
              </a:extLst>
            </p:cNvPr>
            <p:cNvSpPr/>
            <p:nvPr/>
          </p:nvSpPr>
          <p:spPr>
            <a:xfrm>
              <a:off x="4341425" y="2482177"/>
              <a:ext cx="98069" cy="151306"/>
            </a:xfrm>
            <a:custGeom>
              <a:avLst/>
              <a:gdLst/>
              <a:ahLst/>
              <a:cxnLst/>
              <a:rect l="l" t="t" r="r" b="b"/>
              <a:pathLst>
                <a:path w="910" h="1404" extrusionOk="0">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grpSp>
      <p:sp>
        <p:nvSpPr>
          <p:cNvPr id="56" name="Slide Number Placeholder 3">
            <a:extLst>
              <a:ext uri="{FF2B5EF4-FFF2-40B4-BE49-F238E27FC236}">
                <a16:creationId xmlns:a16="http://schemas.microsoft.com/office/drawing/2014/main" id="{0C3601D9-7522-4C81-9BC6-F31255213FAB}"/>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42</a:t>
            </a:fld>
            <a:endParaRPr lang="en-US" dirty="0"/>
          </a:p>
        </p:txBody>
      </p:sp>
      <p:sp>
        <p:nvSpPr>
          <p:cNvPr id="57" name="Footer Placeholder 1">
            <a:extLst>
              <a:ext uri="{FF2B5EF4-FFF2-40B4-BE49-F238E27FC236}">
                <a16:creationId xmlns:a16="http://schemas.microsoft.com/office/drawing/2014/main" id="{24171496-5014-4F19-821F-7D8D31934B58}"/>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95785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455D95-CCCD-4000-8A6F-6398A2A537DD}"/>
              </a:ext>
            </a:extLst>
          </p:cNvPr>
          <p:cNvSpPr>
            <a:spLocks noGrp="1"/>
          </p:cNvSpPr>
          <p:nvPr>
            <p:ph type="ftr" sz="quarter" idx="11"/>
          </p:nvPr>
        </p:nvSpPr>
        <p:spPr>
          <a:xfrm>
            <a:off x="2251550" y="6214145"/>
            <a:ext cx="6783813" cy="180000"/>
          </a:xfrm>
        </p:spPr>
        <p:txBody>
          <a:bodyPr/>
          <a:lstStyle/>
          <a:p>
            <a:pPr>
              <a:defRPr/>
            </a:pPr>
            <a:r>
              <a:rPr lang="en-AU" smtClean="0"/>
              <a:t>NDIS Commission Workforce Plan 2023-2028</a:t>
            </a:r>
            <a:endParaRPr lang="en-US" dirty="0"/>
          </a:p>
        </p:txBody>
      </p:sp>
      <p:sp>
        <p:nvSpPr>
          <p:cNvPr id="25" name="Slide Number Placeholder 7">
            <a:extLst>
              <a:ext uri="{FF2B5EF4-FFF2-40B4-BE49-F238E27FC236}">
                <a16:creationId xmlns:a16="http://schemas.microsoft.com/office/drawing/2014/main" id="{345C9818-D277-43D5-8C3B-D4E1FF23278B}"/>
              </a:ext>
            </a:extLst>
          </p:cNvPr>
          <p:cNvSpPr txBox="1">
            <a:spLocks/>
          </p:cNvSpPr>
          <p:nvPr/>
        </p:nvSpPr>
        <p:spPr>
          <a:xfrm>
            <a:off x="11035888"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0F55C17-AF72-40D4-ADBD-B5505DEBF9BA}" type="slidenum">
              <a:rPr kumimoji="0" lang="en-AU"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4">
            <a:extLst>
              <a:ext uri="{FF2B5EF4-FFF2-40B4-BE49-F238E27FC236}">
                <a16:creationId xmlns:a16="http://schemas.microsoft.com/office/drawing/2014/main" id="{F780F49E-C76D-419E-9D43-8661331B3495}"/>
              </a:ext>
            </a:extLst>
          </p:cNvPr>
          <p:cNvSpPr txBox="1">
            <a:spLocks/>
          </p:cNvSpPr>
          <p:nvPr/>
        </p:nvSpPr>
        <p:spPr>
          <a:xfrm>
            <a:off x="503691" y="498100"/>
            <a:ext cx="8268644" cy="673562"/>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F2E74"/>
                </a:solidFill>
                <a:effectLst/>
                <a:uLnTx/>
                <a:uFillTx/>
                <a:latin typeface="Calibri" panose="020F0502020204030204"/>
                <a:ea typeface="+mj-ea"/>
                <a:cs typeface="+mj-cs"/>
              </a:rPr>
              <a:t>Appendix C: Labour Market Analysis </a:t>
            </a:r>
            <a:endParaRPr kumimoji="0" lang="en-AU" sz="2800" b="1" i="0" u="none" strike="noStrike" kern="1200" cap="none" spc="0" normalizeH="0" baseline="0" noProof="0" dirty="0">
              <a:ln>
                <a:noFill/>
              </a:ln>
              <a:solidFill>
                <a:srgbClr val="5F2E74"/>
              </a:solidFill>
              <a:effectLst/>
              <a:uLnTx/>
              <a:uFillTx/>
              <a:latin typeface="Calibri" panose="020F0502020204030204"/>
              <a:ea typeface="+mj-ea"/>
              <a:cs typeface="+mj-cs"/>
            </a:endParaRPr>
          </a:p>
        </p:txBody>
      </p:sp>
      <p:sp>
        <p:nvSpPr>
          <p:cNvPr id="22" name="Rectangle 1">
            <a:extLst>
              <a:ext uri="{FF2B5EF4-FFF2-40B4-BE49-F238E27FC236}">
                <a16:creationId xmlns:a16="http://schemas.microsoft.com/office/drawing/2014/main" id="{DC8D40F8-522F-42B7-837D-C1EF59D0733E}"/>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2">
            <a:extLst>
              <a:ext uri="{FF2B5EF4-FFF2-40B4-BE49-F238E27FC236}">
                <a16:creationId xmlns:a16="http://schemas.microsoft.com/office/drawing/2014/main" id="{5D1781BB-1F22-4198-9099-2C8C6802B68A}"/>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 name="Google Shape;2191;p207">
            <a:extLst>
              <a:ext uri="{FF2B5EF4-FFF2-40B4-BE49-F238E27FC236}">
                <a16:creationId xmlns:a16="http://schemas.microsoft.com/office/drawing/2014/main" id="{EE5FD9A8-F165-4A5A-83DD-8B981822D2FC}"/>
              </a:ext>
            </a:extLst>
          </p:cNvPr>
          <p:cNvSpPr/>
          <p:nvPr/>
        </p:nvSpPr>
        <p:spPr>
          <a:xfrm>
            <a:off x="432354" y="6593715"/>
            <a:ext cx="10621665" cy="251578"/>
          </a:xfrm>
          <a:prstGeom prst="rect">
            <a:avLst/>
          </a:pr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AU" sz="700" b="1" i="0" u="none" strike="noStrike" kern="0" cap="none" spc="0" normalizeH="0" baseline="0" noProof="0" dirty="0">
                <a:ln>
                  <a:noFill/>
                </a:ln>
                <a:solidFill>
                  <a:prstClr val="black"/>
                </a:solidFill>
                <a:effectLst/>
                <a:uLnTx/>
                <a:uFillTx/>
                <a:latin typeface="Calibri" panose="020F0502020204030204"/>
                <a:ea typeface="+mn-ea"/>
                <a:cs typeface="Arial"/>
                <a:sym typeface="Arial"/>
              </a:rPr>
              <a:t>Source</a:t>
            </a:r>
            <a:r>
              <a:rPr kumimoji="0" lang="en-AU" sz="700" i="0" u="none" strike="noStrike" kern="0" cap="none" spc="0" normalizeH="0" baseline="0" noProof="0" dirty="0">
                <a:ln>
                  <a:noFill/>
                </a:ln>
                <a:solidFill>
                  <a:prstClr val="black"/>
                </a:solidFill>
                <a:effectLst/>
                <a:uLnTx/>
                <a:uFillTx/>
                <a:latin typeface="Calibri" panose="020F0502020204030204"/>
                <a:ea typeface="+mn-ea"/>
                <a:cs typeface="Arial"/>
                <a:sym typeface="Arial"/>
              </a:rPr>
              <a:t>: National Skills Commission, Labour market insights - 2022</a:t>
            </a:r>
            <a:endParaRPr kumimoji="0" lang="en-US" sz="700"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38" name="Google Shape;2191;p207">
            <a:extLst>
              <a:ext uri="{FF2B5EF4-FFF2-40B4-BE49-F238E27FC236}">
                <a16:creationId xmlns:a16="http://schemas.microsoft.com/office/drawing/2014/main" id="{C13B8EE5-E480-4D72-9F0A-1C3642B435C7}"/>
              </a:ext>
            </a:extLst>
          </p:cNvPr>
          <p:cNvSpPr/>
          <p:nvPr/>
        </p:nvSpPr>
        <p:spPr>
          <a:xfrm>
            <a:off x="505074" y="1651814"/>
            <a:ext cx="5882168" cy="264618"/>
          </a:xfrm>
          <a:prstGeom prst="rect">
            <a:avLst/>
          </a:pr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AU" sz="1100" b="1" kern="0" dirty="0">
                <a:solidFill>
                  <a:srgbClr val="FFFFFF"/>
                </a:solidFill>
                <a:latin typeface="Calibri" panose="020F0502020204030204"/>
                <a:cs typeface="Arial"/>
                <a:sym typeface="Arial"/>
              </a:rPr>
              <a:t>Policy Analyst </a:t>
            </a:r>
            <a:endParaRPr kumimoji="0" lang="en-US" sz="1100" b="1"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51" name="Google Shape;2191;p207">
            <a:extLst>
              <a:ext uri="{FF2B5EF4-FFF2-40B4-BE49-F238E27FC236}">
                <a16:creationId xmlns:a16="http://schemas.microsoft.com/office/drawing/2014/main" id="{567E7F86-6C9B-42D4-A6A2-BF3FDA2B0B17}"/>
              </a:ext>
            </a:extLst>
          </p:cNvPr>
          <p:cNvSpPr/>
          <p:nvPr/>
        </p:nvSpPr>
        <p:spPr>
          <a:xfrm>
            <a:off x="6466115" y="1646930"/>
            <a:ext cx="5414736" cy="269509"/>
          </a:xfrm>
          <a:prstGeom prst="rect">
            <a:avLst/>
          </a:pr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AU" sz="1100" b="1" kern="0" dirty="0">
                <a:solidFill>
                  <a:srgbClr val="FFFFFF"/>
                </a:solidFill>
                <a:latin typeface="Calibri" panose="020F0502020204030204"/>
                <a:cs typeface="Arial"/>
                <a:sym typeface="Arial"/>
              </a:rPr>
              <a:t>Intelligence and Policy Analyst </a:t>
            </a:r>
            <a:endParaRPr kumimoji="0" lang="en-US" sz="1100" b="1" i="0" u="none" strike="noStrike" kern="0" cap="none" spc="0" normalizeH="0" baseline="0" noProof="0" dirty="0">
              <a:ln>
                <a:noFill/>
              </a:ln>
              <a:solidFill>
                <a:srgbClr val="FFFFFF"/>
              </a:solidFill>
              <a:effectLst/>
              <a:uLnTx/>
              <a:uFillTx/>
              <a:latin typeface="Calibri" panose="020F0502020204030204"/>
              <a:ea typeface="+mn-ea"/>
              <a:cs typeface="Arial"/>
            </a:endParaRPr>
          </a:p>
        </p:txBody>
      </p:sp>
      <p:pic>
        <p:nvPicPr>
          <p:cNvPr id="6" name="Picture 5">
            <a:extLst>
              <a:ext uri="{FF2B5EF4-FFF2-40B4-BE49-F238E27FC236}">
                <a16:creationId xmlns:a16="http://schemas.microsoft.com/office/drawing/2014/main" id="{BE20D780-E37E-49AC-B7A4-3F77F7693A49}"/>
              </a:ext>
            </a:extLst>
          </p:cNvPr>
          <p:cNvPicPr>
            <a:picLocks noChangeAspect="1"/>
          </p:cNvPicPr>
          <p:nvPr/>
        </p:nvPicPr>
        <p:blipFill>
          <a:blip r:embed="rId3">
            <a:duotone>
              <a:schemeClr val="accent2">
                <a:shade val="45000"/>
                <a:satMod val="135000"/>
              </a:schemeClr>
              <a:prstClr val="white"/>
            </a:duotone>
          </a:blip>
          <a:stretch>
            <a:fillRect/>
          </a:stretch>
        </p:blipFill>
        <p:spPr>
          <a:xfrm>
            <a:off x="6344817" y="2084045"/>
            <a:ext cx="5657332" cy="1762208"/>
          </a:xfrm>
          <a:prstGeom prst="rect">
            <a:avLst/>
          </a:prstGeom>
        </p:spPr>
      </p:pic>
      <p:pic>
        <p:nvPicPr>
          <p:cNvPr id="10" name="Picture 9">
            <a:extLst>
              <a:ext uri="{FF2B5EF4-FFF2-40B4-BE49-F238E27FC236}">
                <a16:creationId xmlns:a16="http://schemas.microsoft.com/office/drawing/2014/main" id="{912B4961-6B74-4B73-B143-60C4B893D8F3}"/>
              </a:ext>
            </a:extLst>
          </p:cNvPr>
          <p:cNvPicPr>
            <a:picLocks noChangeAspect="1"/>
          </p:cNvPicPr>
          <p:nvPr/>
        </p:nvPicPr>
        <p:blipFill>
          <a:blip r:embed="rId4">
            <a:duotone>
              <a:schemeClr val="accent6">
                <a:shade val="45000"/>
                <a:satMod val="135000"/>
              </a:schemeClr>
              <a:prstClr val="white"/>
            </a:duotone>
          </a:blip>
          <a:stretch>
            <a:fillRect/>
          </a:stretch>
        </p:blipFill>
        <p:spPr>
          <a:xfrm>
            <a:off x="503692" y="2135899"/>
            <a:ext cx="5449240" cy="1593595"/>
          </a:xfrm>
          <a:prstGeom prst="rect">
            <a:avLst/>
          </a:prstGeom>
        </p:spPr>
      </p:pic>
    </p:spTree>
    <p:extLst>
      <p:ext uri="{BB962C8B-B14F-4D97-AF65-F5344CB8AC3E}">
        <p14:creationId xmlns:p14="http://schemas.microsoft.com/office/powerpoint/2010/main" val="309638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F0AA22-8930-BE81-E08F-83D01D92ACC8}"/>
              </a:ext>
            </a:extLst>
          </p:cNvPr>
          <p:cNvSpPr>
            <a:spLocks noGrp="1"/>
          </p:cNvSpPr>
          <p:nvPr>
            <p:ph type="sldNum" sz="quarter" idx="12"/>
          </p:nvPr>
        </p:nvSpPr>
        <p:spPr/>
        <p:txBody>
          <a:bodyPr/>
          <a:lstStyle/>
          <a:p>
            <a:fld id="{C0F55C17-AF72-40D4-ADBD-B5505DEBF9BA}" type="slidenum">
              <a:rPr lang="en-AU" smtClean="0"/>
              <a:pPr/>
              <a:t>44</a:t>
            </a:fld>
            <a:endParaRPr lang="en-US" dirty="0"/>
          </a:p>
        </p:txBody>
      </p:sp>
    </p:spTree>
    <p:extLst>
      <p:ext uri="{BB962C8B-B14F-4D97-AF65-F5344CB8AC3E}">
        <p14:creationId xmlns:p14="http://schemas.microsoft.com/office/powerpoint/2010/main" val="232513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D8255-8725-426D-80B3-85095D183999}"/>
              </a:ext>
            </a:extLst>
          </p:cNvPr>
          <p:cNvSpPr/>
          <p:nvPr/>
        </p:nvSpPr>
        <p:spPr>
          <a:xfrm>
            <a:off x="4250954" y="2304997"/>
            <a:ext cx="3580708" cy="2178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US" sz="1000" dirty="0">
                <a:solidFill>
                  <a:schemeClr val="tx1"/>
                </a:solidFill>
              </a:rPr>
              <a:t>The </a:t>
            </a:r>
            <a:r>
              <a:rPr lang="en-US" sz="1000" dirty="0" smtClean="0">
                <a:solidFill>
                  <a:schemeClr val="tx1"/>
                </a:solidFill>
              </a:rPr>
              <a:t>Commission’s </a:t>
            </a:r>
            <a:r>
              <a:rPr lang="en-US" sz="1000" dirty="0">
                <a:solidFill>
                  <a:schemeClr val="tx1"/>
                </a:solidFill>
              </a:rPr>
              <a:t>cultural principles also underpin the </a:t>
            </a:r>
            <a:r>
              <a:rPr lang="en-US" sz="1000" dirty="0" smtClean="0">
                <a:solidFill>
                  <a:schemeClr val="tx1"/>
                </a:solidFill>
              </a:rPr>
              <a:t>Plan’s </a:t>
            </a:r>
            <a:r>
              <a:rPr lang="en-US" sz="1000" dirty="0">
                <a:solidFill>
                  <a:schemeClr val="tx1"/>
                </a:solidFill>
              </a:rPr>
              <a:t>success and amplify everything the Commission does. As a contemporary, purpose-centred regulator, the </a:t>
            </a:r>
            <a:r>
              <a:rPr lang="en-US" sz="1000" dirty="0" smtClean="0">
                <a:solidFill>
                  <a:schemeClr val="tx1"/>
                </a:solidFill>
              </a:rPr>
              <a:t>Commission, and Commission staff,  </a:t>
            </a:r>
            <a:r>
              <a:rPr lang="en-US" sz="1000" dirty="0">
                <a:solidFill>
                  <a:schemeClr val="tx1"/>
                </a:solidFill>
              </a:rPr>
              <a:t>will:</a:t>
            </a:r>
          </a:p>
          <a:p>
            <a:pPr marL="539750" indent="-539750">
              <a:spcAft>
                <a:spcPts val="600"/>
              </a:spcAft>
              <a:buFont typeface="Arial" panose="020B0604020202020204" pitchFamily="34" charset="0"/>
              <a:buChar char="•"/>
            </a:pPr>
            <a:r>
              <a:rPr lang="en-US" sz="1000" b="1" dirty="0">
                <a:solidFill>
                  <a:schemeClr val="tx1"/>
                </a:solidFill>
              </a:rPr>
              <a:t>Lead the way: </a:t>
            </a:r>
            <a:r>
              <a:rPr lang="en-AU" sz="1000" dirty="0">
                <a:solidFill>
                  <a:schemeClr val="tx1"/>
                </a:solidFill>
              </a:rPr>
              <a:t>We communicate, anticipate and proactively respond to have a positive impact for people with disability.</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Build trust: </a:t>
            </a:r>
            <a:r>
              <a:rPr lang="en-AU" sz="1000" dirty="0">
                <a:solidFill>
                  <a:schemeClr val="tx1"/>
                </a:solidFill>
              </a:rPr>
              <a:t>We are transparent, confident and effective in protecting the rights and safeguards of people with disability.</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Keep learning: </a:t>
            </a:r>
            <a:r>
              <a:rPr lang="en-AU" sz="1000" dirty="0">
                <a:solidFill>
                  <a:schemeClr val="tx1"/>
                </a:solidFill>
              </a:rPr>
              <a:t>We continuously invest in our development and build our knowledge to evolve and improve.</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Bring insight: </a:t>
            </a:r>
            <a:r>
              <a:rPr lang="en-AU" sz="1000" dirty="0">
                <a:solidFill>
                  <a:schemeClr val="tx1"/>
                </a:solidFill>
              </a:rPr>
              <a:t>We use data, technology and collaborate to identify information patterns, act early and influence the National Disability Insurance Scheme.</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Stay connected: </a:t>
            </a:r>
            <a:r>
              <a:rPr lang="en-AU" sz="1000" dirty="0">
                <a:solidFill>
                  <a:schemeClr val="tx1"/>
                </a:solidFill>
              </a:rPr>
              <a:t>We work as One Commission, as part of the National Disability Insurance Scheme to learn, influence and adapt for regulatory impact.</a:t>
            </a:r>
            <a:endParaRPr lang="en-US" sz="1000" dirty="0">
              <a:solidFill>
                <a:schemeClr val="tx1"/>
              </a:solidFill>
              <a:latin typeface="Calibri" panose="020F0502020204030204"/>
              <a:cs typeface="Calibri Light" panose="020F0302020204030204" pitchFamily="34" charset="0"/>
            </a:endParaRPr>
          </a:p>
          <a:p>
            <a:pPr>
              <a:spcAft>
                <a:spcPts val="600"/>
              </a:spcAft>
            </a:pPr>
            <a:endParaRPr lang="en-US" sz="1000" b="1" i="0" u="none" strike="noStrike" kern="1200" cap="none" spc="0" normalizeH="0" baseline="0" noProof="0" dirty="0">
              <a:ln>
                <a:noFill/>
              </a:ln>
              <a:effectLst/>
              <a:uLnTx/>
              <a:uFillTx/>
              <a:latin typeface="Calibri" panose="020F0502020204030204"/>
              <a:ea typeface="Verdana" panose="020B0604030504040204" pitchFamily="34" charset="0"/>
              <a:cs typeface="Verdana" panose="020B0604030504040204" pitchFamily="34" charset="0"/>
            </a:endParaRPr>
          </a:p>
          <a:p>
            <a:pPr>
              <a:spcAft>
                <a:spcPts val="600"/>
              </a:spcAft>
            </a:pPr>
            <a:endParaRPr lang="en-AU" sz="1000" b="1" dirty="0">
              <a:solidFill>
                <a:schemeClr val="tx2"/>
              </a:solidFill>
              <a:cs typeface="Calibri"/>
            </a:endParaRPr>
          </a:p>
          <a:p>
            <a:pPr>
              <a:spcAft>
                <a:spcPts val="500"/>
              </a:spcAft>
            </a:pPr>
            <a:endParaRPr lang="en-AU" sz="1000" dirty="0">
              <a:solidFill>
                <a:schemeClr val="tx1"/>
              </a:solidFill>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933" y="387258"/>
            <a:ext cx="8370198" cy="859624"/>
          </a:xfrm>
        </p:spPr>
        <p:txBody>
          <a:bodyPr anchor="t" anchorCtr="0">
            <a:noAutofit/>
          </a:bodyPr>
          <a:lstStyle/>
          <a:p>
            <a:pPr>
              <a:lnSpc>
                <a:spcPct val="100000"/>
              </a:lnSpc>
            </a:pPr>
            <a:r>
              <a:rPr lang="en-US" sz="2400" dirty="0">
                <a:solidFill>
                  <a:schemeClr val="tx2"/>
                </a:solidFill>
              </a:rPr>
              <a:t>Developing a Workforce </a:t>
            </a:r>
            <a:r>
              <a:rPr lang="en-US" sz="2400" dirty="0" smtClean="0">
                <a:solidFill>
                  <a:schemeClr val="tx2"/>
                </a:solidFill>
              </a:rPr>
              <a:t>Plan </a:t>
            </a:r>
            <a:r>
              <a:rPr lang="en-US" sz="2400" dirty="0">
                <a:solidFill>
                  <a:schemeClr val="tx2"/>
                </a:solidFill>
              </a:rPr>
              <a:t>helps create the path to an engaged, skilled and sustainable workforce</a:t>
            </a:r>
            <a:endParaRPr lang="en-AU" sz="2400" dirty="0">
              <a:solidFill>
                <a:schemeClr val="tx2"/>
              </a:solidFill>
              <a:highlight>
                <a:srgbClr val="FFFF00"/>
              </a:highlight>
            </a:endParaRPr>
          </a:p>
        </p:txBody>
      </p:sp>
      <p:sp>
        <p:nvSpPr>
          <p:cNvPr id="60" name="Rectangle 59">
            <a:extLst>
              <a:ext uri="{FF2B5EF4-FFF2-40B4-BE49-F238E27FC236}">
                <a16:creationId xmlns:a16="http://schemas.microsoft.com/office/drawing/2014/main" id="{EF2ED94A-B18E-4397-9777-C79481D2FCC6}"/>
              </a:ext>
            </a:extLst>
          </p:cNvPr>
          <p:cNvSpPr/>
          <p:nvPr/>
        </p:nvSpPr>
        <p:spPr>
          <a:xfrm>
            <a:off x="417422" y="2304997"/>
            <a:ext cx="3729131" cy="4165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AU" sz="1000" dirty="0">
                <a:solidFill>
                  <a:schemeClr val="tx1"/>
                </a:solidFill>
              </a:rPr>
              <a:t>The </a:t>
            </a:r>
            <a:r>
              <a:rPr lang="en-AU" sz="1000" dirty="0" smtClean="0">
                <a:solidFill>
                  <a:schemeClr val="tx1"/>
                </a:solidFill>
              </a:rPr>
              <a:t>Plan </a:t>
            </a:r>
            <a:r>
              <a:rPr lang="en-AU" sz="1000" dirty="0">
                <a:solidFill>
                  <a:schemeClr val="tx1"/>
                </a:solidFill>
              </a:rPr>
              <a:t>is a foundational first step in the workforce planning process for the Commission, and builds on existing strategies, corporate documents and initiatives such as those contained within the </a:t>
            </a:r>
            <a:r>
              <a:rPr lang="en-AU" sz="1000" i="1" dirty="0">
                <a:solidFill>
                  <a:schemeClr val="tx1"/>
                </a:solidFill>
              </a:rPr>
              <a:t>Strategic Plan 2022-2027</a:t>
            </a:r>
            <a:r>
              <a:rPr lang="en-AU" sz="1000" dirty="0">
                <a:solidFill>
                  <a:schemeClr val="tx1"/>
                </a:solidFill>
              </a:rPr>
              <a:t> and </a:t>
            </a:r>
            <a:r>
              <a:rPr lang="en-AU" sz="1000" i="1" dirty="0">
                <a:solidFill>
                  <a:schemeClr val="tx1"/>
                </a:solidFill>
              </a:rPr>
              <a:t>Corporate Plan 2022-23</a:t>
            </a:r>
            <a:r>
              <a:rPr lang="en-AU" sz="1000" dirty="0">
                <a:solidFill>
                  <a:schemeClr val="tx1"/>
                </a:solidFill>
              </a:rPr>
              <a:t>. </a:t>
            </a:r>
            <a:r>
              <a:rPr lang="en-US" sz="1000" dirty="0">
                <a:solidFill>
                  <a:schemeClr val="tx1"/>
                </a:solidFill>
              </a:rPr>
              <a:t> </a:t>
            </a:r>
          </a:p>
          <a:p>
            <a:pPr>
              <a:spcAft>
                <a:spcPts val="600"/>
              </a:spcAft>
            </a:pPr>
            <a:r>
              <a:rPr lang="en-AU" sz="1000" dirty="0">
                <a:solidFill>
                  <a:schemeClr val="tx1"/>
                </a:solidFill>
              </a:rPr>
              <a:t>At the time of development, three additional strategic initiatives were </a:t>
            </a:r>
            <a:r>
              <a:rPr lang="en-AU" sz="1000" dirty="0" smtClean="0">
                <a:solidFill>
                  <a:schemeClr val="tx1"/>
                </a:solidFill>
              </a:rPr>
              <a:t>also under development </a:t>
            </a:r>
            <a:r>
              <a:rPr lang="en-AU" sz="1000" dirty="0">
                <a:solidFill>
                  <a:schemeClr val="tx1"/>
                </a:solidFill>
              </a:rPr>
              <a:t>– the </a:t>
            </a:r>
            <a:r>
              <a:rPr lang="en-AU" sz="1000" i="1" dirty="0">
                <a:solidFill>
                  <a:schemeClr val="tx1"/>
                </a:solidFill>
              </a:rPr>
              <a:t>Regulatory </a:t>
            </a:r>
            <a:r>
              <a:rPr lang="en-AU" sz="1000" i="1" dirty="0" smtClean="0">
                <a:solidFill>
                  <a:schemeClr val="tx1"/>
                </a:solidFill>
              </a:rPr>
              <a:t>Approach, </a:t>
            </a:r>
            <a:r>
              <a:rPr lang="en-AU" sz="1000" i="1" dirty="0">
                <a:solidFill>
                  <a:schemeClr val="tx1"/>
                </a:solidFill>
              </a:rPr>
              <a:t>Operating model </a:t>
            </a:r>
            <a:r>
              <a:rPr lang="en-AU" sz="1000" dirty="0">
                <a:solidFill>
                  <a:schemeClr val="tx1"/>
                </a:solidFill>
              </a:rPr>
              <a:t>and the </a:t>
            </a:r>
            <a:r>
              <a:rPr lang="en-AU" sz="1000" i="1" dirty="0">
                <a:solidFill>
                  <a:schemeClr val="tx1"/>
                </a:solidFill>
              </a:rPr>
              <a:t>Data and Digital </a:t>
            </a:r>
            <a:r>
              <a:rPr lang="en-AU" sz="1000" i="1" dirty="0" smtClean="0">
                <a:solidFill>
                  <a:schemeClr val="tx1"/>
                </a:solidFill>
              </a:rPr>
              <a:t>Roadmap</a:t>
            </a:r>
            <a:r>
              <a:rPr lang="en-AU" sz="1000" dirty="0" smtClean="0">
                <a:solidFill>
                  <a:schemeClr val="tx1"/>
                </a:solidFill>
              </a:rPr>
              <a:t>. This Plan </a:t>
            </a:r>
            <a:r>
              <a:rPr lang="en-AU" sz="1000" dirty="0">
                <a:solidFill>
                  <a:schemeClr val="tx1"/>
                </a:solidFill>
              </a:rPr>
              <a:t>has been designed with these concurrent work streams in mind. As a flexible, living strategic </a:t>
            </a:r>
            <a:r>
              <a:rPr lang="en-AU" sz="1000" dirty="0" smtClean="0">
                <a:solidFill>
                  <a:schemeClr val="tx1"/>
                </a:solidFill>
              </a:rPr>
              <a:t>document, </a:t>
            </a:r>
            <a:r>
              <a:rPr lang="en-AU" sz="1000" dirty="0">
                <a:solidFill>
                  <a:schemeClr val="tx1"/>
                </a:solidFill>
              </a:rPr>
              <a:t>the </a:t>
            </a:r>
            <a:r>
              <a:rPr lang="en-AU" sz="1000" dirty="0" smtClean="0">
                <a:solidFill>
                  <a:schemeClr val="tx1"/>
                </a:solidFill>
              </a:rPr>
              <a:t>Plan </a:t>
            </a:r>
            <a:r>
              <a:rPr lang="en-AU" sz="1000" dirty="0">
                <a:solidFill>
                  <a:schemeClr val="tx1"/>
                </a:solidFill>
              </a:rPr>
              <a:t>will be reviewed as </a:t>
            </a:r>
            <a:r>
              <a:rPr lang="en-AU" sz="1000" dirty="0" smtClean="0">
                <a:solidFill>
                  <a:schemeClr val="tx1"/>
                </a:solidFill>
              </a:rPr>
              <a:t>necessary to ensure </a:t>
            </a:r>
            <a:r>
              <a:rPr lang="en-AU" sz="1000" dirty="0">
                <a:solidFill>
                  <a:schemeClr val="tx1"/>
                </a:solidFill>
              </a:rPr>
              <a:t>ongoing </a:t>
            </a:r>
            <a:r>
              <a:rPr lang="en-AU" sz="1000" dirty="0" smtClean="0">
                <a:solidFill>
                  <a:schemeClr val="tx1"/>
                </a:solidFill>
              </a:rPr>
              <a:t>alignment with the Commission’s direction.</a:t>
            </a:r>
            <a:endParaRPr lang="en-AU" sz="1000" dirty="0">
              <a:solidFill>
                <a:schemeClr val="tx1"/>
              </a:solidFill>
              <a:cs typeface="Calibri"/>
            </a:endParaRPr>
          </a:p>
          <a:p>
            <a:pPr>
              <a:spcAft>
                <a:spcPts val="300"/>
              </a:spcAft>
            </a:pPr>
            <a:r>
              <a:rPr lang="en-AU" sz="1000" dirty="0">
                <a:solidFill>
                  <a:schemeClr val="tx1"/>
                </a:solidFill>
              </a:rPr>
              <a:t>The </a:t>
            </a:r>
            <a:r>
              <a:rPr lang="en-AU" sz="1000" dirty="0" smtClean="0">
                <a:solidFill>
                  <a:schemeClr val="tx1"/>
                </a:solidFill>
              </a:rPr>
              <a:t>Plan </a:t>
            </a:r>
            <a:r>
              <a:rPr lang="en-AU" sz="1000" dirty="0">
                <a:solidFill>
                  <a:schemeClr val="tx1"/>
                </a:solidFill>
              </a:rPr>
              <a:t>also aligns with government and sectoral workforce priorities and initiatives, including but not limited to:</a:t>
            </a:r>
            <a:endParaRPr lang="en-AU" sz="1000" dirty="0">
              <a:solidFill>
                <a:schemeClr val="tx1"/>
              </a:solidFill>
              <a:cs typeface="Calibri"/>
            </a:endParaRPr>
          </a:p>
          <a:p>
            <a:pPr marL="171450" indent="-171450">
              <a:lnSpc>
                <a:spcPct val="100000"/>
              </a:lnSpc>
              <a:spcBef>
                <a:spcPts val="200"/>
              </a:spcBef>
              <a:buFont typeface="Arial" panose="020B0604020202020204" pitchFamily="34" charset="0"/>
              <a:buChar char="•"/>
              <a:defRPr/>
            </a:pPr>
            <a:r>
              <a:rPr lang="en-AU" sz="1000" i="1" dirty="0">
                <a:solidFill>
                  <a:schemeClr val="tx1"/>
                </a:solidFill>
              </a:rPr>
              <a:t>National Workforce Strategy 2022-27 </a:t>
            </a:r>
          </a:p>
          <a:p>
            <a:pPr marL="171450" indent="-171450">
              <a:lnSpc>
                <a:spcPct val="100000"/>
              </a:lnSpc>
              <a:spcBef>
                <a:spcPts val="200"/>
              </a:spcBef>
              <a:buFont typeface="Arial" panose="020B0604020202020204" pitchFamily="34" charset="0"/>
              <a:buChar char="•"/>
              <a:defRPr/>
            </a:pPr>
            <a:r>
              <a:rPr lang="en-AU" sz="1000" i="1" dirty="0">
                <a:solidFill>
                  <a:schemeClr val="tx1"/>
                </a:solidFill>
              </a:rPr>
              <a:t>Australia's Disability Strategy 2021-2031</a:t>
            </a:r>
            <a:endParaRPr lang="en-AU" sz="1000" i="1" dirty="0">
              <a:solidFill>
                <a:schemeClr val="tx1"/>
              </a:solidFill>
              <a:cs typeface="Calibri"/>
            </a:endParaRPr>
          </a:p>
          <a:p>
            <a:pPr marL="171450" indent="-171450">
              <a:lnSpc>
                <a:spcPct val="100000"/>
              </a:lnSpc>
              <a:spcBef>
                <a:spcPts val="200"/>
              </a:spcBef>
              <a:buFont typeface="Arial" panose="020B0604020202020204" pitchFamily="34" charset="0"/>
              <a:buChar char="•"/>
              <a:defRPr/>
            </a:pPr>
            <a:r>
              <a:rPr lang="en-AU" sz="1000" i="1" dirty="0">
                <a:solidFill>
                  <a:schemeClr val="tx1"/>
                </a:solidFill>
              </a:rPr>
              <a:t>Australian Public Service Disability Employment Strategy 2020-25</a:t>
            </a:r>
            <a:r>
              <a:rPr lang="en-AU" sz="1000" i="1" dirty="0">
                <a:solidFill>
                  <a:schemeClr val="tx1"/>
                </a:solidFill>
                <a:cs typeface="Calibri"/>
              </a:rPr>
              <a:t>, </a:t>
            </a:r>
          </a:p>
          <a:p>
            <a:pPr marL="171450" indent="-171450">
              <a:lnSpc>
                <a:spcPct val="100000"/>
              </a:lnSpc>
              <a:spcBef>
                <a:spcPts val="200"/>
              </a:spcBef>
              <a:buFont typeface="Arial" panose="020B0604020202020204" pitchFamily="34" charset="0"/>
              <a:buChar char="•"/>
              <a:defRPr/>
            </a:pPr>
            <a:r>
              <a:rPr lang="en-AU" sz="1000" i="1" dirty="0">
                <a:solidFill>
                  <a:schemeClr val="tx1"/>
                </a:solidFill>
              </a:rPr>
              <a:t>Australian Public Service Gender Equality Strategy 2021-26, </a:t>
            </a:r>
          </a:p>
          <a:p>
            <a:pPr marL="171450" indent="-171450">
              <a:lnSpc>
                <a:spcPct val="100000"/>
              </a:lnSpc>
              <a:spcBef>
                <a:spcPts val="200"/>
              </a:spcBef>
              <a:buFont typeface="Arial" panose="020B0604020202020204" pitchFamily="34" charset="0"/>
              <a:buChar char="•"/>
              <a:defRPr/>
            </a:pPr>
            <a:r>
              <a:rPr lang="en-AU" sz="1000" i="1" dirty="0">
                <a:solidFill>
                  <a:schemeClr val="tx1"/>
                </a:solidFill>
                <a:cs typeface="Calibri"/>
              </a:rPr>
              <a:t>Commonwealth Aboriginal and Torres Strait Islander Workforce Strategy 2020 -2024</a:t>
            </a:r>
          </a:p>
          <a:p>
            <a:pPr marL="171450" indent="-171450">
              <a:spcBef>
                <a:spcPts val="200"/>
              </a:spcBef>
              <a:buFont typeface="Arial" panose="020B0604020202020204" pitchFamily="34" charset="0"/>
              <a:buChar char="•"/>
              <a:defRPr/>
            </a:pPr>
            <a:r>
              <a:rPr lang="en-AU" sz="1000" dirty="0">
                <a:solidFill>
                  <a:schemeClr val="tx1"/>
                </a:solidFill>
              </a:rPr>
              <a:t>Sectoral workforce strategies including the </a:t>
            </a:r>
            <a:r>
              <a:rPr lang="en-AU" sz="1000" i="1" dirty="0">
                <a:solidFill>
                  <a:schemeClr val="tx1"/>
                </a:solidFill>
              </a:rPr>
              <a:t>Care and Support Workforce Strategy, NDIS National Workforce Plan 2021-2025</a:t>
            </a:r>
            <a:endParaRPr lang="en-AU" sz="1000" i="1" dirty="0">
              <a:solidFill>
                <a:schemeClr val="tx1"/>
              </a:solidFill>
              <a:cs typeface="Calibri"/>
            </a:endParaRPr>
          </a:p>
          <a:p>
            <a:pPr marL="171450" indent="-171450">
              <a:lnSpc>
                <a:spcPct val="100000"/>
              </a:lnSpc>
              <a:spcBef>
                <a:spcPts val="200"/>
              </a:spcBef>
              <a:buFont typeface="Arial" panose="020B0604020202020204" pitchFamily="34" charset="0"/>
              <a:buChar char="•"/>
              <a:defRPr/>
            </a:pPr>
            <a:r>
              <a:rPr lang="en-AU" sz="1000" dirty="0">
                <a:solidFill>
                  <a:schemeClr val="tx1"/>
                </a:solidFill>
              </a:rPr>
              <a:t>Best practice sector and industry experience.</a:t>
            </a:r>
            <a:endParaRPr lang="en-AU" sz="1000" dirty="0">
              <a:solidFill>
                <a:schemeClr val="tx1"/>
              </a:solidFill>
              <a:highlight>
                <a:srgbClr val="FFFF00"/>
              </a:highlight>
            </a:endParaRPr>
          </a:p>
          <a:p>
            <a:pPr>
              <a:spcAft>
                <a:spcPts val="300"/>
              </a:spcAft>
            </a:pPr>
            <a:endParaRPr lang="en-AU" sz="1000" i="1" dirty="0">
              <a:solidFill>
                <a:schemeClr val="tx1"/>
              </a:solidFill>
            </a:endParaRPr>
          </a:p>
          <a:p>
            <a:pPr>
              <a:spcAft>
                <a:spcPts val="300"/>
              </a:spcAft>
            </a:pPr>
            <a:endParaRPr lang="en-AU" sz="1000" i="1" dirty="0">
              <a:solidFill>
                <a:schemeClr val="tx1"/>
              </a:solidFill>
            </a:endParaRPr>
          </a:p>
          <a:p>
            <a:pPr>
              <a:spcAft>
                <a:spcPts val="500"/>
              </a:spcAft>
            </a:pPr>
            <a:endParaRPr lang="en-AU" sz="1000" dirty="0">
              <a:solidFill>
                <a:schemeClr val="tx1"/>
              </a:solidFill>
              <a:cs typeface="Calibri"/>
            </a:endParaRPr>
          </a:p>
          <a:p>
            <a:pPr>
              <a:spcAft>
                <a:spcPts val="500"/>
              </a:spcAft>
            </a:pPr>
            <a:endParaRPr lang="en-AU" sz="1000" dirty="0">
              <a:solidFill>
                <a:schemeClr val="tx1"/>
              </a:solidFill>
              <a:cs typeface="Calibri"/>
            </a:endParaRPr>
          </a:p>
        </p:txBody>
      </p:sp>
      <p:sp>
        <p:nvSpPr>
          <p:cNvPr id="4" name="Rectangle 3">
            <a:extLst>
              <a:ext uri="{FF2B5EF4-FFF2-40B4-BE49-F238E27FC236}">
                <a16:creationId xmlns:a16="http://schemas.microsoft.com/office/drawing/2014/main" id="{A12A5A5D-AA28-4B79-8ACD-989E944BBCEA}"/>
              </a:ext>
            </a:extLst>
          </p:cNvPr>
          <p:cNvSpPr/>
          <p:nvPr/>
        </p:nvSpPr>
        <p:spPr>
          <a:xfrm>
            <a:off x="4336800" y="3082443"/>
            <a:ext cx="379527" cy="248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692BFFEF-4FD8-4C5E-A2CA-D96736381B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31727" y="3630423"/>
            <a:ext cx="389677" cy="395888"/>
          </a:xfrm>
          <a:prstGeom prst="rect">
            <a:avLst/>
          </a:prstGeom>
        </p:spPr>
      </p:pic>
      <p:pic>
        <p:nvPicPr>
          <p:cNvPr id="7" name="Picture 6">
            <a:extLst>
              <a:ext uri="{FF2B5EF4-FFF2-40B4-BE49-F238E27FC236}">
                <a16:creationId xmlns:a16="http://schemas.microsoft.com/office/drawing/2014/main" id="{FBD5ED13-020F-4357-9941-7718C5FDE3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31727" y="3064215"/>
            <a:ext cx="357670" cy="420222"/>
          </a:xfrm>
          <a:prstGeom prst="rect">
            <a:avLst/>
          </a:prstGeom>
        </p:spPr>
      </p:pic>
      <p:pic>
        <p:nvPicPr>
          <p:cNvPr id="10" name="Picture 9">
            <a:extLst>
              <a:ext uri="{FF2B5EF4-FFF2-40B4-BE49-F238E27FC236}">
                <a16:creationId xmlns:a16="http://schemas.microsoft.com/office/drawing/2014/main" id="{16CECFCB-26D5-4D97-B740-D1D8FC4653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68784" y="4172575"/>
            <a:ext cx="328681" cy="379527"/>
          </a:xfrm>
          <a:prstGeom prst="rect">
            <a:avLst/>
          </a:prstGeom>
        </p:spPr>
      </p:pic>
      <p:pic>
        <p:nvPicPr>
          <p:cNvPr id="12" name="Picture 11">
            <a:extLst>
              <a:ext uri="{FF2B5EF4-FFF2-40B4-BE49-F238E27FC236}">
                <a16:creationId xmlns:a16="http://schemas.microsoft.com/office/drawing/2014/main" id="{FF99B1A5-0C46-46EB-8402-746D20BE043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62224" y="4694981"/>
            <a:ext cx="328681" cy="390585"/>
          </a:xfrm>
          <a:prstGeom prst="rect">
            <a:avLst/>
          </a:prstGeom>
        </p:spPr>
      </p:pic>
      <p:pic>
        <p:nvPicPr>
          <p:cNvPr id="14" name="Picture 13">
            <a:extLst>
              <a:ext uri="{FF2B5EF4-FFF2-40B4-BE49-F238E27FC236}">
                <a16:creationId xmlns:a16="http://schemas.microsoft.com/office/drawing/2014/main" id="{6F622433-E0D2-4224-8E9F-175865CC28D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34675" y="5244560"/>
            <a:ext cx="423025" cy="276028"/>
          </a:xfrm>
          <a:prstGeom prst="rect">
            <a:avLst/>
          </a:prstGeom>
        </p:spPr>
      </p:pic>
      <p:sp>
        <p:nvSpPr>
          <p:cNvPr id="83" name="TextBox 82">
            <a:extLst>
              <a:ext uri="{FF2B5EF4-FFF2-40B4-BE49-F238E27FC236}">
                <a16:creationId xmlns:a16="http://schemas.microsoft.com/office/drawing/2014/main" id="{55D8A0D9-71EA-4DD3-A85B-BABE87309033}"/>
              </a:ext>
            </a:extLst>
          </p:cNvPr>
          <p:cNvSpPr txBox="1"/>
          <p:nvPr/>
        </p:nvSpPr>
        <p:spPr>
          <a:xfrm>
            <a:off x="4319854" y="1626667"/>
            <a:ext cx="3474335"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Underpinned by Cultural Principles</a:t>
            </a:r>
          </a:p>
        </p:txBody>
      </p:sp>
      <p:sp>
        <p:nvSpPr>
          <p:cNvPr id="84" name="TextBox 83">
            <a:extLst>
              <a:ext uri="{FF2B5EF4-FFF2-40B4-BE49-F238E27FC236}">
                <a16:creationId xmlns:a16="http://schemas.microsoft.com/office/drawing/2014/main" id="{81C3FB7C-F13D-48B4-A406-E31795BFDBDB}"/>
              </a:ext>
            </a:extLst>
          </p:cNvPr>
          <p:cNvSpPr txBox="1"/>
          <p:nvPr/>
        </p:nvSpPr>
        <p:spPr>
          <a:xfrm>
            <a:off x="514113" y="1626667"/>
            <a:ext cx="3523334"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Aligned to strategic priorities and          initiatives already underway</a:t>
            </a:r>
          </a:p>
        </p:txBody>
      </p:sp>
      <p:sp>
        <p:nvSpPr>
          <p:cNvPr id="92" name="TextBox 91">
            <a:extLst>
              <a:ext uri="{FF2B5EF4-FFF2-40B4-BE49-F238E27FC236}">
                <a16:creationId xmlns:a16="http://schemas.microsoft.com/office/drawing/2014/main" id="{06AC8B09-48C3-439D-9A29-94558D269AD4}"/>
              </a:ext>
            </a:extLst>
          </p:cNvPr>
          <p:cNvSpPr txBox="1"/>
          <p:nvPr/>
        </p:nvSpPr>
        <p:spPr>
          <a:xfrm>
            <a:off x="8160817" y="1626668"/>
            <a:ext cx="3523334"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Designed through collaboration and engagement </a:t>
            </a:r>
          </a:p>
        </p:txBody>
      </p:sp>
      <p:sp>
        <p:nvSpPr>
          <p:cNvPr id="72" name="Rectangle 71">
            <a:extLst>
              <a:ext uri="{FF2B5EF4-FFF2-40B4-BE49-F238E27FC236}">
                <a16:creationId xmlns:a16="http://schemas.microsoft.com/office/drawing/2014/main" id="{26682AF9-36F5-437E-8C59-4A99BA3AEA0F}"/>
              </a:ext>
            </a:extLst>
          </p:cNvPr>
          <p:cNvSpPr/>
          <p:nvPr/>
        </p:nvSpPr>
        <p:spPr>
          <a:xfrm>
            <a:off x="8156203" y="2294449"/>
            <a:ext cx="3523334" cy="217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AU" sz="1000" dirty="0">
                <a:solidFill>
                  <a:schemeClr val="tx1"/>
                </a:solidFill>
              </a:rPr>
              <a:t>The Commission remains committed to creating ongoing opportunities for the workforce to contribute and have a voice in the design and delivery of strategic initiatives. </a:t>
            </a:r>
          </a:p>
          <a:p>
            <a:pPr>
              <a:spcAft>
                <a:spcPts val="600"/>
              </a:spcAft>
            </a:pPr>
            <a:r>
              <a:rPr lang="en-AU" sz="1000" dirty="0">
                <a:solidFill>
                  <a:schemeClr val="tx1"/>
                </a:solidFill>
              </a:rPr>
              <a:t>As a result, development of this </a:t>
            </a:r>
            <a:r>
              <a:rPr lang="en-AU" sz="1000" dirty="0" smtClean="0">
                <a:solidFill>
                  <a:schemeClr val="tx1"/>
                </a:solidFill>
              </a:rPr>
              <a:t>Plan </a:t>
            </a:r>
            <a:r>
              <a:rPr lang="en-AU" sz="1000" dirty="0">
                <a:solidFill>
                  <a:schemeClr val="tx1"/>
                </a:solidFill>
              </a:rPr>
              <a:t>has been a collaborative process. </a:t>
            </a:r>
            <a:r>
              <a:rPr lang="en-US" sz="1000" dirty="0">
                <a:solidFill>
                  <a:schemeClr val="tx1"/>
                </a:solidFill>
              </a:rPr>
              <a:t>Stakeholder perspectives and insights were gathered through interviews and workshops with the Executive, Senior Leadership team and the broader workforce. </a:t>
            </a:r>
          </a:p>
          <a:p>
            <a:pPr>
              <a:spcAft>
                <a:spcPts val="600"/>
              </a:spcAft>
            </a:pPr>
            <a:r>
              <a:rPr lang="en-US" sz="1000" dirty="0">
                <a:solidFill>
                  <a:schemeClr val="tx1"/>
                </a:solidFill>
              </a:rPr>
              <a:t>Throughout stakeholder engagement, the tone and depth of conversation was underpinned by a strong sense of shared purpose and constructive collaboration. To support collaborative delivery, ongoing consultation </a:t>
            </a:r>
            <a:r>
              <a:rPr lang="en-US" sz="1000" dirty="0" smtClean="0">
                <a:solidFill>
                  <a:schemeClr val="tx1"/>
                </a:solidFill>
              </a:rPr>
              <a:t>will </a:t>
            </a:r>
            <a:r>
              <a:rPr lang="en-US" sz="1000" dirty="0">
                <a:solidFill>
                  <a:schemeClr val="tx1"/>
                </a:solidFill>
              </a:rPr>
              <a:t>continue into the future. </a:t>
            </a:r>
            <a:endParaRPr lang="en-US" sz="1000" dirty="0">
              <a:solidFill>
                <a:schemeClr val="tx1"/>
              </a:solidFill>
              <a:cs typeface="Calibri"/>
            </a:endParaRPr>
          </a:p>
          <a:p>
            <a:endParaRPr lang="en-AU" sz="1000" dirty="0">
              <a:solidFill>
                <a:schemeClr val="tx1"/>
              </a:solidFill>
              <a:cs typeface="Calibri"/>
            </a:endParaRPr>
          </a:p>
        </p:txBody>
      </p:sp>
      <p:sp>
        <p:nvSpPr>
          <p:cNvPr id="8" name="Slide Number Placeholder 7">
            <a:extLst>
              <a:ext uri="{FF2B5EF4-FFF2-40B4-BE49-F238E27FC236}">
                <a16:creationId xmlns:a16="http://schemas.microsoft.com/office/drawing/2014/main" id="{3CF7F351-35EC-0CC2-2F99-E31A51E24F46}"/>
              </a:ext>
            </a:extLst>
          </p:cNvPr>
          <p:cNvSpPr>
            <a:spLocks noGrp="1"/>
          </p:cNvSpPr>
          <p:nvPr>
            <p:ph type="sldNum" sz="quarter" idx="12"/>
          </p:nvPr>
        </p:nvSpPr>
        <p:spPr/>
        <p:txBody>
          <a:bodyPr/>
          <a:lstStyle/>
          <a:p>
            <a:fld id="{C0F55C17-AF72-40D4-ADBD-B5505DEBF9BA}" type="slidenum">
              <a:rPr lang="en-AU" sz="900" smtClean="0"/>
              <a:t>5</a:t>
            </a:fld>
            <a:endParaRPr lang="en-US" dirty="0"/>
          </a:p>
        </p:txBody>
      </p:sp>
      <p:sp>
        <p:nvSpPr>
          <p:cNvPr id="2" name="Footer Placeholder 1">
            <a:extLst>
              <a:ext uri="{FF2B5EF4-FFF2-40B4-BE49-F238E27FC236}">
                <a16:creationId xmlns:a16="http://schemas.microsoft.com/office/drawing/2014/main" id="{798ABE15-0AE4-7902-4083-E68230F9E156}"/>
              </a:ext>
            </a:extLst>
          </p:cNvPr>
          <p:cNvSpPr>
            <a:spLocks noGrp="1"/>
          </p:cNvSpPr>
          <p:nvPr>
            <p:ph type="ftr" sz="quarter" idx="11"/>
          </p:nvPr>
        </p:nvSpPr>
        <p:spPr/>
        <p:txBody>
          <a:bodyPr/>
          <a:lstStyle/>
          <a:p>
            <a:pPr algn="ctr"/>
            <a:r>
              <a:rPr lang="en-AU" smtClean="0"/>
              <a:t>NDIS Commission Workforce Plan 2023-2028</a:t>
            </a:r>
            <a:endParaRPr lang="en-US" dirty="0"/>
          </a:p>
        </p:txBody>
      </p:sp>
      <p:grpSp>
        <p:nvGrpSpPr>
          <p:cNvPr id="22" name="Google Shape;822;g12f1bb89dac_0_297">
            <a:extLst>
              <a:ext uri="{FF2B5EF4-FFF2-40B4-BE49-F238E27FC236}">
                <a16:creationId xmlns:a16="http://schemas.microsoft.com/office/drawing/2014/main" id="{8BF88CFA-7D06-4A4C-9ECE-9B22F845126D}"/>
              </a:ext>
            </a:extLst>
          </p:cNvPr>
          <p:cNvGrpSpPr/>
          <p:nvPr/>
        </p:nvGrpSpPr>
        <p:grpSpPr>
          <a:xfrm>
            <a:off x="8610204" y="4214208"/>
            <a:ext cx="2615305" cy="2229608"/>
            <a:chOff x="8485231" y="3400268"/>
            <a:chExt cx="2822100" cy="2822100"/>
          </a:xfrm>
        </p:grpSpPr>
        <p:sp>
          <p:nvSpPr>
            <p:cNvPr id="23" name="Google Shape;823;g12f1bb89dac_0_297">
              <a:extLst>
                <a:ext uri="{FF2B5EF4-FFF2-40B4-BE49-F238E27FC236}">
                  <a16:creationId xmlns:a16="http://schemas.microsoft.com/office/drawing/2014/main" id="{B7C63B8A-2E73-4E3B-9E7D-43299F75A779}"/>
                </a:ext>
              </a:extLst>
            </p:cNvPr>
            <p:cNvSpPr txBox="1"/>
            <p:nvPr/>
          </p:nvSpPr>
          <p:spPr>
            <a:xfrm>
              <a:off x="8716600" y="5004363"/>
              <a:ext cx="425700" cy="54535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AU" sz="1600" b="0" i="0" u="none" strike="noStrike" cap="none" dirty="0">
                  <a:solidFill>
                    <a:schemeClr val="lt1"/>
                  </a:solidFill>
                  <a:ea typeface="Public Sans"/>
                  <a:cs typeface="Public Sans"/>
                  <a:sym typeface="Public Sans"/>
                </a:rPr>
                <a:t>9</a:t>
              </a:r>
              <a:endParaRPr sz="1600" b="0" i="0" u="none" strike="noStrike" cap="none" dirty="0">
                <a:solidFill>
                  <a:schemeClr val="lt1"/>
                </a:solidFill>
                <a:ea typeface="Public Sans"/>
                <a:cs typeface="Public Sans"/>
                <a:sym typeface="Public Sans"/>
              </a:endParaRPr>
            </a:p>
          </p:txBody>
        </p:sp>
        <p:sp>
          <p:nvSpPr>
            <p:cNvPr id="24" name="Google Shape;824;g12f1bb89dac_0_297">
              <a:extLst>
                <a:ext uri="{FF2B5EF4-FFF2-40B4-BE49-F238E27FC236}">
                  <a16:creationId xmlns:a16="http://schemas.microsoft.com/office/drawing/2014/main" id="{D593361C-D1DF-47A7-8ED7-9FD7F74CD691}"/>
                </a:ext>
              </a:extLst>
            </p:cNvPr>
            <p:cNvSpPr txBox="1"/>
            <p:nvPr/>
          </p:nvSpPr>
          <p:spPr>
            <a:xfrm>
              <a:off x="10179200" y="5004363"/>
              <a:ext cx="425700" cy="54535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AU" sz="1600" b="0" i="0" u="none" strike="noStrike" cap="none" dirty="0">
                  <a:solidFill>
                    <a:schemeClr val="lt1"/>
                  </a:solidFill>
                  <a:ea typeface="Public Sans"/>
                  <a:cs typeface="Public Sans"/>
                  <a:sym typeface="Public Sans"/>
                </a:rPr>
                <a:t>3</a:t>
              </a:r>
              <a:endParaRPr sz="1600" b="0" i="0" u="none" strike="noStrike" cap="none" dirty="0">
                <a:solidFill>
                  <a:schemeClr val="lt1"/>
                </a:solidFill>
                <a:ea typeface="Public Sans"/>
                <a:cs typeface="Public Sans"/>
                <a:sym typeface="Public Sans"/>
              </a:endParaRPr>
            </a:p>
          </p:txBody>
        </p:sp>
        <p:grpSp>
          <p:nvGrpSpPr>
            <p:cNvPr id="25" name="Google Shape;825;g12f1bb89dac_0_297">
              <a:extLst>
                <a:ext uri="{FF2B5EF4-FFF2-40B4-BE49-F238E27FC236}">
                  <a16:creationId xmlns:a16="http://schemas.microsoft.com/office/drawing/2014/main" id="{79E987AC-2137-4D37-B051-70EE98BA88E0}"/>
                </a:ext>
              </a:extLst>
            </p:cNvPr>
            <p:cNvGrpSpPr/>
            <p:nvPr/>
          </p:nvGrpSpPr>
          <p:grpSpPr>
            <a:xfrm>
              <a:off x="8507482" y="3431302"/>
              <a:ext cx="2788015" cy="2786778"/>
              <a:chOff x="1874638" y="109416"/>
              <a:chExt cx="7146925" cy="7143750"/>
            </a:xfrm>
          </p:grpSpPr>
          <p:sp>
            <p:nvSpPr>
              <p:cNvPr id="39" name="Google Shape;826;g12f1bb89dac_0_297">
                <a:extLst>
                  <a:ext uri="{FF2B5EF4-FFF2-40B4-BE49-F238E27FC236}">
                    <a16:creationId xmlns:a16="http://schemas.microsoft.com/office/drawing/2014/main" id="{9345C178-75FD-45B2-BF22-B2B38534CBA7}"/>
                  </a:ext>
                </a:extLst>
              </p:cNvPr>
              <p:cNvSpPr/>
              <p:nvPr/>
            </p:nvSpPr>
            <p:spPr>
              <a:xfrm>
                <a:off x="5243313" y="3725741"/>
                <a:ext cx="3778250" cy="3527425"/>
              </a:xfrm>
              <a:custGeom>
                <a:avLst/>
                <a:gdLst/>
                <a:ahLst/>
                <a:cxnLst/>
                <a:rect l="l" t="t" r="r" b="b"/>
                <a:pathLst>
                  <a:path w="2380" h="2222" extrusionOk="0">
                    <a:moveTo>
                      <a:pt x="2376" y="996"/>
                    </a:moveTo>
                    <a:lnTo>
                      <a:pt x="2370" y="940"/>
                    </a:lnTo>
                    <a:lnTo>
                      <a:pt x="2360" y="886"/>
                    </a:lnTo>
                    <a:lnTo>
                      <a:pt x="2346" y="834"/>
                    </a:lnTo>
                    <a:lnTo>
                      <a:pt x="2332" y="782"/>
                    </a:lnTo>
                    <a:lnTo>
                      <a:pt x="2314" y="730"/>
                    </a:lnTo>
                    <a:lnTo>
                      <a:pt x="2294" y="678"/>
                    </a:lnTo>
                    <a:lnTo>
                      <a:pt x="2274" y="630"/>
                    </a:lnTo>
                    <a:lnTo>
                      <a:pt x="2246" y="580"/>
                    </a:lnTo>
                    <a:lnTo>
                      <a:pt x="2222" y="532"/>
                    </a:lnTo>
                    <a:lnTo>
                      <a:pt x="2190" y="488"/>
                    </a:lnTo>
                    <a:lnTo>
                      <a:pt x="2160" y="446"/>
                    </a:lnTo>
                    <a:lnTo>
                      <a:pt x="2128" y="402"/>
                    </a:lnTo>
                    <a:lnTo>
                      <a:pt x="2094" y="364"/>
                    </a:lnTo>
                    <a:lnTo>
                      <a:pt x="2056" y="326"/>
                    </a:lnTo>
                    <a:lnTo>
                      <a:pt x="2018" y="288"/>
                    </a:lnTo>
                    <a:lnTo>
                      <a:pt x="1976" y="252"/>
                    </a:lnTo>
                    <a:lnTo>
                      <a:pt x="1934" y="218"/>
                    </a:lnTo>
                    <a:lnTo>
                      <a:pt x="1890" y="186"/>
                    </a:lnTo>
                    <a:lnTo>
                      <a:pt x="1844" y="160"/>
                    </a:lnTo>
                    <a:lnTo>
                      <a:pt x="1800" y="132"/>
                    </a:lnTo>
                    <a:lnTo>
                      <a:pt x="1752" y="108"/>
                    </a:lnTo>
                    <a:lnTo>
                      <a:pt x="1704" y="86"/>
                    </a:lnTo>
                    <a:lnTo>
                      <a:pt x="1652" y="66"/>
                    </a:lnTo>
                    <a:lnTo>
                      <a:pt x="1600" y="48"/>
                    </a:lnTo>
                    <a:lnTo>
                      <a:pt x="1548" y="34"/>
                    </a:lnTo>
                    <a:lnTo>
                      <a:pt x="1492" y="20"/>
                    </a:lnTo>
                    <a:lnTo>
                      <a:pt x="1438" y="10"/>
                    </a:lnTo>
                    <a:lnTo>
                      <a:pt x="1382" y="4"/>
                    </a:lnTo>
                    <a:lnTo>
                      <a:pt x="1330" y="0"/>
                    </a:lnTo>
                    <a:lnTo>
                      <a:pt x="1268" y="102"/>
                    </a:lnTo>
                    <a:lnTo>
                      <a:pt x="1206" y="0"/>
                    </a:lnTo>
                    <a:lnTo>
                      <a:pt x="1160" y="4"/>
                    </a:lnTo>
                    <a:lnTo>
                      <a:pt x="1110" y="10"/>
                    </a:lnTo>
                    <a:lnTo>
                      <a:pt x="1058" y="18"/>
                    </a:lnTo>
                    <a:lnTo>
                      <a:pt x="1006" y="28"/>
                    </a:lnTo>
                    <a:lnTo>
                      <a:pt x="954" y="42"/>
                    </a:lnTo>
                    <a:lnTo>
                      <a:pt x="906" y="58"/>
                    </a:lnTo>
                    <a:lnTo>
                      <a:pt x="856" y="76"/>
                    </a:lnTo>
                    <a:lnTo>
                      <a:pt x="808" y="98"/>
                    </a:lnTo>
                    <a:lnTo>
                      <a:pt x="764" y="118"/>
                    </a:lnTo>
                    <a:lnTo>
                      <a:pt x="718" y="142"/>
                    </a:lnTo>
                    <a:lnTo>
                      <a:pt x="678" y="170"/>
                    </a:lnTo>
                    <a:lnTo>
                      <a:pt x="632" y="198"/>
                    </a:lnTo>
                    <a:lnTo>
                      <a:pt x="590" y="228"/>
                    </a:lnTo>
                    <a:lnTo>
                      <a:pt x="552" y="260"/>
                    </a:lnTo>
                    <a:lnTo>
                      <a:pt x="514" y="290"/>
                    </a:lnTo>
                    <a:lnTo>
                      <a:pt x="480" y="328"/>
                    </a:lnTo>
                    <a:lnTo>
                      <a:pt x="442" y="364"/>
                    </a:lnTo>
                    <a:lnTo>
                      <a:pt x="412" y="402"/>
                    </a:lnTo>
                    <a:lnTo>
                      <a:pt x="380" y="442"/>
                    </a:lnTo>
                    <a:lnTo>
                      <a:pt x="350" y="484"/>
                    </a:lnTo>
                    <a:lnTo>
                      <a:pt x="322" y="526"/>
                    </a:lnTo>
                    <a:lnTo>
                      <a:pt x="298" y="570"/>
                    </a:lnTo>
                    <a:lnTo>
                      <a:pt x="274" y="616"/>
                    </a:lnTo>
                    <a:lnTo>
                      <a:pt x="252" y="660"/>
                    </a:lnTo>
                    <a:lnTo>
                      <a:pt x="232" y="708"/>
                    </a:lnTo>
                    <a:lnTo>
                      <a:pt x="214" y="758"/>
                    </a:lnTo>
                    <a:lnTo>
                      <a:pt x="198" y="806"/>
                    </a:lnTo>
                    <a:lnTo>
                      <a:pt x="186" y="858"/>
                    </a:lnTo>
                    <a:lnTo>
                      <a:pt x="176" y="910"/>
                    </a:lnTo>
                    <a:lnTo>
                      <a:pt x="166" y="962"/>
                    </a:lnTo>
                    <a:lnTo>
                      <a:pt x="160" y="1012"/>
                    </a:lnTo>
                    <a:lnTo>
                      <a:pt x="100" y="1050"/>
                    </a:lnTo>
                    <a:lnTo>
                      <a:pt x="0" y="1110"/>
                    </a:lnTo>
                    <a:lnTo>
                      <a:pt x="100" y="1170"/>
                    </a:lnTo>
                    <a:lnTo>
                      <a:pt x="160" y="1206"/>
                    </a:lnTo>
                    <a:lnTo>
                      <a:pt x="166" y="1262"/>
                    </a:lnTo>
                    <a:lnTo>
                      <a:pt x="176" y="1314"/>
                    </a:lnTo>
                    <a:lnTo>
                      <a:pt x="186" y="1366"/>
                    </a:lnTo>
                    <a:lnTo>
                      <a:pt x="198" y="1414"/>
                    </a:lnTo>
                    <a:lnTo>
                      <a:pt x="214" y="1466"/>
                    </a:lnTo>
                    <a:lnTo>
                      <a:pt x="232" y="1514"/>
                    </a:lnTo>
                    <a:lnTo>
                      <a:pt x="252" y="1558"/>
                    </a:lnTo>
                    <a:lnTo>
                      <a:pt x="274" y="1608"/>
                    </a:lnTo>
                    <a:lnTo>
                      <a:pt x="298" y="1652"/>
                    </a:lnTo>
                    <a:lnTo>
                      <a:pt x="322" y="1694"/>
                    </a:lnTo>
                    <a:lnTo>
                      <a:pt x="350" y="1738"/>
                    </a:lnTo>
                    <a:lnTo>
                      <a:pt x="380" y="1780"/>
                    </a:lnTo>
                    <a:lnTo>
                      <a:pt x="412" y="1818"/>
                    </a:lnTo>
                    <a:lnTo>
                      <a:pt x="442" y="1856"/>
                    </a:lnTo>
                    <a:lnTo>
                      <a:pt x="480" y="1894"/>
                    </a:lnTo>
                    <a:lnTo>
                      <a:pt x="514" y="1928"/>
                    </a:lnTo>
                    <a:lnTo>
                      <a:pt x="552" y="1964"/>
                    </a:lnTo>
                    <a:lnTo>
                      <a:pt x="590" y="1994"/>
                    </a:lnTo>
                    <a:lnTo>
                      <a:pt x="632" y="2022"/>
                    </a:lnTo>
                    <a:lnTo>
                      <a:pt x="678" y="2054"/>
                    </a:lnTo>
                    <a:lnTo>
                      <a:pt x="718" y="2078"/>
                    </a:lnTo>
                    <a:lnTo>
                      <a:pt x="764" y="2102"/>
                    </a:lnTo>
                    <a:lnTo>
                      <a:pt x="808" y="2126"/>
                    </a:lnTo>
                    <a:lnTo>
                      <a:pt x="856" y="2144"/>
                    </a:lnTo>
                    <a:lnTo>
                      <a:pt x="906" y="2164"/>
                    </a:lnTo>
                    <a:lnTo>
                      <a:pt x="954" y="2178"/>
                    </a:lnTo>
                    <a:lnTo>
                      <a:pt x="1006" y="2192"/>
                    </a:lnTo>
                    <a:lnTo>
                      <a:pt x="1058" y="2202"/>
                    </a:lnTo>
                    <a:lnTo>
                      <a:pt x="1110" y="2212"/>
                    </a:lnTo>
                    <a:lnTo>
                      <a:pt x="1160" y="2220"/>
                    </a:lnTo>
                    <a:lnTo>
                      <a:pt x="1216" y="2222"/>
                    </a:lnTo>
                    <a:lnTo>
                      <a:pt x="1268" y="2222"/>
                    </a:lnTo>
                    <a:lnTo>
                      <a:pt x="1326" y="2222"/>
                    </a:lnTo>
                    <a:lnTo>
                      <a:pt x="1382" y="2216"/>
                    </a:lnTo>
                    <a:lnTo>
                      <a:pt x="1438" y="2208"/>
                    </a:lnTo>
                    <a:lnTo>
                      <a:pt x="1492" y="2202"/>
                    </a:lnTo>
                    <a:lnTo>
                      <a:pt x="1548" y="2188"/>
                    </a:lnTo>
                    <a:lnTo>
                      <a:pt x="1600" y="2174"/>
                    </a:lnTo>
                    <a:lnTo>
                      <a:pt x="1652" y="2156"/>
                    </a:lnTo>
                    <a:lnTo>
                      <a:pt x="1704" y="2136"/>
                    </a:lnTo>
                    <a:lnTo>
                      <a:pt x="1752" y="2112"/>
                    </a:lnTo>
                    <a:lnTo>
                      <a:pt x="1800" y="2088"/>
                    </a:lnTo>
                    <a:lnTo>
                      <a:pt x="1844" y="2060"/>
                    </a:lnTo>
                    <a:lnTo>
                      <a:pt x="1890" y="2032"/>
                    </a:lnTo>
                    <a:lnTo>
                      <a:pt x="1934" y="2002"/>
                    </a:lnTo>
                    <a:lnTo>
                      <a:pt x="1976" y="1970"/>
                    </a:lnTo>
                    <a:lnTo>
                      <a:pt x="2018" y="1932"/>
                    </a:lnTo>
                    <a:lnTo>
                      <a:pt x="2056" y="1898"/>
                    </a:lnTo>
                    <a:lnTo>
                      <a:pt x="2094" y="1860"/>
                    </a:lnTo>
                    <a:lnTo>
                      <a:pt x="2128" y="1818"/>
                    </a:lnTo>
                    <a:lnTo>
                      <a:pt x="2160" y="1776"/>
                    </a:lnTo>
                    <a:lnTo>
                      <a:pt x="2190" y="1732"/>
                    </a:lnTo>
                    <a:lnTo>
                      <a:pt x="2222" y="1686"/>
                    </a:lnTo>
                    <a:lnTo>
                      <a:pt x="2246" y="1642"/>
                    </a:lnTo>
                    <a:lnTo>
                      <a:pt x="2274" y="1594"/>
                    </a:lnTo>
                    <a:lnTo>
                      <a:pt x="2294" y="1542"/>
                    </a:lnTo>
                    <a:lnTo>
                      <a:pt x="2314" y="1494"/>
                    </a:lnTo>
                    <a:lnTo>
                      <a:pt x="2332" y="1442"/>
                    </a:lnTo>
                    <a:lnTo>
                      <a:pt x="2346" y="1390"/>
                    </a:lnTo>
                    <a:lnTo>
                      <a:pt x="2360" y="1334"/>
                    </a:lnTo>
                    <a:lnTo>
                      <a:pt x="2370" y="1280"/>
                    </a:lnTo>
                    <a:lnTo>
                      <a:pt x="2376" y="1224"/>
                    </a:lnTo>
                    <a:lnTo>
                      <a:pt x="2380" y="1168"/>
                    </a:lnTo>
                    <a:lnTo>
                      <a:pt x="2380" y="1110"/>
                    </a:lnTo>
                    <a:lnTo>
                      <a:pt x="2380" y="1054"/>
                    </a:lnTo>
                    <a:lnTo>
                      <a:pt x="2376" y="996"/>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40" name="Google Shape;827;g12f1bb89dac_0_297">
                <a:extLst>
                  <a:ext uri="{FF2B5EF4-FFF2-40B4-BE49-F238E27FC236}">
                    <a16:creationId xmlns:a16="http://schemas.microsoft.com/office/drawing/2014/main" id="{6F778D2B-4D8E-46BE-BE34-B041FDD7AFB2}"/>
                  </a:ext>
                </a:extLst>
              </p:cNvPr>
              <p:cNvSpPr/>
              <p:nvPr/>
            </p:nvSpPr>
            <p:spPr>
              <a:xfrm>
                <a:off x="5494138" y="109416"/>
                <a:ext cx="3527425" cy="3778250"/>
              </a:xfrm>
              <a:custGeom>
                <a:avLst/>
                <a:gdLst/>
                <a:ahLst/>
                <a:cxnLst/>
                <a:rect l="l" t="t" r="r" b="b"/>
                <a:pathLst>
                  <a:path w="2222" h="2380" extrusionOk="0">
                    <a:moveTo>
                      <a:pt x="2216" y="998"/>
                    </a:moveTo>
                    <a:lnTo>
                      <a:pt x="2208" y="942"/>
                    </a:lnTo>
                    <a:lnTo>
                      <a:pt x="2202" y="888"/>
                    </a:lnTo>
                    <a:lnTo>
                      <a:pt x="2188" y="832"/>
                    </a:lnTo>
                    <a:lnTo>
                      <a:pt x="2174" y="780"/>
                    </a:lnTo>
                    <a:lnTo>
                      <a:pt x="2156" y="728"/>
                    </a:lnTo>
                    <a:lnTo>
                      <a:pt x="2136" y="676"/>
                    </a:lnTo>
                    <a:lnTo>
                      <a:pt x="2112" y="628"/>
                    </a:lnTo>
                    <a:lnTo>
                      <a:pt x="2088" y="580"/>
                    </a:lnTo>
                    <a:lnTo>
                      <a:pt x="2060" y="536"/>
                    </a:lnTo>
                    <a:lnTo>
                      <a:pt x="2032" y="490"/>
                    </a:lnTo>
                    <a:lnTo>
                      <a:pt x="2002" y="446"/>
                    </a:lnTo>
                    <a:lnTo>
                      <a:pt x="1970" y="404"/>
                    </a:lnTo>
                    <a:lnTo>
                      <a:pt x="1932" y="362"/>
                    </a:lnTo>
                    <a:lnTo>
                      <a:pt x="1898" y="324"/>
                    </a:lnTo>
                    <a:lnTo>
                      <a:pt x="1860" y="286"/>
                    </a:lnTo>
                    <a:lnTo>
                      <a:pt x="1818" y="252"/>
                    </a:lnTo>
                    <a:lnTo>
                      <a:pt x="1776" y="220"/>
                    </a:lnTo>
                    <a:lnTo>
                      <a:pt x="1732" y="190"/>
                    </a:lnTo>
                    <a:lnTo>
                      <a:pt x="1686" y="158"/>
                    </a:lnTo>
                    <a:lnTo>
                      <a:pt x="1642" y="134"/>
                    </a:lnTo>
                    <a:lnTo>
                      <a:pt x="1594" y="106"/>
                    </a:lnTo>
                    <a:lnTo>
                      <a:pt x="1542" y="86"/>
                    </a:lnTo>
                    <a:lnTo>
                      <a:pt x="1492" y="64"/>
                    </a:lnTo>
                    <a:lnTo>
                      <a:pt x="1442" y="48"/>
                    </a:lnTo>
                    <a:lnTo>
                      <a:pt x="1390" y="34"/>
                    </a:lnTo>
                    <a:lnTo>
                      <a:pt x="1334" y="20"/>
                    </a:lnTo>
                    <a:lnTo>
                      <a:pt x="1278" y="10"/>
                    </a:lnTo>
                    <a:lnTo>
                      <a:pt x="1224" y="2"/>
                    </a:lnTo>
                    <a:lnTo>
                      <a:pt x="1168" y="0"/>
                    </a:lnTo>
                    <a:lnTo>
                      <a:pt x="1110" y="0"/>
                    </a:lnTo>
                    <a:lnTo>
                      <a:pt x="1054" y="0"/>
                    </a:lnTo>
                    <a:lnTo>
                      <a:pt x="996" y="2"/>
                    </a:lnTo>
                    <a:lnTo>
                      <a:pt x="940" y="10"/>
                    </a:lnTo>
                    <a:lnTo>
                      <a:pt x="884" y="20"/>
                    </a:lnTo>
                    <a:lnTo>
                      <a:pt x="832" y="34"/>
                    </a:lnTo>
                    <a:lnTo>
                      <a:pt x="782" y="48"/>
                    </a:lnTo>
                    <a:lnTo>
                      <a:pt x="730" y="64"/>
                    </a:lnTo>
                    <a:lnTo>
                      <a:pt x="678" y="86"/>
                    </a:lnTo>
                    <a:lnTo>
                      <a:pt x="628" y="106"/>
                    </a:lnTo>
                    <a:lnTo>
                      <a:pt x="580" y="134"/>
                    </a:lnTo>
                    <a:lnTo>
                      <a:pt x="532" y="158"/>
                    </a:lnTo>
                    <a:lnTo>
                      <a:pt x="488" y="190"/>
                    </a:lnTo>
                    <a:lnTo>
                      <a:pt x="446" y="220"/>
                    </a:lnTo>
                    <a:lnTo>
                      <a:pt x="400" y="252"/>
                    </a:lnTo>
                    <a:lnTo>
                      <a:pt x="362" y="286"/>
                    </a:lnTo>
                    <a:lnTo>
                      <a:pt x="324" y="324"/>
                    </a:lnTo>
                    <a:lnTo>
                      <a:pt x="286" y="362"/>
                    </a:lnTo>
                    <a:lnTo>
                      <a:pt x="252" y="404"/>
                    </a:lnTo>
                    <a:lnTo>
                      <a:pt x="218" y="446"/>
                    </a:lnTo>
                    <a:lnTo>
                      <a:pt x="186" y="490"/>
                    </a:lnTo>
                    <a:lnTo>
                      <a:pt x="158" y="536"/>
                    </a:lnTo>
                    <a:lnTo>
                      <a:pt x="132" y="580"/>
                    </a:lnTo>
                    <a:lnTo>
                      <a:pt x="108" y="628"/>
                    </a:lnTo>
                    <a:lnTo>
                      <a:pt x="86" y="676"/>
                    </a:lnTo>
                    <a:lnTo>
                      <a:pt x="66" y="728"/>
                    </a:lnTo>
                    <a:lnTo>
                      <a:pt x="48" y="780"/>
                    </a:lnTo>
                    <a:lnTo>
                      <a:pt x="34" y="832"/>
                    </a:lnTo>
                    <a:lnTo>
                      <a:pt x="20" y="888"/>
                    </a:lnTo>
                    <a:lnTo>
                      <a:pt x="10" y="942"/>
                    </a:lnTo>
                    <a:lnTo>
                      <a:pt x="4" y="998"/>
                    </a:lnTo>
                    <a:lnTo>
                      <a:pt x="0" y="1050"/>
                    </a:lnTo>
                    <a:lnTo>
                      <a:pt x="100" y="1112"/>
                    </a:lnTo>
                    <a:lnTo>
                      <a:pt x="0" y="1174"/>
                    </a:lnTo>
                    <a:lnTo>
                      <a:pt x="4" y="1220"/>
                    </a:lnTo>
                    <a:lnTo>
                      <a:pt x="10" y="1272"/>
                    </a:lnTo>
                    <a:lnTo>
                      <a:pt x="18" y="1324"/>
                    </a:lnTo>
                    <a:lnTo>
                      <a:pt x="28" y="1376"/>
                    </a:lnTo>
                    <a:lnTo>
                      <a:pt x="42" y="1426"/>
                    </a:lnTo>
                    <a:lnTo>
                      <a:pt x="58" y="1476"/>
                    </a:lnTo>
                    <a:lnTo>
                      <a:pt x="76" y="1524"/>
                    </a:lnTo>
                    <a:lnTo>
                      <a:pt x="96" y="1572"/>
                    </a:lnTo>
                    <a:lnTo>
                      <a:pt x="118" y="1616"/>
                    </a:lnTo>
                    <a:lnTo>
                      <a:pt x="142" y="1662"/>
                    </a:lnTo>
                    <a:lnTo>
                      <a:pt x="170" y="1704"/>
                    </a:lnTo>
                    <a:lnTo>
                      <a:pt x="196" y="1748"/>
                    </a:lnTo>
                    <a:lnTo>
                      <a:pt x="228" y="1790"/>
                    </a:lnTo>
                    <a:lnTo>
                      <a:pt x="260" y="1828"/>
                    </a:lnTo>
                    <a:lnTo>
                      <a:pt x="290" y="1866"/>
                    </a:lnTo>
                    <a:lnTo>
                      <a:pt x="328" y="1900"/>
                    </a:lnTo>
                    <a:lnTo>
                      <a:pt x="362" y="1938"/>
                    </a:lnTo>
                    <a:lnTo>
                      <a:pt x="400" y="1970"/>
                    </a:lnTo>
                    <a:lnTo>
                      <a:pt x="442" y="2000"/>
                    </a:lnTo>
                    <a:lnTo>
                      <a:pt x="484" y="2032"/>
                    </a:lnTo>
                    <a:lnTo>
                      <a:pt x="526" y="2060"/>
                    </a:lnTo>
                    <a:lnTo>
                      <a:pt x="570" y="2084"/>
                    </a:lnTo>
                    <a:lnTo>
                      <a:pt x="616" y="2108"/>
                    </a:lnTo>
                    <a:lnTo>
                      <a:pt x="660" y="2128"/>
                    </a:lnTo>
                    <a:lnTo>
                      <a:pt x="708" y="2150"/>
                    </a:lnTo>
                    <a:lnTo>
                      <a:pt x="756" y="2166"/>
                    </a:lnTo>
                    <a:lnTo>
                      <a:pt x="806" y="2184"/>
                    </a:lnTo>
                    <a:lnTo>
                      <a:pt x="858" y="2194"/>
                    </a:lnTo>
                    <a:lnTo>
                      <a:pt x="908" y="2204"/>
                    </a:lnTo>
                    <a:lnTo>
                      <a:pt x="960" y="2214"/>
                    </a:lnTo>
                    <a:lnTo>
                      <a:pt x="1012" y="2222"/>
                    </a:lnTo>
                    <a:lnTo>
                      <a:pt x="1048" y="2278"/>
                    </a:lnTo>
                    <a:lnTo>
                      <a:pt x="1110" y="2380"/>
                    </a:lnTo>
                    <a:lnTo>
                      <a:pt x="1172" y="2278"/>
                    </a:lnTo>
                    <a:lnTo>
                      <a:pt x="1206" y="2222"/>
                    </a:lnTo>
                    <a:lnTo>
                      <a:pt x="1262" y="2214"/>
                    </a:lnTo>
                    <a:lnTo>
                      <a:pt x="1314" y="2204"/>
                    </a:lnTo>
                    <a:lnTo>
                      <a:pt x="1366" y="2194"/>
                    </a:lnTo>
                    <a:lnTo>
                      <a:pt x="1414" y="2184"/>
                    </a:lnTo>
                    <a:lnTo>
                      <a:pt x="1466" y="2166"/>
                    </a:lnTo>
                    <a:lnTo>
                      <a:pt x="1514" y="2150"/>
                    </a:lnTo>
                    <a:lnTo>
                      <a:pt x="1558" y="2128"/>
                    </a:lnTo>
                    <a:lnTo>
                      <a:pt x="1608" y="2108"/>
                    </a:lnTo>
                    <a:lnTo>
                      <a:pt x="1652" y="2084"/>
                    </a:lnTo>
                    <a:lnTo>
                      <a:pt x="1694" y="2060"/>
                    </a:lnTo>
                    <a:lnTo>
                      <a:pt x="1738" y="2032"/>
                    </a:lnTo>
                    <a:lnTo>
                      <a:pt x="1780" y="2000"/>
                    </a:lnTo>
                    <a:lnTo>
                      <a:pt x="1818" y="1970"/>
                    </a:lnTo>
                    <a:lnTo>
                      <a:pt x="1856" y="1938"/>
                    </a:lnTo>
                    <a:lnTo>
                      <a:pt x="1894" y="1900"/>
                    </a:lnTo>
                    <a:lnTo>
                      <a:pt x="1928" y="1866"/>
                    </a:lnTo>
                    <a:lnTo>
                      <a:pt x="1964" y="1828"/>
                    </a:lnTo>
                    <a:lnTo>
                      <a:pt x="1994" y="1790"/>
                    </a:lnTo>
                    <a:lnTo>
                      <a:pt x="2022" y="1748"/>
                    </a:lnTo>
                    <a:lnTo>
                      <a:pt x="2052" y="1704"/>
                    </a:lnTo>
                    <a:lnTo>
                      <a:pt x="2078" y="1662"/>
                    </a:lnTo>
                    <a:lnTo>
                      <a:pt x="2102" y="1616"/>
                    </a:lnTo>
                    <a:lnTo>
                      <a:pt x="2126" y="1572"/>
                    </a:lnTo>
                    <a:lnTo>
                      <a:pt x="2142" y="1524"/>
                    </a:lnTo>
                    <a:lnTo>
                      <a:pt x="2164" y="1476"/>
                    </a:lnTo>
                    <a:lnTo>
                      <a:pt x="2178" y="1426"/>
                    </a:lnTo>
                    <a:lnTo>
                      <a:pt x="2192" y="1376"/>
                    </a:lnTo>
                    <a:lnTo>
                      <a:pt x="2202" y="1324"/>
                    </a:lnTo>
                    <a:lnTo>
                      <a:pt x="2212" y="1272"/>
                    </a:lnTo>
                    <a:lnTo>
                      <a:pt x="2218" y="1220"/>
                    </a:lnTo>
                    <a:lnTo>
                      <a:pt x="2222" y="1164"/>
                    </a:lnTo>
                    <a:lnTo>
                      <a:pt x="2222" y="1112"/>
                    </a:lnTo>
                    <a:lnTo>
                      <a:pt x="2222" y="1054"/>
                    </a:lnTo>
                    <a:lnTo>
                      <a:pt x="2216" y="998"/>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41" name="Google Shape;828;g12f1bb89dac_0_297">
                <a:extLst>
                  <a:ext uri="{FF2B5EF4-FFF2-40B4-BE49-F238E27FC236}">
                    <a16:creationId xmlns:a16="http://schemas.microsoft.com/office/drawing/2014/main" id="{7DBE5D50-DE86-46E7-B8EA-4B3032288F81}"/>
                  </a:ext>
                </a:extLst>
              </p:cNvPr>
              <p:cNvSpPr/>
              <p:nvPr/>
            </p:nvSpPr>
            <p:spPr>
              <a:xfrm>
                <a:off x="1874638" y="3474916"/>
                <a:ext cx="3527425" cy="3778250"/>
              </a:xfrm>
              <a:custGeom>
                <a:avLst/>
                <a:gdLst/>
                <a:ahLst/>
                <a:cxnLst/>
                <a:rect l="l" t="t" r="r" b="b"/>
                <a:pathLst>
                  <a:path w="2222" h="2380" extrusionOk="0">
                    <a:moveTo>
                      <a:pt x="2122" y="1268"/>
                    </a:moveTo>
                    <a:lnTo>
                      <a:pt x="2222" y="1208"/>
                    </a:lnTo>
                    <a:lnTo>
                      <a:pt x="2218" y="1162"/>
                    </a:lnTo>
                    <a:lnTo>
                      <a:pt x="2212" y="1110"/>
                    </a:lnTo>
                    <a:lnTo>
                      <a:pt x="2204" y="1058"/>
                    </a:lnTo>
                    <a:lnTo>
                      <a:pt x="2194" y="1006"/>
                    </a:lnTo>
                    <a:lnTo>
                      <a:pt x="2180" y="954"/>
                    </a:lnTo>
                    <a:lnTo>
                      <a:pt x="2162" y="906"/>
                    </a:lnTo>
                    <a:lnTo>
                      <a:pt x="2146" y="858"/>
                    </a:lnTo>
                    <a:lnTo>
                      <a:pt x="2124" y="810"/>
                    </a:lnTo>
                    <a:lnTo>
                      <a:pt x="2104" y="764"/>
                    </a:lnTo>
                    <a:lnTo>
                      <a:pt x="2080" y="720"/>
                    </a:lnTo>
                    <a:lnTo>
                      <a:pt x="2052" y="678"/>
                    </a:lnTo>
                    <a:lnTo>
                      <a:pt x="2024" y="632"/>
                    </a:lnTo>
                    <a:lnTo>
                      <a:pt x="1994" y="592"/>
                    </a:lnTo>
                    <a:lnTo>
                      <a:pt x="1962" y="554"/>
                    </a:lnTo>
                    <a:lnTo>
                      <a:pt x="1932" y="516"/>
                    </a:lnTo>
                    <a:lnTo>
                      <a:pt x="1894" y="480"/>
                    </a:lnTo>
                    <a:lnTo>
                      <a:pt x="1858" y="442"/>
                    </a:lnTo>
                    <a:lnTo>
                      <a:pt x="1820" y="412"/>
                    </a:lnTo>
                    <a:lnTo>
                      <a:pt x="1780" y="380"/>
                    </a:lnTo>
                    <a:lnTo>
                      <a:pt x="1738" y="350"/>
                    </a:lnTo>
                    <a:lnTo>
                      <a:pt x="1696" y="322"/>
                    </a:lnTo>
                    <a:lnTo>
                      <a:pt x="1652" y="298"/>
                    </a:lnTo>
                    <a:lnTo>
                      <a:pt x="1606" y="274"/>
                    </a:lnTo>
                    <a:lnTo>
                      <a:pt x="1562" y="252"/>
                    </a:lnTo>
                    <a:lnTo>
                      <a:pt x="1514" y="232"/>
                    </a:lnTo>
                    <a:lnTo>
                      <a:pt x="1466" y="214"/>
                    </a:lnTo>
                    <a:lnTo>
                      <a:pt x="1416" y="198"/>
                    </a:lnTo>
                    <a:lnTo>
                      <a:pt x="1366" y="188"/>
                    </a:lnTo>
                    <a:lnTo>
                      <a:pt x="1314" y="176"/>
                    </a:lnTo>
                    <a:lnTo>
                      <a:pt x="1262" y="166"/>
                    </a:lnTo>
                    <a:lnTo>
                      <a:pt x="1210" y="160"/>
                    </a:lnTo>
                    <a:lnTo>
                      <a:pt x="1174" y="102"/>
                    </a:lnTo>
                    <a:lnTo>
                      <a:pt x="1112" y="0"/>
                    </a:lnTo>
                    <a:lnTo>
                      <a:pt x="1052" y="102"/>
                    </a:lnTo>
                    <a:lnTo>
                      <a:pt x="1016" y="160"/>
                    </a:lnTo>
                    <a:lnTo>
                      <a:pt x="962" y="166"/>
                    </a:lnTo>
                    <a:lnTo>
                      <a:pt x="910" y="176"/>
                    </a:lnTo>
                    <a:lnTo>
                      <a:pt x="858" y="188"/>
                    </a:lnTo>
                    <a:lnTo>
                      <a:pt x="810" y="198"/>
                    </a:lnTo>
                    <a:lnTo>
                      <a:pt x="758" y="214"/>
                    </a:lnTo>
                    <a:lnTo>
                      <a:pt x="708" y="232"/>
                    </a:lnTo>
                    <a:lnTo>
                      <a:pt x="664" y="252"/>
                    </a:lnTo>
                    <a:lnTo>
                      <a:pt x="616" y="274"/>
                    </a:lnTo>
                    <a:lnTo>
                      <a:pt x="570" y="298"/>
                    </a:lnTo>
                    <a:lnTo>
                      <a:pt x="530" y="322"/>
                    </a:lnTo>
                    <a:lnTo>
                      <a:pt x="484" y="350"/>
                    </a:lnTo>
                    <a:lnTo>
                      <a:pt x="442" y="380"/>
                    </a:lnTo>
                    <a:lnTo>
                      <a:pt x="404" y="412"/>
                    </a:lnTo>
                    <a:lnTo>
                      <a:pt x="366" y="442"/>
                    </a:lnTo>
                    <a:lnTo>
                      <a:pt x="328" y="480"/>
                    </a:lnTo>
                    <a:lnTo>
                      <a:pt x="294" y="516"/>
                    </a:lnTo>
                    <a:lnTo>
                      <a:pt x="260" y="554"/>
                    </a:lnTo>
                    <a:lnTo>
                      <a:pt x="228" y="592"/>
                    </a:lnTo>
                    <a:lnTo>
                      <a:pt x="202" y="632"/>
                    </a:lnTo>
                    <a:lnTo>
                      <a:pt x="170" y="678"/>
                    </a:lnTo>
                    <a:lnTo>
                      <a:pt x="146" y="720"/>
                    </a:lnTo>
                    <a:lnTo>
                      <a:pt x="122" y="764"/>
                    </a:lnTo>
                    <a:lnTo>
                      <a:pt x="98" y="810"/>
                    </a:lnTo>
                    <a:lnTo>
                      <a:pt x="80" y="858"/>
                    </a:lnTo>
                    <a:lnTo>
                      <a:pt x="60" y="906"/>
                    </a:lnTo>
                    <a:lnTo>
                      <a:pt x="46" y="954"/>
                    </a:lnTo>
                    <a:lnTo>
                      <a:pt x="32" y="1006"/>
                    </a:lnTo>
                    <a:lnTo>
                      <a:pt x="22" y="1058"/>
                    </a:lnTo>
                    <a:lnTo>
                      <a:pt x="12" y="1110"/>
                    </a:lnTo>
                    <a:lnTo>
                      <a:pt x="4" y="1162"/>
                    </a:lnTo>
                    <a:lnTo>
                      <a:pt x="0" y="1216"/>
                    </a:lnTo>
                    <a:lnTo>
                      <a:pt x="0" y="1268"/>
                    </a:lnTo>
                    <a:lnTo>
                      <a:pt x="0" y="1328"/>
                    </a:lnTo>
                    <a:lnTo>
                      <a:pt x="8" y="1382"/>
                    </a:lnTo>
                    <a:lnTo>
                      <a:pt x="14" y="1438"/>
                    </a:lnTo>
                    <a:lnTo>
                      <a:pt x="22" y="1494"/>
                    </a:lnTo>
                    <a:lnTo>
                      <a:pt x="36" y="1548"/>
                    </a:lnTo>
                    <a:lnTo>
                      <a:pt x="50" y="1600"/>
                    </a:lnTo>
                    <a:lnTo>
                      <a:pt x="66" y="1652"/>
                    </a:lnTo>
                    <a:lnTo>
                      <a:pt x="88" y="1704"/>
                    </a:lnTo>
                    <a:lnTo>
                      <a:pt x="112" y="1752"/>
                    </a:lnTo>
                    <a:lnTo>
                      <a:pt x="136" y="1800"/>
                    </a:lnTo>
                    <a:lnTo>
                      <a:pt x="164" y="1846"/>
                    </a:lnTo>
                    <a:lnTo>
                      <a:pt x="190" y="1890"/>
                    </a:lnTo>
                    <a:lnTo>
                      <a:pt x="222" y="1936"/>
                    </a:lnTo>
                    <a:lnTo>
                      <a:pt x="254" y="1976"/>
                    </a:lnTo>
                    <a:lnTo>
                      <a:pt x="290" y="2018"/>
                    </a:lnTo>
                    <a:lnTo>
                      <a:pt x="326" y="2056"/>
                    </a:lnTo>
                    <a:lnTo>
                      <a:pt x="364" y="2094"/>
                    </a:lnTo>
                    <a:lnTo>
                      <a:pt x="404" y="2128"/>
                    </a:lnTo>
                    <a:lnTo>
                      <a:pt x="446" y="2160"/>
                    </a:lnTo>
                    <a:lnTo>
                      <a:pt x="492" y="2190"/>
                    </a:lnTo>
                    <a:lnTo>
                      <a:pt x="536" y="2222"/>
                    </a:lnTo>
                    <a:lnTo>
                      <a:pt x="582" y="2246"/>
                    </a:lnTo>
                    <a:lnTo>
                      <a:pt x="630" y="2274"/>
                    </a:lnTo>
                    <a:lnTo>
                      <a:pt x="682" y="2294"/>
                    </a:lnTo>
                    <a:lnTo>
                      <a:pt x="730" y="2316"/>
                    </a:lnTo>
                    <a:lnTo>
                      <a:pt x="782" y="2332"/>
                    </a:lnTo>
                    <a:lnTo>
                      <a:pt x="834" y="2346"/>
                    </a:lnTo>
                    <a:lnTo>
                      <a:pt x="888" y="2360"/>
                    </a:lnTo>
                    <a:lnTo>
                      <a:pt x="944" y="2370"/>
                    </a:lnTo>
                    <a:lnTo>
                      <a:pt x="998" y="2378"/>
                    </a:lnTo>
                    <a:lnTo>
                      <a:pt x="1054" y="2380"/>
                    </a:lnTo>
                    <a:lnTo>
                      <a:pt x="1112" y="2380"/>
                    </a:lnTo>
                    <a:lnTo>
                      <a:pt x="1168" y="2380"/>
                    </a:lnTo>
                    <a:lnTo>
                      <a:pt x="1226" y="2378"/>
                    </a:lnTo>
                    <a:lnTo>
                      <a:pt x="1282" y="2370"/>
                    </a:lnTo>
                    <a:lnTo>
                      <a:pt x="1338" y="2360"/>
                    </a:lnTo>
                    <a:lnTo>
                      <a:pt x="1390" y="2346"/>
                    </a:lnTo>
                    <a:lnTo>
                      <a:pt x="1442" y="2332"/>
                    </a:lnTo>
                    <a:lnTo>
                      <a:pt x="1492" y="2316"/>
                    </a:lnTo>
                    <a:lnTo>
                      <a:pt x="1544" y="2294"/>
                    </a:lnTo>
                    <a:lnTo>
                      <a:pt x="1594" y="2274"/>
                    </a:lnTo>
                    <a:lnTo>
                      <a:pt x="1642" y="2246"/>
                    </a:lnTo>
                    <a:lnTo>
                      <a:pt x="1690" y="2222"/>
                    </a:lnTo>
                    <a:lnTo>
                      <a:pt x="1734" y="2190"/>
                    </a:lnTo>
                    <a:lnTo>
                      <a:pt x="1776" y="2160"/>
                    </a:lnTo>
                    <a:lnTo>
                      <a:pt x="1820" y="2128"/>
                    </a:lnTo>
                    <a:lnTo>
                      <a:pt x="1858" y="2094"/>
                    </a:lnTo>
                    <a:lnTo>
                      <a:pt x="1896" y="2056"/>
                    </a:lnTo>
                    <a:lnTo>
                      <a:pt x="1934" y="2018"/>
                    </a:lnTo>
                    <a:lnTo>
                      <a:pt x="1970" y="1976"/>
                    </a:lnTo>
                    <a:lnTo>
                      <a:pt x="2004" y="1936"/>
                    </a:lnTo>
                    <a:lnTo>
                      <a:pt x="2036" y="1890"/>
                    </a:lnTo>
                    <a:lnTo>
                      <a:pt x="2062" y="1846"/>
                    </a:lnTo>
                    <a:lnTo>
                      <a:pt x="2090" y="1800"/>
                    </a:lnTo>
                    <a:lnTo>
                      <a:pt x="2114" y="1752"/>
                    </a:lnTo>
                    <a:lnTo>
                      <a:pt x="2136" y="1704"/>
                    </a:lnTo>
                    <a:lnTo>
                      <a:pt x="2156" y="1652"/>
                    </a:lnTo>
                    <a:lnTo>
                      <a:pt x="2174" y="1600"/>
                    </a:lnTo>
                    <a:lnTo>
                      <a:pt x="2188" y="1548"/>
                    </a:lnTo>
                    <a:lnTo>
                      <a:pt x="2200" y="1494"/>
                    </a:lnTo>
                    <a:lnTo>
                      <a:pt x="2212" y="1438"/>
                    </a:lnTo>
                    <a:lnTo>
                      <a:pt x="2218" y="1382"/>
                    </a:lnTo>
                    <a:lnTo>
                      <a:pt x="2222" y="1328"/>
                    </a:lnTo>
                    <a:lnTo>
                      <a:pt x="2122" y="1268"/>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42" name="Google Shape;829;g12f1bb89dac_0_297">
                <a:extLst>
                  <a:ext uri="{FF2B5EF4-FFF2-40B4-BE49-F238E27FC236}">
                    <a16:creationId xmlns:a16="http://schemas.microsoft.com/office/drawing/2014/main" id="{A480E879-B102-448C-99AB-200D101BAAF7}"/>
                  </a:ext>
                </a:extLst>
              </p:cNvPr>
              <p:cNvSpPr/>
              <p:nvPr/>
            </p:nvSpPr>
            <p:spPr>
              <a:xfrm>
                <a:off x="1874638" y="109416"/>
                <a:ext cx="3778250" cy="3527425"/>
              </a:xfrm>
              <a:custGeom>
                <a:avLst/>
                <a:gdLst/>
                <a:ahLst/>
                <a:cxnLst/>
                <a:rect l="l" t="t" r="r" b="b"/>
                <a:pathLst>
                  <a:path w="2380" h="2222" extrusionOk="0">
                    <a:moveTo>
                      <a:pt x="2280" y="1050"/>
                    </a:moveTo>
                    <a:lnTo>
                      <a:pt x="2222" y="1016"/>
                    </a:lnTo>
                    <a:lnTo>
                      <a:pt x="2216" y="960"/>
                    </a:lnTo>
                    <a:lnTo>
                      <a:pt x="2204" y="908"/>
                    </a:lnTo>
                    <a:lnTo>
                      <a:pt x="2194" y="856"/>
                    </a:lnTo>
                    <a:lnTo>
                      <a:pt x="2184" y="808"/>
                    </a:lnTo>
                    <a:lnTo>
                      <a:pt x="2166" y="756"/>
                    </a:lnTo>
                    <a:lnTo>
                      <a:pt x="2150" y="708"/>
                    </a:lnTo>
                    <a:lnTo>
                      <a:pt x="2128" y="662"/>
                    </a:lnTo>
                    <a:lnTo>
                      <a:pt x="2108" y="614"/>
                    </a:lnTo>
                    <a:lnTo>
                      <a:pt x="2084" y="570"/>
                    </a:lnTo>
                    <a:lnTo>
                      <a:pt x="2060" y="528"/>
                    </a:lnTo>
                    <a:lnTo>
                      <a:pt x="2032" y="484"/>
                    </a:lnTo>
                    <a:lnTo>
                      <a:pt x="2000" y="442"/>
                    </a:lnTo>
                    <a:lnTo>
                      <a:pt x="1970" y="404"/>
                    </a:lnTo>
                    <a:lnTo>
                      <a:pt x="1938" y="366"/>
                    </a:lnTo>
                    <a:lnTo>
                      <a:pt x="1900" y="328"/>
                    </a:lnTo>
                    <a:lnTo>
                      <a:pt x="1866" y="294"/>
                    </a:lnTo>
                    <a:lnTo>
                      <a:pt x="1828" y="258"/>
                    </a:lnTo>
                    <a:lnTo>
                      <a:pt x="1790" y="228"/>
                    </a:lnTo>
                    <a:lnTo>
                      <a:pt x="1748" y="200"/>
                    </a:lnTo>
                    <a:lnTo>
                      <a:pt x="1704" y="168"/>
                    </a:lnTo>
                    <a:lnTo>
                      <a:pt x="1662" y="144"/>
                    </a:lnTo>
                    <a:lnTo>
                      <a:pt x="1618" y="120"/>
                    </a:lnTo>
                    <a:lnTo>
                      <a:pt x="1572" y="96"/>
                    </a:lnTo>
                    <a:lnTo>
                      <a:pt x="1524" y="78"/>
                    </a:lnTo>
                    <a:lnTo>
                      <a:pt x="1476" y="58"/>
                    </a:lnTo>
                    <a:lnTo>
                      <a:pt x="1428" y="44"/>
                    </a:lnTo>
                    <a:lnTo>
                      <a:pt x="1376" y="30"/>
                    </a:lnTo>
                    <a:lnTo>
                      <a:pt x="1324" y="20"/>
                    </a:lnTo>
                    <a:lnTo>
                      <a:pt x="1272" y="10"/>
                    </a:lnTo>
                    <a:lnTo>
                      <a:pt x="1220" y="2"/>
                    </a:lnTo>
                    <a:lnTo>
                      <a:pt x="1166" y="0"/>
                    </a:lnTo>
                    <a:lnTo>
                      <a:pt x="1114" y="0"/>
                    </a:lnTo>
                    <a:lnTo>
                      <a:pt x="1054" y="0"/>
                    </a:lnTo>
                    <a:lnTo>
                      <a:pt x="1000" y="6"/>
                    </a:lnTo>
                    <a:lnTo>
                      <a:pt x="944" y="14"/>
                    </a:lnTo>
                    <a:lnTo>
                      <a:pt x="888" y="20"/>
                    </a:lnTo>
                    <a:lnTo>
                      <a:pt x="834" y="34"/>
                    </a:lnTo>
                    <a:lnTo>
                      <a:pt x="782" y="48"/>
                    </a:lnTo>
                    <a:lnTo>
                      <a:pt x="730" y="64"/>
                    </a:lnTo>
                    <a:lnTo>
                      <a:pt x="678" y="86"/>
                    </a:lnTo>
                    <a:lnTo>
                      <a:pt x="630" y="110"/>
                    </a:lnTo>
                    <a:lnTo>
                      <a:pt x="582" y="134"/>
                    </a:lnTo>
                    <a:lnTo>
                      <a:pt x="536" y="162"/>
                    </a:lnTo>
                    <a:lnTo>
                      <a:pt x="492" y="190"/>
                    </a:lnTo>
                    <a:lnTo>
                      <a:pt x="446" y="220"/>
                    </a:lnTo>
                    <a:lnTo>
                      <a:pt x="406" y="252"/>
                    </a:lnTo>
                    <a:lnTo>
                      <a:pt x="364" y="290"/>
                    </a:lnTo>
                    <a:lnTo>
                      <a:pt x="326" y="324"/>
                    </a:lnTo>
                    <a:lnTo>
                      <a:pt x="288" y="362"/>
                    </a:lnTo>
                    <a:lnTo>
                      <a:pt x="254" y="404"/>
                    </a:lnTo>
                    <a:lnTo>
                      <a:pt x="222" y="446"/>
                    </a:lnTo>
                    <a:lnTo>
                      <a:pt x="190" y="490"/>
                    </a:lnTo>
                    <a:lnTo>
                      <a:pt x="160" y="534"/>
                    </a:lnTo>
                    <a:lnTo>
                      <a:pt x="136" y="580"/>
                    </a:lnTo>
                    <a:lnTo>
                      <a:pt x="108" y="628"/>
                    </a:lnTo>
                    <a:lnTo>
                      <a:pt x="88" y="680"/>
                    </a:lnTo>
                    <a:lnTo>
                      <a:pt x="66" y="728"/>
                    </a:lnTo>
                    <a:lnTo>
                      <a:pt x="50" y="780"/>
                    </a:lnTo>
                    <a:lnTo>
                      <a:pt x="36" y="832"/>
                    </a:lnTo>
                    <a:lnTo>
                      <a:pt x="22" y="888"/>
                    </a:lnTo>
                    <a:lnTo>
                      <a:pt x="12" y="942"/>
                    </a:lnTo>
                    <a:lnTo>
                      <a:pt x="4" y="998"/>
                    </a:lnTo>
                    <a:lnTo>
                      <a:pt x="0" y="1054"/>
                    </a:lnTo>
                    <a:lnTo>
                      <a:pt x="0" y="1112"/>
                    </a:lnTo>
                    <a:lnTo>
                      <a:pt x="0" y="1168"/>
                    </a:lnTo>
                    <a:lnTo>
                      <a:pt x="4" y="1226"/>
                    </a:lnTo>
                    <a:lnTo>
                      <a:pt x="12" y="1282"/>
                    </a:lnTo>
                    <a:lnTo>
                      <a:pt x="22" y="1336"/>
                    </a:lnTo>
                    <a:lnTo>
                      <a:pt x="36" y="1388"/>
                    </a:lnTo>
                    <a:lnTo>
                      <a:pt x="50" y="1440"/>
                    </a:lnTo>
                    <a:lnTo>
                      <a:pt x="66" y="1492"/>
                    </a:lnTo>
                    <a:lnTo>
                      <a:pt x="88" y="1544"/>
                    </a:lnTo>
                    <a:lnTo>
                      <a:pt x="108" y="1592"/>
                    </a:lnTo>
                    <a:lnTo>
                      <a:pt x="136" y="1640"/>
                    </a:lnTo>
                    <a:lnTo>
                      <a:pt x="160" y="1690"/>
                    </a:lnTo>
                    <a:lnTo>
                      <a:pt x="190" y="1734"/>
                    </a:lnTo>
                    <a:lnTo>
                      <a:pt x="222" y="1776"/>
                    </a:lnTo>
                    <a:lnTo>
                      <a:pt x="254" y="1820"/>
                    </a:lnTo>
                    <a:lnTo>
                      <a:pt x="288" y="1858"/>
                    </a:lnTo>
                    <a:lnTo>
                      <a:pt x="326" y="1896"/>
                    </a:lnTo>
                    <a:lnTo>
                      <a:pt x="364" y="1934"/>
                    </a:lnTo>
                    <a:lnTo>
                      <a:pt x="406" y="1970"/>
                    </a:lnTo>
                    <a:lnTo>
                      <a:pt x="446" y="2004"/>
                    </a:lnTo>
                    <a:lnTo>
                      <a:pt x="492" y="2034"/>
                    </a:lnTo>
                    <a:lnTo>
                      <a:pt x="536" y="2062"/>
                    </a:lnTo>
                    <a:lnTo>
                      <a:pt x="582" y="2090"/>
                    </a:lnTo>
                    <a:lnTo>
                      <a:pt x="630" y="2114"/>
                    </a:lnTo>
                    <a:lnTo>
                      <a:pt x="678" y="2136"/>
                    </a:lnTo>
                    <a:lnTo>
                      <a:pt x="730" y="2156"/>
                    </a:lnTo>
                    <a:lnTo>
                      <a:pt x="782" y="2174"/>
                    </a:lnTo>
                    <a:lnTo>
                      <a:pt x="834" y="2188"/>
                    </a:lnTo>
                    <a:lnTo>
                      <a:pt x="888" y="2200"/>
                    </a:lnTo>
                    <a:lnTo>
                      <a:pt x="944" y="2212"/>
                    </a:lnTo>
                    <a:lnTo>
                      <a:pt x="1000" y="2218"/>
                    </a:lnTo>
                    <a:lnTo>
                      <a:pt x="1052" y="2222"/>
                    </a:lnTo>
                    <a:lnTo>
                      <a:pt x="1112" y="2120"/>
                    </a:lnTo>
                    <a:lnTo>
                      <a:pt x="1174" y="2220"/>
                    </a:lnTo>
                    <a:lnTo>
                      <a:pt x="1220" y="2218"/>
                    </a:lnTo>
                    <a:lnTo>
                      <a:pt x="1272" y="2212"/>
                    </a:lnTo>
                    <a:lnTo>
                      <a:pt x="1324" y="2204"/>
                    </a:lnTo>
                    <a:lnTo>
                      <a:pt x="1376" y="2194"/>
                    </a:lnTo>
                    <a:lnTo>
                      <a:pt x="1428" y="2180"/>
                    </a:lnTo>
                    <a:lnTo>
                      <a:pt x="1476" y="2162"/>
                    </a:lnTo>
                    <a:lnTo>
                      <a:pt x="1524" y="2146"/>
                    </a:lnTo>
                    <a:lnTo>
                      <a:pt x="1572" y="2124"/>
                    </a:lnTo>
                    <a:lnTo>
                      <a:pt x="1618" y="2104"/>
                    </a:lnTo>
                    <a:lnTo>
                      <a:pt x="1662" y="2080"/>
                    </a:lnTo>
                    <a:lnTo>
                      <a:pt x="1704" y="2052"/>
                    </a:lnTo>
                    <a:lnTo>
                      <a:pt x="1748" y="2024"/>
                    </a:lnTo>
                    <a:lnTo>
                      <a:pt x="1790" y="1994"/>
                    </a:lnTo>
                    <a:lnTo>
                      <a:pt x="1828" y="1962"/>
                    </a:lnTo>
                    <a:lnTo>
                      <a:pt x="1866" y="1932"/>
                    </a:lnTo>
                    <a:lnTo>
                      <a:pt x="1900" y="1894"/>
                    </a:lnTo>
                    <a:lnTo>
                      <a:pt x="1938" y="1858"/>
                    </a:lnTo>
                    <a:lnTo>
                      <a:pt x="1970" y="1820"/>
                    </a:lnTo>
                    <a:lnTo>
                      <a:pt x="2000" y="1780"/>
                    </a:lnTo>
                    <a:lnTo>
                      <a:pt x="2032" y="1738"/>
                    </a:lnTo>
                    <a:lnTo>
                      <a:pt x="2060" y="1696"/>
                    </a:lnTo>
                    <a:lnTo>
                      <a:pt x="2084" y="1652"/>
                    </a:lnTo>
                    <a:lnTo>
                      <a:pt x="2108" y="1606"/>
                    </a:lnTo>
                    <a:lnTo>
                      <a:pt x="2128" y="1562"/>
                    </a:lnTo>
                    <a:lnTo>
                      <a:pt x="2150" y="1514"/>
                    </a:lnTo>
                    <a:lnTo>
                      <a:pt x="2166" y="1464"/>
                    </a:lnTo>
                    <a:lnTo>
                      <a:pt x="2184" y="1416"/>
                    </a:lnTo>
                    <a:lnTo>
                      <a:pt x="2194" y="1364"/>
                    </a:lnTo>
                    <a:lnTo>
                      <a:pt x="2204" y="1312"/>
                    </a:lnTo>
                    <a:lnTo>
                      <a:pt x="2216" y="1260"/>
                    </a:lnTo>
                    <a:lnTo>
                      <a:pt x="2222" y="1208"/>
                    </a:lnTo>
                    <a:lnTo>
                      <a:pt x="2280" y="1174"/>
                    </a:lnTo>
                    <a:lnTo>
                      <a:pt x="2380" y="1112"/>
                    </a:lnTo>
                    <a:lnTo>
                      <a:pt x="2280" y="1050"/>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grpSp>
        <p:sp>
          <p:nvSpPr>
            <p:cNvPr id="26" name="Google Shape;830;g12f1bb89dac_0_297">
              <a:extLst>
                <a:ext uri="{FF2B5EF4-FFF2-40B4-BE49-F238E27FC236}">
                  <a16:creationId xmlns:a16="http://schemas.microsoft.com/office/drawing/2014/main" id="{E984E075-F0B2-40D7-AC17-87957FDD65CF}"/>
                </a:ext>
              </a:extLst>
            </p:cNvPr>
            <p:cNvSpPr/>
            <p:nvPr/>
          </p:nvSpPr>
          <p:spPr>
            <a:xfrm>
              <a:off x="8485231" y="3400268"/>
              <a:ext cx="2822100" cy="282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27" name="Google Shape;831;g12f1bb89dac_0_297">
              <a:extLst>
                <a:ext uri="{FF2B5EF4-FFF2-40B4-BE49-F238E27FC236}">
                  <a16:creationId xmlns:a16="http://schemas.microsoft.com/office/drawing/2014/main" id="{E5EA1FFF-B485-472A-9328-B5DAF9E2907C}"/>
                </a:ext>
              </a:extLst>
            </p:cNvPr>
            <p:cNvSpPr/>
            <p:nvPr/>
          </p:nvSpPr>
          <p:spPr>
            <a:xfrm>
              <a:off x="8582493" y="3505599"/>
              <a:ext cx="1224300" cy="12243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28" name="Google Shape;832;g12f1bb89dac_0_297">
              <a:extLst>
                <a:ext uri="{FF2B5EF4-FFF2-40B4-BE49-F238E27FC236}">
                  <a16:creationId xmlns:a16="http://schemas.microsoft.com/office/drawing/2014/main" id="{579D0D0B-5C07-4C3F-8E1D-9FECD3191991}"/>
                </a:ext>
              </a:extLst>
            </p:cNvPr>
            <p:cNvSpPr/>
            <p:nvPr/>
          </p:nvSpPr>
          <p:spPr>
            <a:xfrm>
              <a:off x="10005650" y="3505599"/>
              <a:ext cx="1224300" cy="122430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29" name="Google Shape;833;g12f1bb89dac_0_297">
              <a:extLst>
                <a:ext uri="{FF2B5EF4-FFF2-40B4-BE49-F238E27FC236}">
                  <a16:creationId xmlns:a16="http://schemas.microsoft.com/office/drawing/2014/main" id="{8AA80C8A-742C-4028-B3E2-D3B3BD15AF16}"/>
                </a:ext>
              </a:extLst>
            </p:cNvPr>
            <p:cNvSpPr/>
            <p:nvPr/>
          </p:nvSpPr>
          <p:spPr>
            <a:xfrm>
              <a:off x="8576513" y="4916797"/>
              <a:ext cx="1224300" cy="122430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30" name="Google Shape;834;g12f1bb89dac_0_297">
              <a:extLst>
                <a:ext uri="{FF2B5EF4-FFF2-40B4-BE49-F238E27FC236}">
                  <a16:creationId xmlns:a16="http://schemas.microsoft.com/office/drawing/2014/main" id="{3F7C4D15-7693-49CE-9105-7EACD3DFCF31}"/>
                </a:ext>
              </a:extLst>
            </p:cNvPr>
            <p:cNvSpPr/>
            <p:nvPr/>
          </p:nvSpPr>
          <p:spPr>
            <a:xfrm>
              <a:off x="9999670" y="4916797"/>
              <a:ext cx="1224300" cy="12243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31" name="Google Shape;835;g12f1bb89dac_0_297">
              <a:extLst>
                <a:ext uri="{FF2B5EF4-FFF2-40B4-BE49-F238E27FC236}">
                  <a16:creationId xmlns:a16="http://schemas.microsoft.com/office/drawing/2014/main" id="{8E78B540-2B6F-47FF-8D74-D27CFD90BCCB}"/>
                </a:ext>
              </a:extLst>
            </p:cNvPr>
            <p:cNvSpPr txBox="1"/>
            <p:nvPr/>
          </p:nvSpPr>
          <p:spPr>
            <a:xfrm>
              <a:off x="8967050" y="3638713"/>
              <a:ext cx="425700"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i="0" u="none" strike="noStrike" cap="none" dirty="0">
                  <a:solidFill>
                    <a:schemeClr val="bg1"/>
                  </a:solidFill>
                  <a:ea typeface="Public Sans"/>
                  <a:cs typeface="Public Sans"/>
                  <a:sym typeface="Public Sans"/>
                </a:rPr>
                <a:t>8</a:t>
              </a:r>
              <a:endParaRPr b="1" i="0" u="none" strike="noStrike" cap="none" dirty="0">
                <a:solidFill>
                  <a:schemeClr val="bg1"/>
                </a:solidFill>
                <a:ea typeface="Public Sans"/>
                <a:cs typeface="Public Sans"/>
                <a:sym typeface="Public Sans"/>
              </a:endParaRPr>
            </a:p>
          </p:txBody>
        </p:sp>
        <p:sp>
          <p:nvSpPr>
            <p:cNvPr id="32" name="Google Shape;836;g12f1bb89dac_0_297">
              <a:extLst>
                <a:ext uri="{FF2B5EF4-FFF2-40B4-BE49-F238E27FC236}">
                  <a16:creationId xmlns:a16="http://schemas.microsoft.com/office/drawing/2014/main" id="{4E3A31B9-EA07-4E00-878D-583E42A8492C}"/>
                </a:ext>
              </a:extLst>
            </p:cNvPr>
            <p:cNvSpPr txBox="1"/>
            <p:nvPr/>
          </p:nvSpPr>
          <p:spPr>
            <a:xfrm>
              <a:off x="8727356" y="3938009"/>
              <a:ext cx="936300" cy="6232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i="0" u="none" strike="noStrike" cap="none" dirty="0">
                  <a:solidFill>
                    <a:schemeClr val="lt1"/>
                  </a:solidFill>
                  <a:ea typeface="Public Sans"/>
                  <a:cs typeface="Public Sans"/>
                  <a:sym typeface="Public Sans"/>
                </a:rPr>
                <a:t>Weekly stand-ups</a:t>
              </a:r>
              <a:endParaRPr sz="1000" b="1" i="0" u="none" strike="noStrike" cap="none" dirty="0">
                <a:solidFill>
                  <a:schemeClr val="lt1"/>
                </a:solidFill>
                <a:ea typeface="Public Sans"/>
                <a:cs typeface="Public Sans"/>
                <a:sym typeface="Public Sans"/>
              </a:endParaRPr>
            </a:p>
          </p:txBody>
        </p:sp>
        <p:sp>
          <p:nvSpPr>
            <p:cNvPr id="33" name="Google Shape;837;g12f1bb89dac_0_297">
              <a:extLst>
                <a:ext uri="{FF2B5EF4-FFF2-40B4-BE49-F238E27FC236}">
                  <a16:creationId xmlns:a16="http://schemas.microsoft.com/office/drawing/2014/main" id="{BD6501FB-70D1-4F4B-97AF-BF75B10ABE45}"/>
                </a:ext>
              </a:extLst>
            </p:cNvPr>
            <p:cNvSpPr txBox="1"/>
            <p:nvPr/>
          </p:nvSpPr>
          <p:spPr>
            <a:xfrm>
              <a:off x="10356962" y="3654252"/>
              <a:ext cx="487664"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dirty="0">
                  <a:solidFill>
                    <a:schemeClr val="bg1"/>
                  </a:solidFill>
                  <a:ea typeface="Public Sans"/>
                  <a:cs typeface="Public Sans"/>
                  <a:sym typeface="Public Sans"/>
                </a:rPr>
                <a:t>10</a:t>
              </a:r>
              <a:endParaRPr sz="1600" b="1" i="0" u="none" strike="noStrike" cap="none" dirty="0">
                <a:solidFill>
                  <a:schemeClr val="bg1"/>
                </a:solidFill>
                <a:ea typeface="Public Sans"/>
                <a:cs typeface="Public Sans"/>
                <a:sym typeface="Public Sans"/>
              </a:endParaRPr>
            </a:p>
          </p:txBody>
        </p:sp>
        <p:sp>
          <p:nvSpPr>
            <p:cNvPr id="34" name="Google Shape;838;g12f1bb89dac_0_297">
              <a:extLst>
                <a:ext uri="{FF2B5EF4-FFF2-40B4-BE49-F238E27FC236}">
                  <a16:creationId xmlns:a16="http://schemas.microsoft.com/office/drawing/2014/main" id="{2F671CA8-0333-4FC9-B86B-D941E0A91350}"/>
                </a:ext>
              </a:extLst>
            </p:cNvPr>
            <p:cNvSpPr txBox="1"/>
            <p:nvPr/>
          </p:nvSpPr>
          <p:spPr>
            <a:xfrm>
              <a:off x="10159878" y="3952124"/>
              <a:ext cx="936300" cy="6232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dirty="0">
                  <a:solidFill>
                    <a:schemeClr val="bg1"/>
                  </a:solidFill>
                  <a:ea typeface="Public Sans"/>
                  <a:cs typeface="Public Sans"/>
                  <a:sym typeface="Public Sans"/>
                </a:rPr>
                <a:t>Stakeholder Interviews </a:t>
              </a:r>
              <a:endParaRPr sz="1000" b="1" i="0" u="none" strike="noStrike" cap="none" dirty="0">
                <a:solidFill>
                  <a:schemeClr val="bg1"/>
                </a:solidFill>
                <a:ea typeface="Public Sans"/>
                <a:cs typeface="Public Sans"/>
                <a:sym typeface="Public Sans"/>
              </a:endParaRPr>
            </a:p>
          </p:txBody>
        </p:sp>
        <p:sp>
          <p:nvSpPr>
            <p:cNvPr id="35" name="Google Shape;839;g12f1bb89dac_0_297">
              <a:extLst>
                <a:ext uri="{FF2B5EF4-FFF2-40B4-BE49-F238E27FC236}">
                  <a16:creationId xmlns:a16="http://schemas.microsoft.com/office/drawing/2014/main" id="{D916FDCA-300C-4D66-B99F-D8F02E06FAD6}"/>
                </a:ext>
              </a:extLst>
            </p:cNvPr>
            <p:cNvSpPr txBox="1"/>
            <p:nvPr/>
          </p:nvSpPr>
          <p:spPr>
            <a:xfrm>
              <a:off x="8967050" y="5060833"/>
              <a:ext cx="425700"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i="0" u="none" strike="noStrike" cap="none" dirty="0">
                  <a:solidFill>
                    <a:schemeClr val="bg1"/>
                  </a:solidFill>
                  <a:ea typeface="Public Sans"/>
                  <a:cs typeface="Public Sans"/>
                  <a:sym typeface="Public Sans"/>
                </a:rPr>
                <a:t>2 </a:t>
              </a:r>
              <a:endParaRPr b="1" i="0" u="none" strike="noStrike" cap="none" dirty="0">
                <a:solidFill>
                  <a:schemeClr val="bg1"/>
                </a:solidFill>
                <a:ea typeface="Public Sans"/>
                <a:cs typeface="Public Sans"/>
                <a:sym typeface="Public Sans"/>
              </a:endParaRPr>
            </a:p>
          </p:txBody>
        </p:sp>
        <p:sp>
          <p:nvSpPr>
            <p:cNvPr id="36" name="Google Shape;840;g12f1bb89dac_0_297">
              <a:extLst>
                <a:ext uri="{FF2B5EF4-FFF2-40B4-BE49-F238E27FC236}">
                  <a16:creationId xmlns:a16="http://schemas.microsoft.com/office/drawing/2014/main" id="{ABFE1899-79AC-4672-80CB-15A21E87BD77}"/>
                </a:ext>
              </a:extLst>
            </p:cNvPr>
            <p:cNvSpPr txBox="1"/>
            <p:nvPr/>
          </p:nvSpPr>
          <p:spPr>
            <a:xfrm>
              <a:off x="8635551" y="5341745"/>
              <a:ext cx="1088699" cy="6232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i="0" u="none" strike="noStrike" cap="none" dirty="0">
                  <a:solidFill>
                    <a:schemeClr val="bg1"/>
                  </a:solidFill>
                  <a:ea typeface="Public Sans"/>
                  <a:cs typeface="Public Sans"/>
                  <a:sym typeface="Public Sans"/>
                </a:rPr>
                <a:t>Collaborative Workshops</a:t>
              </a:r>
              <a:endParaRPr sz="1000" b="1" i="0" u="none" strike="noStrike" cap="none" dirty="0">
                <a:solidFill>
                  <a:schemeClr val="bg1"/>
                </a:solidFill>
                <a:ea typeface="Public Sans"/>
                <a:cs typeface="Public Sans"/>
                <a:sym typeface="Public Sans"/>
              </a:endParaRPr>
            </a:p>
          </p:txBody>
        </p:sp>
        <p:sp>
          <p:nvSpPr>
            <p:cNvPr id="37" name="Google Shape;841;g12f1bb89dac_0_297">
              <a:extLst>
                <a:ext uri="{FF2B5EF4-FFF2-40B4-BE49-F238E27FC236}">
                  <a16:creationId xmlns:a16="http://schemas.microsoft.com/office/drawing/2014/main" id="{16F3B70A-43C0-4718-9C21-AF88D18E28B4}"/>
                </a:ext>
              </a:extLst>
            </p:cNvPr>
            <p:cNvSpPr txBox="1"/>
            <p:nvPr/>
          </p:nvSpPr>
          <p:spPr>
            <a:xfrm>
              <a:off x="10227439" y="4969125"/>
              <a:ext cx="796500"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dirty="0">
                  <a:solidFill>
                    <a:schemeClr val="bg1"/>
                  </a:solidFill>
                  <a:ea typeface="Public Sans"/>
                  <a:cs typeface="Public Sans"/>
                  <a:sym typeface="Public Sans"/>
                </a:rPr>
                <a:t>70+</a:t>
              </a:r>
              <a:endParaRPr b="1" i="0" u="none" strike="noStrike" cap="none" dirty="0">
                <a:solidFill>
                  <a:schemeClr val="bg1"/>
                </a:solidFill>
                <a:ea typeface="Public Sans"/>
                <a:cs typeface="Public Sans"/>
                <a:sym typeface="Public Sans"/>
              </a:endParaRPr>
            </a:p>
          </p:txBody>
        </p:sp>
        <p:sp>
          <p:nvSpPr>
            <p:cNvPr id="38" name="Google Shape;842;g12f1bb89dac_0_297">
              <a:extLst>
                <a:ext uri="{FF2B5EF4-FFF2-40B4-BE49-F238E27FC236}">
                  <a16:creationId xmlns:a16="http://schemas.microsoft.com/office/drawing/2014/main" id="{57BCBE51-FFC5-4515-BC97-1440EC80B5FC}"/>
                </a:ext>
              </a:extLst>
            </p:cNvPr>
            <p:cNvSpPr txBox="1"/>
            <p:nvPr/>
          </p:nvSpPr>
          <p:spPr>
            <a:xfrm>
              <a:off x="10191278" y="5287813"/>
              <a:ext cx="868823" cy="81804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dirty="0">
                  <a:solidFill>
                    <a:schemeClr val="lt1"/>
                  </a:solidFill>
                  <a:ea typeface="Public Sans"/>
                  <a:cs typeface="Public Sans"/>
                  <a:sym typeface="Public Sans"/>
                </a:rPr>
                <a:t>Team members consulted </a:t>
              </a:r>
              <a:endParaRPr sz="1000" b="1" i="0" u="none" strike="noStrike" cap="none" dirty="0">
                <a:solidFill>
                  <a:schemeClr val="lt1"/>
                </a:solidFill>
                <a:ea typeface="Public Sans"/>
                <a:cs typeface="Public Sans"/>
                <a:sym typeface="Public Sans"/>
              </a:endParaRPr>
            </a:p>
          </p:txBody>
        </p:sp>
      </p:grpSp>
    </p:spTree>
    <p:extLst>
      <p:ext uri="{BB962C8B-B14F-4D97-AF65-F5344CB8AC3E}">
        <p14:creationId xmlns:p14="http://schemas.microsoft.com/office/powerpoint/2010/main" val="6028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98883D-81FA-4F2B-BB46-4BB288ADFF16}"/>
              </a:ext>
            </a:extLst>
          </p:cNvPr>
          <p:cNvPicPr>
            <a:picLocks noChangeAspect="1"/>
          </p:cNvPicPr>
          <p:nvPr/>
        </p:nvPicPr>
        <p:blipFill>
          <a:blip r:embed="rId3"/>
          <a:stretch>
            <a:fillRect/>
          </a:stretch>
        </p:blipFill>
        <p:spPr>
          <a:xfrm>
            <a:off x="4297702" y="2067141"/>
            <a:ext cx="7454797" cy="3240681"/>
          </a:xfrm>
          <a:prstGeom prst="rect">
            <a:avLst/>
          </a:prstGeom>
        </p:spPr>
      </p:pic>
      <p:sp>
        <p:nvSpPr>
          <p:cNvPr id="121" name="TextBox 120">
            <a:extLst>
              <a:ext uri="{FF2B5EF4-FFF2-40B4-BE49-F238E27FC236}">
                <a16:creationId xmlns:a16="http://schemas.microsoft.com/office/drawing/2014/main" id="{FCF9C4E6-8FCD-47DB-963B-FAE097CA4ED6}"/>
              </a:ext>
            </a:extLst>
          </p:cNvPr>
          <p:cNvSpPr txBox="1"/>
          <p:nvPr/>
        </p:nvSpPr>
        <p:spPr>
          <a:xfrm rot="5400000">
            <a:off x="6026639" y="-204869"/>
            <a:ext cx="3990976" cy="7448711"/>
          </a:xfrm>
          <a:prstGeom prst="rect">
            <a:avLst/>
          </a:prstGeom>
          <a:noFill/>
          <a:ln>
            <a:solidFill>
              <a:schemeClr val="bg2">
                <a:lumMod val="90000"/>
              </a:schemeClr>
            </a:solidFill>
          </a:ln>
        </p:spPr>
        <p:txBody>
          <a:bodyPr wrap="square" tIns="90000" bIns="90000" anchor="t">
            <a:noAutofit/>
          </a:bodyPr>
          <a:lstStyle>
            <a:defPPr>
              <a:defRPr lang="en-US"/>
            </a:defPPr>
            <a:lvl1pPr algn="ctr">
              <a:spcAft>
                <a:spcPts val="600"/>
              </a:spcAft>
              <a:defRPr sz="1400" b="1">
                <a:solidFill>
                  <a:schemeClr val="bg1"/>
                </a:solidFill>
              </a:defRPr>
            </a:lvl1pPr>
          </a:lstStyle>
          <a:p>
            <a:pPr algn="l"/>
            <a:endParaRPr lang="en-AU" sz="1050" dirty="0">
              <a:solidFill>
                <a:schemeClr val="tx1"/>
              </a:solidFill>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This Workforce </a:t>
            </a:r>
            <a:r>
              <a:rPr lang="en-US" sz="2400" dirty="0" smtClean="0">
                <a:solidFill>
                  <a:schemeClr val="tx2"/>
                </a:solidFill>
              </a:rPr>
              <a:t>Plan </a:t>
            </a:r>
            <a:r>
              <a:rPr lang="en-US" sz="2400" dirty="0">
                <a:solidFill>
                  <a:schemeClr val="tx2"/>
                </a:solidFill>
              </a:rPr>
              <a:t>contains interconnected pillars, designed to create a more engaged, skilled and sustainable workforce</a:t>
            </a:r>
            <a:endParaRPr lang="en-AU" sz="2400" dirty="0">
              <a:solidFill>
                <a:schemeClr val="tx2"/>
              </a:solidFill>
              <a:highlight>
                <a:srgbClr val="FFFF00"/>
              </a:highlight>
            </a:endParaRPr>
          </a:p>
        </p:txBody>
      </p:sp>
      <p:sp>
        <p:nvSpPr>
          <p:cNvPr id="7" name="TextBox 6">
            <a:extLst>
              <a:ext uri="{FF2B5EF4-FFF2-40B4-BE49-F238E27FC236}">
                <a16:creationId xmlns:a16="http://schemas.microsoft.com/office/drawing/2014/main" id="{11896CE7-D6EA-4171-9A7A-4C4155432679}"/>
              </a:ext>
            </a:extLst>
          </p:cNvPr>
          <p:cNvSpPr txBox="1"/>
          <p:nvPr/>
        </p:nvSpPr>
        <p:spPr>
          <a:xfrm>
            <a:off x="489525" y="1524000"/>
            <a:ext cx="3759388" cy="4696709"/>
          </a:xfrm>
          <a:prstGeom prst="rect">
            <a:avLst/>
          </a:prstGeom>
          <a:solidFill>
            <a:schemeClr val="bg2"/>
          </a:solidFill>
        </p:spPr>
        <p:txBody>
          <a:bodyPr wrap="square" lIns="91440" tIns="90000" rIns="91440" bIns="90000" anchor="t">
            <a:noAutofit/>
          </a:bodyPr>
          <a:lstStyle>
            <a:defPPr>
              <a:defRPr lang="en-US"/>
            </a:defPPr>
            <a:lvl1pPr algn="ctr">
              <a:spcAft>
                <a:spcPts val="600"/>
              </a:spcAft>
              <a:defRPr sz="1400" b="1">
                <a:solidFill>
                  <a:schemeClr val="bg1"/>
                </a:solidFill>
              </a:defRPr>
            </a:lvl1pPr>
          </a:lstStyle>
          <a:p>
            <a:pPr algn="l">
              <a:spcAft>
                <a:spcPts val="300"/>
              </a:spcAft>
            </a:pPr>
            <a:r>
              <a:rPr lang="en-US" sz="1000" b="0" dirty="0">
                <a:solidFill>
                  <a:schemeClr val="tx1"/>
                </a:solidFill>
              </a:rPr>
              <a:t>The Commission </a:t>
            </a:r>
            <a:r>
              <a:rPr lang="en-US" sz="1000" dirty="0">
                <a:solidFill>
                  <a:schemeClr val="tx1"/>
                </a:solidFill>
              </a:rPr>
              <a:t>continues to build on the core strengths of our people</a:t>
            </a:r>
            <a:r>
              <a:rPr lang="en-US" sz="1000" b="0" dirty="0">
                <a:solidFill>
                  <a:schemeClr val="tx1"/>
                </a:solidFill>
              </a:rPr>
              <a:t> including:</a:t>
            </a:r>
          </a:p>
          <a:p>
            <a:pPr algn="l"/>
            <a:endParaRPr lang="en-US" sz="1000" b="0" dirty="0">
              <a:solidFill>
                <a:schemeClr val="tx1"/>
              </a:solidFill>
            </a:endParaRPr>
          </a:p>
          <a:p>
            <a:pPr algn="l"/>
            <a:endParaRPr lang="en-US" sz="1000" b="0" dirty="0">
              <a:solidFill>
                <a:schemeClr val="tx1"/>
              </a:solidFill>
            </a:endParaRPr>
          </a:p>
          <a:p>
            <a:pPr algn="l"/>
            <a:endParaRPr lang="en-US" sz="1000" b="0" dirty="0">
              <a:solidFill>
                <a:schemeClr val="tx1"/>
              </a:solidFill>
            </a:endParaRPr>
          </a:p>
          <a:p>
            <a:pPr algn="l"/>
            <a:endParaRPr lang="en-US" sz="1000" b="0" dirty="0">
              <a:solidFill>
                <a:schemeClr val="tx1"/>
              </a:solidFill>
            </a:endParaRPr>
          </a:p>
          <a:p>
            <a:pPr algn="l"/>
            <a:endParaRPr lang="en-US" sz="1800" b="0" dirty="0">
              <a:solidFill>
                <a:schemeClr val="tx1"/>
              </a:solidFill>
            </a:endParaRPr>
          </a:p>
          <a:p>
            <a:pPr algn="l"/>
            <a:endParaRPr lang="en-US" sz="1000" b="0" dirty="0">
              <a:solidFill>
                <a:schemeClr val="tx1"/>
              </a:solidFill>
            </a:endParaRPr>
          </a:p>
          <a:p>
            <a:pPr algn="l">
              <a:spcBef>
                <a:spcPts val="500"/>
              </a:spcBef>
            </a:pPr>
            <a:r>
              <a:rPr lang="en-US" sz="1000" b="0" dirty="0">
                <a:solidFill>
                  <a:schemeClr val="tx1"/>
                </a:solidFill>
              </a:rPr>
              <a:t>In discussions with staff and leaders it also became apparent that enabling the workforce to have a fulfilling </a:t>
            </a:r>
            <a:r>
              <a:rPr lang="en-US" sz="1000" dirty="0">
                <a:solidFill>
                  <a:schemeClr val="tx1"/>
                </a:solidFill>
              </a:rPr>
              <a:t>career</a:t>
            </a:r>
            <a:r>
              <a:rPr lang="en-US" sz="1000" b="0" dirty="0">
                <a:solidFill>
                  <a:schemeClr val="tx1"/>
                </a:solidFill>
              </a:rPr>
              <a:t>, feel connected to </a:t>
            </a:r>
            <a:r>
              <a:rPr lang="en-US" sz="1000" dirty="0">
                <a:solidFill>
                  <a:schemeClr val="tx1"/>
                </a:solidFill>
              </a:rPr>
              <a:t>community </a:t>
            </a:r>
            <a:r>
              <a:rPr lang="en-US" sz="1000" b="0" dirty="0">
                <a:solidFill>
                  <a:schemeClr val="tx1"/>
                </a:solidFill>
              </a:rPr>
              <a:t>and a sense of pride and meaningful impact toward a </a:t>
            </a:r>
            <a:r>
              <a:rPr lang="en-US" sz="1000" dirty="0">
                <a:solidFill>
                  <a:schemeClr val="tx1"/>
                </a:solidFill>
              </a:rPr>
              <a:t>cause</a:t>
            </a:r>
            <a:r>
              <a:rPr lang="en-US" sz="1000" b="0" dirty="0">
                <a:solidFill>
                  <a:schemeClr val="tx1"/>
                </a:solidFill>
              </a:rPr>
              <a:t> are clear motivators for the workforce. Together with our core strengths, these represent a key differentiator and central value proposition for the Commission to harness and celebrate into the </a:t>
            </a:r>
            <a:r>
              <a:rPr lang="en-US" sz="1000" b="0" dirty="0" smtClean="0">
                <a:solidFill>
                  <a:schemeClr val="tx1"/>
                </a:solidFill>
              </a:rPr>
              <a:t>future</a:t>
            </a:r>
            <a:r>
              <a:rPr lang="en-US" sz="1000" b="0" dirty="0">
                <a:solidFill>
                  <a:schemeClr val="tx1"/>
                </a:solidFill>
              </a:rPr>
              <a:t>. </a:t>
            </a:r>
            <a:endParaRPr lang="en-US" sz="1000" b="0" dirty="0">
              <a:solidFill>
                <a:schemeClr val="tx1"/>
              </a:solidFill>
              <a:cs typeface="Calibri"/>
            </a:endParaRPr>
          </a:p>
          <a:p>
            <a:pPr algn="l"/>
            <a:r>
              <a:rPr lang="en-US" sz="1000" b="0" dirty="0" smtClean="0">
                <a:solidFill>
                  <a:schemeClr val="tx1"/>
                </a:solidFill>
              </a:rPr>
              <a:t>This Plan identifies areas for investment that will assist the Commission as </a:t>
            </a:r>
            <a:r>
              <a:rPr lang="en-US" sz="1000" b="0" dirty="0">
                <a:solidFill>
                  <a:schemeClr val="tx1"/>
                </a:solidFill>
              </a:rPr>
              <a:t>the operating environment continues to evolve, and as the Commission matures as an </a:t>
            </a:r>
            <a:r>
              <a:rPr lang="en-US" sz="1000" b="0" dirty="0" smtClean="0">
                <a:solidFill>
                  <a:schemeClr val="tx1"/>
                </a:solidFill>
              </a:rPr>
              <a:t>organisation. </a:t>
            </a:r>
            <a:r>
              <a:rPr lang="en-US" sz="1000" b="0" dirty="0">
                <a:solidFill>
                  <a:schemeClr val="tx1"/>
                </a:solidFill>
              </a:rPr>
              <a:t>This will support the Commission as it continues on the journey from </a:t>
            </a:r>
            <a:r>
              <a:rPr lang="en-US" sz="1000" b="0" dirty="0" smtClean="0">
                <a:solidFill>
                  <a:schemeClr val="tx1"/>
                </a:solidFill>
              </a:rPr>
              <a:t>start-up </a:t>
            </a:r>
            <a:r>
              <a:rPr lang="en-US" sz="1000" b="0" dirty="0">
                <a:solidFill>
                  <a:schemeClr val="tx1"/>
                </a:solidFill>
              </a:rPr>
              <a:t>to </a:t>
            </a:r>
            <a:r>
              <a:rPr lang="en-US" sz="1000" b="0" dirty="0" smtClean="0">
                <a:solidFill>
                  <a:schemeClr val="tx1"/>
                </a:solidFill>
              </a:rPr>
              <a:t>scale-up </a:t>
            </a:r>
            <a:r>
              <a:rPr lang="en-US" sz="1000" b="0" dirty="0">
                <a:solidFill>
                  <a:schemeClr val="tx1"/>
                </a:solidFill>
              </a:rPr>
              <a:t>and in turn, contribute toward meeting the needs of our community and of Government. </a:t>
            </a:r>
            <a:r>
              <a:rPr lang="en-US" sz="1000" dirty="0">
                <a:solidFill>
                  <a:schemeClr val="tx1"/>
                </a:solidFill>
              </a:rPr>
              <a:t>See section 3 for current state view and </a:t>
            </a:r>
            <a:r>
              <a:rPr lang="en-US" sz="1000" dirty="0" smtClean="0">
                <a:solidFill>
                  <a:schemeClr val="tx1"/>
                </a:solidFill>
              </a:rPr>
              <a:t>section 4 for detailed </a:t>
            </a:r>
            <a:r>
              <a:rPr lang="en-US" sz="1000" dirty="0">
                <a:solidFill>
                  <a:schemeClr val="tx1"/>
                </a:solidFill>
              </a:rPr>
              <a:t>opportunities for investment. </a:t>
            </a:r>
            <a:r>
              <a:rPr lang="en-US" sz="1000" b="0" dirty="0">
                <a:solidFill>
                  <a:schemeClr val="tx1"/>
                </a:solidFill>
              </a:rPr>
              <a:t>The opportunities for investment are categorised into five workforce pillars. Each pillar has been defined, and a range of strategies have been developed to address risks </a:t>
            </a:r>
            <a:r>
              <a:rPr lang="en-US" sz="1000" dirty="0">
                <a:solidFill>
                  <a:schemeClr val="tx1"/>
                </a:solidFill>
              </a:rPr>
              <a:t>(see sections 4-5 for all pillars and strategies).</a:t>
            </a:r>
            <a:endParaRPr lang="en-AU" sz="1000" dirty="0">
              <a:solidFill>
                <a:schemeClr val="tx1"/>
              </a:solidFill>
            </a:endParaRPr>
          </a:p>
        </p:txBody>
      </p:sp>
      <p:sp>
        <p:nvSpPr>
          <p:cNvPr id="52" name="Rectangle 51">
            <a:extLst>
              <a:ext uri="{FF2B5EF4-FFF2-40B4-BE49-F238E27FC236}">
                <a16:creationId xmlns:a16="http://schemas.microsoft.com/office/drawing/2014/main" id="{6373213C-00A8-4529-AB5C-366A7E3A2EC3}"/>
              </a:ext>
            </a:extLst>
          </p:cNvPr>
          <p:cNvSpPr/>
          <p:nvPr/>
        </p:nvSpPr>
        <p:spPr>
          <a:xfrm>
            <a:off x="4297702" y="5616454"/>
            <a:ext cx="7448712" cy="59525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B61E7150-4CD2-42F2-9CBC-D8FF768FC0C7}"/>
              </a:ext>
            </a:extLst>
          </p:cNvPr>
          <p:cNvSpPr txBox="1"/>
          <p:nvPr/>
        </p:nvSpPr>
        <p:spPr>
          <a:xfrm>
            <a:off x="4297702" y="5617220"/>
            <a:ext cx="7448712" cy="553998"/>
          </a:xfrm>
          <a:prstGeom prst="rect">
            <a:avLst/>
          </a:prstGeom>
          <a:noFill/>
        </p:spPr>
        <p:txBody>
          <a:bodyPr wrap="square" rtlCol="0">
            <a:spAutoFit/>
          </a:bodyPr>
          <a:lstStyle/>
          <a:p>
            <a:r>
              <a:rPr lang="en-US" sz="1000" dirty="0"/>
              <a:t>The Commission needs: </a:t>
            </a:r>
            <a:r>
              <a:rPr lang="en-US" sz="1000" b="1" dirty="0"/>
              <a:t>a sustainable workforce approach</a:t>
            </a:r>
            <a:r>
              <a:rPr lang="en-US" sz="1000" dirty="0"/>
              <a:t> that enables collaboration; to invest in developing the right </a:t>
            </a:r>
            <a:r>
              <a:rPr lang="en-US" sz="1000" b="1" dirty="0"/>
              <a:t>capabilities</a:t>
            </a:r>
            <a:r>
              <a:rPr lang="en-US" sz="1000" dirty="0"/>
              <a:t> and providing </a:t>
            </a:r>
            <a:r>
              <a:rPr lang="en-US" sz="1000" b="1" dirty="0"/>
              <a:t>growth for its people</a:t>
            </a:r>
            <a:r>
              <a:rPr lang="en-US" sz="1000" dirty="0"/>
              <a:t>; to empower its people to be high </a:t>
            </a:r>
            <a:r>
              <a:rPr lang="en-US" sz="1000" b="1" dirty="0"/>
              <a:t>performing</a:t>
            </a:r>
            <a:r>
              <a:rPr lang="en-US" sz="1000" dirty="0"/>
              <a:t>; and to invest in how it delivers on its vision for a </a:t>
            </a:r>
            <a:r>
              <a:rPr lang="en-US" sz="1000" b="1" dirty="0"/>
              <a:t>diverse, inclusive and healthy workforce</a:t>
            </a:r>
            <a:r>
              <a:rPr lang="en-US" sz="1000" dirty="0"/>
              <a:t>.</a:t>
            </a:r>
          </a:p>
        </p:txBody>
      </p:sp>
      <p:sp>
        <p:nvSpPr>
          <p:cNvPr id="55" name="Slide Number Placeholder 6">
            <a:extLst>
              <a:ext uri="{FF2B5EF4-FFF2-40B4-BE49-F238E27FC236}">
                <a16:creationId xmlns:a16="http://schemas.microsoft.com/office/drawing/2014/main" id="{42890836-CEA6-417A-9E42-83A3A40301C5}"/>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6</a:t>
            </a:fld>
            <a:endParaRPr lang="en-US" dirty="0"/>
          </a:p>
        </p:txBody>
      </p:sp>
      <p:sp>
        <p:nvSpPr>
          <p:cNvPr id="3" name="Footer Placeholder 2">
            <a:extLst>
              <a:ext uri="{FF2B5EF4-FFF2-40B4-BE49-F238E27FC236}">
                <a16:creationId xmlns:a16="http://schemas.microsoft.com/office/drawing/2014/main" id="{F8865134-CC9E-5BCE-7853-C52C4258F4B4}"/>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12" name="Google Shape;1079;gc03bc37692_1_32">
            <a:extLst>
              <a:ext uri="{FF2B5EF4-FFF2-40B4-BE49-F238E27FC236}">
                <a16:creationId xmlns:a16="http://schemas.microsoft.com/office/drawing/2014/main" id="{A5D45E1B-C537-4B5E-9537-2E25A7C25AD1}"/>
              </a:ext>
            </a:extLst>
          </p:cNvPr>
          <p:cNvSpPr/>
          <p:nvPr/>
        </p:nvSpPr>
        <p:spPr>
          <a:xfrm>
            <a:off x="575038" y="1998216"/>
            <a:ext cx="3506073" cy="468000"/>
          </a:xfrm>
          <a:prstGeom prst="rect">
            <a:avLst/>
          </a:prstGeom>
          <a:solidFill>
            <a:schemeClr val="accent1"/>
          </a:solidFill>
          <a:ln>
            <a:noFill/>
          </a:ln>
        </p:spPr>
        <p:txBody>
          <a:bodyPr spcFirstLastPara="1" wrap="square" lIns="36567" tIns="60933" rIns="121900" bIns="60933" anchor="ctr" anchorCtr="0">
            <a:noAutofit/>
          </a:bodyPr>
          <a:lstStyle/>
          <a:p>
            <a:pPr marL="542925">
              <a:buClr>
                <a:srgbClr val="000000"/>
              </a:buClr>
              <a:buSzPts val="1000"/>
            </a:pPr>
            <a:r>
              <a:rPr lang="en-AU" sz="1000" b="1" dirty="0">
                <a:solidFill>
                  <a:schemeClr val="lt1"/>
                </a:solidFill>
                <a:latin typeface="+mj-lt"/>
                <a:ea typeface="Arial"/>
                <a:cs typeface="Arial"/>
                <a:sym typeface="Arial"/>
              </a:rPr>
              <a:t>We are passionate and committed with a                        strong belief in our purpose</a:t>
            </a:r>
          </a:p>
        </p:txBody>
      </p:sp>
      <p:sp>
        <p:nvSpPr>
          <p:cNvPr id="14" name="Google Shape;1079;gc03bc37692_1_32">
            <a:extLst>
              <a:ext uri="{FF2B5EF4-FFF2-40B4-BE49-F238E27FC236}">
                <a16:creationId xmlns:a16="http://schemas.microsoft.com/office/drawing/2014/main" id="{B56EB3B3-F8F4-4AF3-969C-5987B76D9DBA}"/>
              </a:ext>
            </a:extLst>
          </p:cNvPr>
          <p:cNvSpPr/>
          <p:nvPr/>
        </p:nvSpPr>
        <p:spPr>
          <a:xfrm>
            <a:off x="575038" y="2506558"/>
            <a:ext cx="3506073" cy="468000"/>
          </a:xfrm>
          <a:prstGeom prst="rect">
            <a:avLst/>
          </a:prstGeom>
          <a:solidFill>
            <a:schemeClr val="accent1"/>
          </a:solidFill>
          <a:ln>
            <a:noFill/>
          </a:ln>
        </p:spPr>
        <p:txBody>
          <a:bodyPr spcFirstLastPara="1" wrap="square" lIns="36567" tIns="60933" rIns="121900" bIns="60933" anchor="ctr" anchorCtr="0">
            <a:noAutofit/>
          </a:bodyPr>
          <a:lstStyle/>
          <a:p>
            <a:pPr marL="542925">
              <a:buClr>
                <a:srgbClr val="000000"/>
              </a:buClr>
              <a:buSzPts val="1000"/>
            </a:pPr>
            <a:r>
              <a:rPr lang="en-AU" sz="1000" b="1" dirty="0">
                <a:solidFill>
                  <a:schemeClr val="lt1"/>
                </a:solidFill>
                <a:latin typeface="+mj-lt"/>
                <a:ea typeface="Arial"/>
                <a:cs typeface="Arial"/>
                <a:sym typeface="Arial"/>
              </a:rPr>
              <a:t>We bring diverse knowledge, experience and expertise in working in disability and related sectors</a:t>
            </a:r>
          </a:p>
        </p:txBody>
      </p:sp>
      <p:sp>
        <p:nvSpPr>
          <p:cNvPr id="16" name="Google Shape;1079;gc03bc37692_1_32">
            <a:extLst>
              <a:ext uri="{FF2B5EF4-FFF2-40B4-BE49-F238E27FC236}">
                <a16:creationId xmlns:a16="http://schemas.microsoft.com/office/drawing/2014/main" id="{04B9B4AB-C90B-417D-B18A-723379C9A4E5}"/>
              </a:ext>
            </a:extLst>
          </p:cNvPr>
          <p:cNvSpPr/>
          <p:nvPr/>
        </p:nvSpPr>
        <p:spPr>
          <a:xfrm>
            <a:off x="575038" y="3008349"/>
            <a:ext cx="3506073" cy="468000"/>
          </a:xfrm>
          <a:prstGeom prst="rect">
            <a:avLst/>
          </a:prstGeom>
          <a:solidFill>
            <a:schemeClr val="accent1"/>
          </a:solidFill>
          <a:ln>
            <a:noFill/>
          </a:ln>
        </p:spPr>
        <p:txBody>
          <a:bodyPr spcFirstLastPara="1" wrap="square" lIns="36567" tIns="60933" rIns="121900" bIns="60933" anchor="ctr" anchorCtr="0">
            <a:noAutofit/>
          </a:bodyPr>
          <a:lstStyle/>
          <a:p>
            <a:pPr marL="542925">
              <a:buClr>
                <a:srgbClr val="000000"/>
              </a:buClr>
              <a:buSzPts val="1000"/>
            </a:pPr>
            <a:r>
              <a:rPr lang="en-AU" sz="1000" b="1" dirty="0">
                <a:solidFill>
                  <a:schemeClr val="lt1"/>
                </a:solidFill>
                <a:latin typeface="+mj-lt"/>
                <a:ea typeface="Arial"/>
                <a:cs typeface="Arial"/>
                <a:sym typeface="Arial"/>
              </a:rPr>
              <a:t>We show empathy and care in working with participants, providers and the disability sector</a:t>
            </a:r>
          </a:p>
        </p:txBody>
      </p:sp>
      <p:sp>
        <p:nvSpPr>
          <p:cNvPr id="17" name="Google Shape;162;p4">
            <a:extLst>
              <a:ext uri="{FF2B5EF4-FFF2-40B4-BE49-F238E27FC236}">
                <a16:creationId xmlns:a16="http://schemas.microsoft.com/office/drawing/2014/main" id="{F1AB965A-9019-4D98-91EF-0924E932C73F}"/>
              </a:ext>
            </a:extLst>
          </p:cNvPr>
          <p:cNvSpPr/>
          <p:nvPr/>
        </p:nvSpPr>
        <p:spPr>
          <a:xfrm>
            <a:off x="663609" y="3061060"/>
            <a:ext cx="333953" cy="333953"/>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20" name="Freeform 37">
            <a:extLst>
              <a:ext uri="{FF2B5EF4-FFF2-40B4-BE49-F238E27FC236}">
                <a16:creationId xmlns:a16="http://schemas.microsoft.com/office/drawing/2014/main" id="{B0A7EB64-E900-44F6-94DD-8E70318D3DC7}"/>
              </a:ext>
            </a:extLst>
          </p:cNvPr>
          <p:cNvSpPr>
            <a:spLocks noEditPoints="1"/>
          </p:cNvSpPr>
          <p:nvPr/>
        </p:nvSpPr>
        <p:spPr bwMode="auto">
          <a:xfrm>
            <a:off x="662762" y="2554897"/>
            <a:ext cx="334800" cy="3348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grpSp>
        <p:nvGrpSpPr>
          <p:cNvPr id="21" name="Group 20">
            <a:extLst>
              <a:ext uri="{FF2B5EF4-FFF2-40B4-BE49-F238E27FC236}">
                <a16:creationId xmlns:a16="http://schemas.microsoft.com/office/drawing/2014/main" id="{24D04D7D-0523-4590-911E-04EFDF2E2426}"/>
              </a:ext>
            </a:extLst>
          </p:cNvPr>
          <p:cNvGrpSpPr/>
          <p:nvPr/>
        </p:nvGrpSpPr>
        <p:grpSpPr>
          <a:xfrm>
            <a:off x="662762" y="2050400"/>
            <a:ext cx="334800" cy="334800"/>
            <a:chOff x="627146" y="1619763"/>
            <a:chExt cx="396000" cy="396000"/>
          </a:xfrm>
        </p:grpSpPr>
        <p:sp>
          <p:nvSpPr>
            <p:cNvPr id="22" name="Rectangle 21">
              <a:extLst>
                <a:ext uri="{FF2B5EF4-FFF2-40B4-BE49-F238E27FC236}">
                  <a16:creationId xmlns:a16="http://schemas.microsoft.com/office/drawing/2014/main" id="{807BE9B4-B780-465C-B98A-9FB543FB6932}"/>
                </a:ext>
              </a:extLst>
            </p:cNvPr>
            <p:cNvSpPr/>
            <p:nvPr/>
          </p:nvSpPr>
          <p:spPr>
            <a:xfrm>
              <a:off x="627146" y="1619763"/>
              <a:ext cx="396000" cy="396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Freeform 118">
              <a:extLst>
                <a:ext uri="{FF2B5EF4-FFF2-40B4-BE49-F238E27FC236}">
                  <a16:creationId xmlns:a16="http://schemas.microsoft.com/office/drawing/2014/main" id="{A4B0DA65-6680-4A81-BC91-A885119F8F1B}"/>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25" name="Freeform 119">
              <a:extLst>
                <a:ext uri="{FF2B5EF4-FFF2-40B4-BE49-F238E27FC236}">
                  <a16:creationId xmlns:a16="http://schemas.microsoft.com/office/drawing/2014/main" id="{36860182-7922-4318-8908-EC23B721C28C}"/>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26" name="Freeform 120">
              <a:extLst>
                <a:ext uri="{FF2B5EF4-FFF2-40B4-BE49-F238E27FC236}">
                  <a16:creationId xmlns:a16="http://schemas.microsoft.com/office/drawing/2014/main" id="{6A2D2143-2E83-416B-BACD-0C4F355398C3}"/>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28" name="Freeform 121">
              <a:extLst>
                <a:ext uri="{FF2B5EF4-FFF2-40B4-BE49-F238E27FC236}">
                  <a16:creationId xmlns:a16="http://schemas.microsoft.com/office/drawing/2014/main" id="{2C0A27E9-2A76-46F3-B093-2D04D47B97A0}"/>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0" name="Freeform 122">
              <a:extLst>
                <a:ext uri="{FF2B5EF4-FFF2-40B4-BE49-F238E27FC236}">
                  <a16:creationId xmlns:a16="http://schemas.microsoft.com/office/drawing/2014/main" id="{BADB58E4-AE62-4E1F-B10D-47067C6CD827}"/>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1" name="Freeform 124">
              <a:extLst>
                <a:ext uri="{FF2B5EF4-FFF2-40B4-BE49-F238E27FC236}">
                  <a16:creationId xmlns:a16="http://schemas.microsoft.com/office/drawing/2014/main" id="{7BC85B01-F804-475B-BD43-C24161BB51B0}"/>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2" name="Freeform 128">
              <a:extLst>
                <a:ext uri="{FF2B5EF4-FFF2-40B4-BE49-F238E27FC236}">
                  <a16:creationId xmlns:a16="http://schemas.microsoft.com/office/drawing/2014/main" id="{893B7C32-7AD0-4512-A6FE-3A8362E4D606}"/>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3" name="Freeform 129">
              <a:extLst>
                <a:ext uri="{FF2B5EF4-FFF2-40B4-BE49-F238E27FC236}">
                  <a16:creationId xmlns:a16="http://schemas.microsoft.com/office/drawing/2014/main" id="{538B752C-7136-458B-AD7D-44ED1C286C2A}"/>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30">
              <a:extLst>
                <a:ext uri="{FF2B5EF4-FFF2-40B4-BE49-F238E27FC236}">
                  <a16:creationId xmlns:a16="http://schemas.microsoft.com/office/drawing/2014/main" id="{F279D5C3-B706-435F-B4CF-D715D667D64B}"/>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31">
              <a:extLst>
                <a:ext uri="{FF2B5EF4-FFF2-40B4-BE49-F238E27FC236}">
                  <a16:creationId xmlns:a16="http://schemas.microsoft.com/office/drawing/2014/main" id="{0A5AE81E-8ABD-4157-BFCF-534FEE2BC36F}"/>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6" name="Freeform 133">
              <a:extLst>
                <a:ext uri="{FF2B5EF4-FFF2-40B4-BE49-F238E27FC236}">
                  <a16:creationId xmlns:a16="http://schemas.microsoft.com/office/drawing/2014/main" id="{6BD597E8-50B0-4C86-AF84-F5005DC48E21}"/>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7" name="Freeform 134">
              <a:extLst>
                <a:ext uri="{FF2B5EF4-FFF2-40B4-BE49-F238E27FC236}">
                  <a16:creationId xmlns:a16="http://schemas.microsoft.com/office/drawing/2014/main" id="{749F9582-6C54-4DCB-88D7-447629E42276}"/>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8" name="Freeform 135">
              <a:extLst>
                <a:ext uri="{FF2B5EF4-FFF2-40B4-BE49-F238E27FC236}">
                  <a16:creationId xmlns:a16="http://schemas.microsoft.com/office/drawing/2014/main" id="{A4955CF5-9DBC-469A-AF86-318EEF32F7EA}"/>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122" name="TextBox 121">
            <a:extLst>
              <a:ext uri="{FF2B5EF4-FFF2-40B4-BE49-F238E27FC236}">
                <a16:creationId xmlns:a16="http://schemas.microsoft.com/office/drawing/2014/main" id="{2676C688-7ED7-4F54-B48C-18FC384C5F86}"/>
              </a:ext>
            </a:extLst>
          </p:cNvPr>
          <p:cNvSpPr txBox="1"/>
          <p:nvPr/>
        </p:nvSpPr>
        <p:spPr>
          <a:xfrm>
            <a:off x="4388279" y="1600346"/>
            <a:ext cx="7267558" cy="350207"/>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Introducing the Workforce </a:t>
            </a:r>
            <a:r>
              <a:rPr lang="en-US" sz="1400" b="1" dirty="0" smtClean="0">
                <a:solidFill>
                  <a:schemeClr val="bg1"/>
                </a:solidFill>
              </a:rPr>
              <a:t>Plan </a:t>
            </a:r>
            <a:r>
              <a:rPr lang="en-US" sz="1400" b="1" dirty="0">
                <a:solidFill>
                  <a:schemeClr val="bg1"/>
                </a:solidFill>
              </a:rPr>
              <a:t>pillars </a:t>
            </a:r>
          </a:p>
        </p:txBody>
      </p:sp>
      <p:sp>
        <p:nvSpPr>
          <p:cNvPr id="123" name="TextBox 122">
            <a:extLst>
              <a:ext uri="{FF2B5EF4-FFF2-40B4-BE49-F238E27FC236}">
                <a16:creationId xmlns:a16="http://schemas.microsoft.com/office/drawing/2014/main" id="{40D5C7EE-742B-44F0-B982-926E24A7C053}"/>
              </a:ext>
            </a:extLst>
          </p:cNvPr>
          <p:cNvSpPr txBox="1"/>
          <p:nvPr/>
        </p:nvSpPr>
        <p:spPr>
          <a:xfrm>
            <a:off x="5572125" y="5218416"/>
            <a:ext cx="6096000" cy="230832"/>
          </a:xfrm>
          <a:prstGeom prst="rect">
            <a:avLst/>
          </a:prstGeom>
          <a:noFill/>
        </p:spPr>
        <p:txBody>
          <a:bodyPr wrap="square">
            <a:spAutoFit/>
          </a:bodyPr>
          <a:lstStyle/>
          <a:p>
            <a:pPr algn="r"/>
            <a:r>
              <a:rPr lang="en-US" sz="900" b="1" dirty="0"/>
              <a:t>(See sections 4-5 for all pillars and strategies)</a:t>
            </a:r>
            <a:endParaRPr lang="en-AU" sz="900" b="1" dirty="0"/>
          </a:p>
        </p:txBody>
      </p:sp>
    </p:spTree>
    <p:extLst>
      <p:ext uri="{BB962C8B-B14F-4D97-AF65-F5344CB8AC3E}">
        <p14:creationId xmlns:p14="http://schemas.microsoft.com/office/powerpoint/2010/main" val="303520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355074E9-E306-4FDF-BB8E-A66D09C03B94}"/>
              </a:ext>
            </a:extLst>
          </p:cNvPr>
          <p:cNvSpPr txBox="1"/>
          <p:nvPr/>
        </p:nvSpPr>
        <p:spPr>
          <a:xfrm>
            <a:off x="466744" y="6127218"/>
            <a:ext cx="11250827" cy="600164"/>
          </a:xfrm>
          <a:prstGeom prst="rect">
            <a:avLst/>
          </a:prstGeom>
          <a:noFill/>
        </p:spPr>
        <p:txBody>
          <a:bodyPr wrap="square">
            <a:spAutoFit/>
          </a:bodyPr>
          <a:lstStyle/>
          <a:p>
            <a:pPr algn="ctr">
              <a:spcBef>
                <a:spcPts val="600"/>
              </a:spcBef>
              <a:spcAft>
                <a:spcPts val="0"/>
              </a:spcAft>
              <a:buClr>
                <a:srgbClr val="000000"/>
              </a:buClr>
              <a:defRPr/>
            </a:pPr>
            <a:r>
              <a:rPr lang="en-US" sz="1000" b="1" kern="0" dirty="0">
                <a:solidFill>
                  <a:prstClr val="black"/>
                </a:solidFill>
                <a:latin typeface="Calibri" panose="020F0502020204030204"/>
                <a:cs typeface="Arial"/>
                <a:sym typeface="Arial"/>
              </a:rPr>
              <a:t>For more detail s</a:t>
            </a:r>
            <a:r>
              <a:rPr lang="en-US" sz="1000" b="1" kern="0" dirty="0">
                <a:solidFill>
                  <a:prstClr val="black"/>
                </a:solidFill>
                <a:latin typeface="Calibri" panose="020F0502020204030204"/>
                <a:cs typeface="Arial"/>
              </a:rPr>
              <a:t>ee Section 4 (Future State View) and Section 5 (Delivering the </a:t>
            </a:r>
            <a:r>
              <a:rPr lang="en-US" sz="1000" b="1" kern="0" dirty="0" smtClean="0">
                <a:solidFill>
                  <a:prstClr val="black"/>
                </a:solidFill>
                <a:latin typeface="Calibri" panose="020F0502020204030204"/>
                <a:cs typeface="Arial"/>
              </a:rPr>
              <a:t>Plan).</a:t>
            </a:r>
            <a:endParaRPr lang="en-AU" sz="1000" b="1" kern="0" dirty="0">
              <a:solidFill>
                <a:prstClr val="black"/>
              </a:solidFill>
              <a:latin typeface="Calibri" panose="020F0502020204030204"/>
              <a:cs typeface="Arial"/>
              <a:sym typeface="Arial"/>
            </a:endParaRPr>
          </a:p>
          <a:p>
            <a:pPr algn="ctr">
              <a:spcBef>
                <a:spcPts val="600"/>
              </a:spcBef>
              <a:spcAft>
                <a:spcPts val="0"/>
              </a:spcAft>
              <a:buClr>
                <a:srgbClr val="000000"/>
              </a:buClr>
              <a:defRPr/>
            </a:pPr>
            <a:endParaRPr lang="en-AU" sz="1800" b="1" kern="0" dirty="0">
              <a:solidFill>
                <a:srgbClr val="000000"/>
              </a:solidFill>
              <a:latin typeface="+mj-lt"/>
              <a:cs typeface="Arial"/>
              <a:sym typeface="Arial"/>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268644" cy="992778"/>
          </a:xfrm>
        </p:spPr>
        <p:txBody>
          <a:bodyPr>
            <a:normAutofit/>
          </a:bodyPr>
          <a:lstStyle/>
          <a:p>
            <a:pPr>
              <a:lnSpc>
                <a:spcPct val="100000"/>
              </a:lnSpc>
            </a:pPr>
            <a:r>
              <a:rPr lang="en-US" sz="2400" dirty="0">
                <a:solidFill>
                  <a:schemeClr val="tx2"/>
                </a:solidFill>
              </a:rPr>
              <a:t>There are some opportunities that can be pursued early that will contribute to the </a:t>
            </a:r>
            <a:r>
              <a:rPr lang="en-US" sz="2400" dirty="0" smtClean="0">
                <a:solidFill>
                  <a:schemeClr val="tx2"/>
                </a:solidFill>
              </a:rPr>
              <a:t>Commission’s </a:t>
            </a:r>
            <a:r>
              <a:rPr lang="en-US" sz="2400" dirty="0">
                <a:solidFill>
                  <a:schemeClr val="tx2"/>
                </a:solidFill>
              </a:rPr>
              <a:t>longer term success</a:t>
            </a:r>
            <a:endParaRPr lang="en-AU" sz="2400" dirty="0">
              <a:solidFill>
                <a:schemeClr val="tx2"/>
              </a:solidFill>
            </a:endParaRPr>
          </a:p>
        </p:txBody>
      </p:sp>
      <p:sp>
        <p:nvSpPr>
          <p:cNvPr id="2" name="Footer Placeholder 1">
            <a:extLst>
              <a:ext uri="{FF2B5EF4-FFF2-40B4-BE49-F238E27FC236}">
                <a16:creationId xmlns:a16="http://schemas.microsoft.com/office/drawing/2014/main" id="{ADFDC5D2-3124-2F97-83C9-DFB6239A0E2B}"/>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23" name="TextBox 22">
            <a:extLst>
              <a:ext uri="{FF2B5EF4-FFF2-40B4-BE49-F238E27FC236}">
                <a16:creationId xmlns:a16="http://schemas.microsoft.com/office/drawing/2014/main" id="{FE84ABB9-B369-48BF-B14E-02224E4B5943}"/>
              </a:ext>
            </a:extLst>
          </p:cNvPr>
          <p:cNvSpPr txBox="1"/>
          <p:nvPr/>
        </p:nvSpPr>
        <p:spPr>
          <a:xfrm>
            <a:off x="7423727" y="2095174"/>
            <a:ext cx="4188380" cy="1461094"/>
          </a:xfrm>
          <a:prstGeom prst="rect">
            <a:avLst/>
          </a:prstGeom>
          <a:noFill/>
        </p:spPr>
        <p:txBody>
          <a:bodyPr wrap="square" tIns="90000" bIns="90000" anchor="t">
            <a:noAutofit/>
          </a:bodyPr>
          <a:lstStyle>
            <a:defPPr>
              <a:defRPr lang="en-US"/>
            </a:defPPr>
            <a:lvl1pPr>
              <a:spcAft>
                <a:spcPts val="600"/>
              </a:spcAft>
              <a:defRPr sz="1050" b="0"/>
            </a:lvl1pPr>
          </a:lstStyle>
          <a:p>
            <a:pPr>
              <a:spcBef>
                <a:spcPts val="600"/>
              </a:spcBef>
              <a:spcAft>
                <a:spcPts val="0"/>
              </a:spcAft>
              <a:buClr>
                <a:srgbClr val="000000"/>
              </a:buClr>
              <a:defRPr/>
            </a:pPr>
            <a:r>
              <a:rPr kumimoji="0" lang="en-AU" sz="1200" b="0" i="0" u="none" strike="noStrike" kern="0" cap="none" spc="0" normalizeH="0" baseline="0" noProof="0" dirty="0">
                <a:ln>
                  <a:noFill/>
                </a:ln>
                <a:solidFill>
                  <a:srgbClr val="000000"/>
                </a:solidFill>
                <a:effectLst/>
                <a:uLnTx/>
                <a:uFillTx/>
                <a:latin typeface="+mj-lt"/>
                <a:ea typeface="Arial"/>
                <a:cs typeface="Arial"/>
                <a:sym typeface="Arial"/>
              </a:rPr>
              <a:t>To initiate the </a:t>
            </a:r>
            <a:r>
              <a:rPr lang="en-AU" sz="1200" kern="0" dirty="0">
                <a:solidFill>
                  <a:srgbClr val="000000"/>
                </a:solidFill>
                <a:latin typeface="+mj-lt"/>
                <a:ea typeface="Arial"/>
                <a:cs typeface="Arial"/>
                <a:sym typeface="Arial"/>
              </a:rPr>
              <a:t>implementation across the workforce pillars,</a:t>
            </a:r>
            <a:r>
              <a:rPr lang="en-AU" sz="1200" b="1" kern="0" dirty="0">
                <a:solidFill>
                  <a:srgbClr val="000000"/>
                </a:solidFill>
                <a:latin typeface="+mj-lt"/>
                <a:ea typeface="Arial"/>
                <a:cs typeface="Arial"/>
                <a:sym typeface="Arial"/>
              </a:rPr>
              <a:t> 5 priority recommendations</a:t>
            </a:r>
            <a:r>
              <a:rPr lang="en-AU" sz="1200" kern="0" dirty="0">
                <a:solidFill>
                  <a:srgbClr val="000000"/>
                </a:solidFill>
                <a:latin typeface="+mj-lt"/>
                <a:ea typeface="Arial"/>
                <a:cs typeface="Arial"/>
                <a:sym typeface="Arial"/>
              </a:rPr>
              <a:t> </a:t>
            </a:r>
            <a:r>
              <a:rPr kumimoji="0" lang="en-AU" sz="1200" b="0" i="0" u="none" strike="noStrike" kern="0" cap="none" spc="0" normalizeH="0" baseline="0" noProof="0" dirty="0">
                <a:ln>
                  <a:noFill/>
                </a:ln>
                <a:solidFill>
                  <a:srgbClr val="000000"/>
                </a:solidFill>
                <a:effectLst/>
                <a:uLnTx/>
                <a:uFillTx/>
                <a:latin typeface="+mj-lt"/>
                <a:ea typeface="Arial"/>
                <a:cs typeface="Arial"/>
                <a:sym typeface="Arial"/>
              </a:rPr>
              <a:t>have been identified (below). These recommendations are imperative </a:t>
            </a:r>
            <a:r>
              <a:rPr lang="en-AU" sz="1200" kern="0" dirty="0">
                <a:solidFill>
                  <a:srgbClr val="000000"/>
                </a:solidFill>
                <a:latin typeface="+mj-lt"/>
                <a:ea typeface="Arial"/>
                <a:cs typeface="Arial"/>
                <a:sym typeface="Arial"/>
              </a:rPr>
              <a:t>to creating a foundation </a:t>
            </a:r>
            <a:r>
              <a:rPr kumimoji="0" lang="en-AU" sz="1200" b="0" i="0" u="none" strike="noStrike" kern="0" cap="none" spc="0" normalizeH="0" baseline="0" noProof="0" dirty="0">
                <a:ln>
                  <a:noFill/>
                </a:ln>
                <a:solidFill>
                  <a:srgbClr val="000000"/>
                </a:solidFill>
                <a:effectLst/>
                <a:uLnTx/>
                <a:uFillTx/>
                <a:latin typeface="+mj-lt"/>
                <a:ea typeface="Arial"/>
                <a:cs typeface="Arial"/>
                <a:sym typeface="Arial"/>
              </a:rPr>
              <a:t>for future opportunities the Commission may want to undertake. These recommendations are considered ‘no-regrets’ investments, </a:t>
            </a:r>
            <a:r>
              <a:rPr kumimoji="0" lang="en-US" sz="1200" b="0" i="0" u="none" strike="noStrike" kern="0" cap="none" spc="0" normalizeH="0" baseline="0" noProof="0" dirty="0">
                <a:ln>
                  <a:noFill/>
                </a:ln>
                <a:solidFill>
                  <a:prstClr val="black"/>
                </a:solidFill>
                <a:effectLst/>
                <a:uLnTx/>
                <a:uFillTx/>
                <a:latin typeface="Calibri" panose="020F0502020204030204"/>
                <a:ea typeface="Arial"/>
                <a:cs typeface="Arial"/>
                <a:sym typeface="Arial"/>
              </a:rPr>
              <a:t>that are low risk decisions the Commission can make to respond to immediate priorities. Each recommendation can also be undertaken in incremental steps, initially through a ‘zero investment’ lens – exploring innovative ways to redirect and reprioritise effort including but not limited to exploring opportunities to draw on the incoming capability, capacity and perspectives of new starters joining the </a:t>
            </a:r>
            <a:r>
              <a:rPr kumimoji="0" lang="en-US" sz="1200" b="0" i="0" u="none" strike="noStrike" kern="0" cap="none" spc="0" normalizeH="0" baseline="0" noProof="0" dirty="0" smtClean="0">
                <a:ln>
                  <a:noFill/>
                </a:ln>
                <a:solidFill>
                  <a:prstClr val="black"/>
                </a:solidFill>
                <a:effectLst/>
                <a:uLnTx/>
                <a:uFillTx/>
                <a:latin typeface="Calibri" panose="020F0502020204030204"/>
                <a:ea typeface="Arial"/>
                <a:cs typeface="Arial"/>
                <a:sym typeface="Arial"/>
              </a:rPr>
              <a:t>Commission. </a:t>
            </a:r>
            <a:endParaRPr kumimoji="0" lang="en-US" sz="1200" b="0" i="0" u="none" strike="noStrike" kern="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
        <p:nvSpPr>
          <p:cNvPr id="32" name="TextBox 31">
            <a:extLst>
              <a:ext uri="{FF2B5EF4-FFF2-40B4-BE49-F238E27FC236}">
                <a16:creationId xmlns:a16="http://schemas.microsoft.com/office/drawing/2014/main" id="{FECCFEBF-F969-4208-843D-87E99E5E56E7}"/>
              </a:ext>
            </a:extLst>
          </p:cNvPr>
          <p:cNvSpPr txBox="1"/>
          <p:nvPr/>
        </p:nvSpPr>
        <p:spPr>
          <a:xfrm>
            <a:off x="7499928" y="1512419"/>
            <a:ext cx="4188380"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With 5 foundational opportunities identified as priority recommendations</a:t>
            </a:r>
          </a:p>
        </p:txBody>
      </p:sp>
      <p:sp>
        <p:nvSpPr>
          <p:cNvPr id="33" name="TextBox 32">
            <a:extLst>
              <a:ext uri="{FF2B5EF4-FFF2-40B4-BE49-F238E27FC236}">
                <a16:creationId xmlns:a16="http://schemas.microsoft.com/office/drawing/2014/main" id="{6D981DA2-B3F2-4322-94F8-DC3F9708E937}"/>
              </a:ext>
            </a:extLst>
          </p:cNvPr>
          <p:cNvSpPr txBox="1"/>
          <p:nvPr/>
        </p:nvSpPr>
        <p:spPr>
          <a:xfrm>
            <a:off x="503692" y="1512419"/>
            <a:ext cx="6793290"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A high-level opportunity roadmap containing 40 opportunities </a:t>
            </a:r>
          </a:p>
        </p:txBody>
      </p:sp>
      <p:sp>
        <p:nvSpPr>
          <p:cNvPr id="34" name="TextBox 33">
            <a:extLst>
              <a:ext uri="{FF2B5EF4-FFF2-40B4-BE49-F238E27FC236}">
                <a16:creationId xmlns:a16="http://schemas.microsoft.com/office/drawing/2014/main" id="{A7524D1C-3F03-4A2A-8A9B-7E2EFCEAFE43}"/>
              </a:ext>
            </a:extLst>
          </p:cNvPr>
          <p:cNvSpPr txBox="1"/>
          <p:nvPr/>
        </p:nvSpPr>
        <p:spPr>
          <a:xfrm>
            <a:off x="426899" y="2091165"/>
            <a:ext cx="6888301" cy="3685381"/>
          </a:xfrm>
          <a:prstGeom prst="rect">
            <a:avLst/>
          </a:prstGeom>
          <a:noFill/>
        </p:spPr>
        <p:txBody>
          <a:bodyPr wrap="square" lIns="91440" tIns="90000" rIns="91440" bIns="90000" anchor="t">
            <a:noAutofit/>
          </a:bodyPr>
          <a:lstStyle>
            <a:defPPr>
              <a:defRPr lang="en-US"/>
            </a:defPPr>
            <a:lvl1pPr>
              <a:spcAft>
                <a:spcPts val="600"/>
              </a:spcAft>
              <a:defRPr sz="1050" b="0"/>
            </a:lvl1pPr>
          </a:lstStyle>
          <a:p>
            <a:pPr>
              <a:spcBef>
                <a:spcPts val="600"/>
              </a:spcBef>
              <a:buClr>
                <a:srgbClr val="000000"/>
              </a:buClr>
              <a:defRPr/>
            </a:pPr>
            <a:r>
              <a:rPr lang="en-US" sz="1200" kern="0" dirty="0">
                <a:solidFill>
                  <a:srgbClr val="000000"/>
                </a:solidFill>
                <a:latin typeface="+mj-lt"/>
                <a:cs typeface="Arial"/>
                <a:sym typeface="Arial"/>
              </a:rPr>
              <a:t>To realise the </a:t>
            </a:r>
            <a:r>
              <a:rPr lang="en-US" sz="1200" kern="0" dirty="0" smtClean="0">
                <a:solidFill>
                  <a:srgbClr val="000000"/>
                </a:solidFill>
                <a:latin typeface="+mj-lt"/>
                <a:cs typeface="Arial"/>
                <a:sym typeface="Arial"/>
              </a:rPr>
              <a:t>Commission’s </a:t>
            </a:r>
            <a:r>
              <a:rPr lang="en-US" sz="1200" kern="0" dirty="0">
                <a:solidFill>
                  <a:srgbClr val="000000"/>
                </a:solidFill>
                <a:latin typeface="+mj-lt"/>
                <a:cs typeface="Arial"/>
                <a:sym typeface="Arial"/>
              </a:rPr>
              <a:t>workforce vision, achieve its strategic priorities and address workforce risks and opportunities, this </a:t>
            </a:r>
            <a:r>
              <a:rPr lang="en-US" sz="1200" kern="0" dirty="0" smtClean="0">
                <a:solidFill>
                  <a:srgbClr val="000000"/>
                </a:solidFill>
                <a:latin typeface="+mj-lt"/>
                <a:cs typeface="Arial"/>
                <a:sym typeface="Arial"/>
              </a:rPr>
              <a:t>Plan </a:t>
            </a:r>
            <a:r>
              <a:rPr lang="en-US" sz="1200" kern="0" dirty="0">
                <a:solidFill>
                  <a:srgbClr val="000000"/>
                </a:solidFill>
                <a:latin typeface="+mj-lt"/>
                <a:cs typeface="Arial"/>
                <a:sym typeface="Arial"/>
              </a:rPr>
              <a:t>identifies a number of data-informed priority opportunities to guide how the Commission </a:t>
            </a:r>
            <a:r>
              <a:rPr lang="en-US" sz="1200" kern="0" dirty="0">
                <a:solidFill>
                  <a:srgbClr val="000000"/>
                </a:solidFill>
                <a:latin typeface="+mj-lt"/>
                <a:cs typeface="Arial"/>
              </a:rPr>
              <a:t>attracts, develops and retains a diverse workforce with the right skills and attributes over the coming five years. </a:t>
            </a:r>
            <a:r>
              <a:rPr lang="en-US" sz="1200" b="1" kern="0" dirty="0">
                <a:latin typeface="Calibri" panose="020F0502020204030204"/>
                <a:cs typeface="Arial"/>
                <a:sym typeface="Arial"/>
              </a:rPr>
              <a:t>40 opportunities </a:t>
            </a:r>
            <a:r>
              <a:rPr kumimoji="0" lang="en-US" sz="1200" b="0" i="0" u="none" strike="noStrike" kern="0" cap="none" spc="0" normalizeH="0" baseline="0" noProof="0" dirty="0">
                <a:ln>
                  <a:noFill/>
                </a:ln>
                <a:effectLst/>
                <a:uLnTx/>
                <a:uFillTx/>
                <a:latin typeface="Calibri" panose="020F0502020204030204"/>
                <a:ea typeface="Arial"/>
                <a:cs typeface="Arial"/>
                <a:sym typeface="Arial"/>
              </a:rPr>
              <a:t>have been identified and have been prioritised </a:t>
            </a:r>
            <a:r>
              <a:rPr lang="en-US" sz="1200" kern="0" dirty="0">
                <a:latin typeface="Calibri" panose="020F0502020204030204"/>
                <a:cs typeface="Arial"/>
              </a:rPr>
              <a:t>into three horizons (0 - 6 months, 6 – 18 months, 18 months+). While all opportunities are recognised as important, high-level prioritisation </a:t>
            </a:r>
            <a:r>
              <a:rPr lang="en-US" sz="1200" kern="0" dirty="0" smtClean="0">
                <a:latin typeface="Calibri" panose="020F0502020204030204"/>
                <a:cs typeface="Arial"/>
              </a:rPr>
              <a:t>has been </a:t>
            </a:r>
            <a:r>
              <a:rPr lang="en-US" sz="1200" kern="0" dirty="0">
                <a:latin typeface="Calibri" panose="020F0502020204030204"/>
                <a:cs typeface="Arial"/>
              </a:rPr>
              <a:t>undertaken to also consider the</a:t>
            </a:r>
            <a:r>
              <a:rPr lang="en-US" sz="1200" b="1" kern="0" dirty="0">
                <a:latin typeface="Calibri" panose="020F0502020204030204"/>
                <a:cs typeface="Arial"/>
              </a:rPr>
              <a:t> value </a:t>
            </a:r>
            <a:r>
              <a:rPr lang="en-US" sz="1200" kern="0" dirty="0">
                <a:latin typeface="Calibri" panose="020F0502020204030204"/>
                <a:cs typeface="Arial"/>
              </a:rPr>
              <a:t>that the opportunity will bring, the </a:t>
            </a:r>
            <a:r>
              <a:rPr lang="en-US" sz="1200" b="1" kern="0" dirty="0">
                <a:latin typeface="Calibri" panose="020F0502020204030204"/>
                <a:cs typeface="Arial"/>
              </a:rPr>
              <a:t>ease</a:t>
            </a:r>
            <a:r>
              <a:rPr lang="en-US" sz="1200" kern="0" dirty="0">
                <a:latin typeface="Calibri" panose="020F0502020204030204"/>
                <a:cs typeface="Arial"/>
              </a:rPr>
              <a:t> at which it can be implemented and associated </a:t>
            </a:r>
            <a:r>
              <a:rPr lang="en-US" sz="1200" b="1" kern="0" dirty="0">
                <a:latin typeface="Calibri" panose="020F0502020204030204"/>
                <a:cs typeface="Arial"/>
              </a:rPr>
              <a:t>interdependencies and sequencing,</a:t>
            </a:r>
            <a:r>
              <a:rPr lang="en-US" sz="1200" kern="0" dirty="0">
                <a:latin typeface="Calibri" panose="020F0502020204030204"/>
                <a:cs typeface="Arial"/>
              </a:rPr>
              <a:t> the </a:t>
            </a:r>
            <a:r>
              <a:rPr lang="en-US" sz="1200" b="1" kern="0" dirty="0">
                <a:latin typeface="Calibri" panose="020F0502020204030204"/>
                <a:cs typeface="Arial"/>
              </a:rPr>
              <a:t>building maturity and sophistication </a:t>
            </a:r>
            <a:r>
              <a:rPr lang="en-US" sz="1200" kern="0" dirty="0">
                <a:latin typeface="Calibri" panose="020F0502020204030204"/>
                <a:cs typeface="Arial"/>
              </a:rPr>
              <a:t>to fully realise the benefits of the opportunity. S</a:t>
            </a:r>
            <a:r>
              <a:rPr lang="en-US" sz="1200" kern="0" dirty="0" smtClean="0">
                <a:latin typeface="Calibri" panose="020F0502020204030204"/>
                <a:cs typeface="Calibri"/>
              </a:rPr>
              <a:t>ome </a:t>
            </a:r>
            <a:r>
              <a:rPr lang="en-US" sz="1200" kern="0" dirty="0">
                <a:latin typeface="Calibri" panose="020F0502020204030204"/>
                <a:cs typeface="Calibri"/>
              </a:rPr>
              <a:t>key pieces of w</a:t>
            </a:r>
            <a:r>
              <a:rPr lang="en-US" sz="1200" kern="0" dirty="0">
                <a:ea typeface="+mn-lt"/>
                <a:cs typeface="+mn-lt"/>
              </a:rPr>
              <a:t>ork are already underway. Some examples include areas such as employee recognition, induction and onboarding, leadership development, organisational capability analysis, and the development of a wellbeing program</a:t>
            </a:r>
            <a:r>
              <a:rPr lang="en-US" sz="1200" kern="0" dirty="0">
                <a:latin typeface="Calibri" panose="020F0502020204030204"/>
                <a:cs typeface="Calibri"/>
              </a:rPr>
              <a:t>. </a:t>
            </a:r>
            <a:r>
              <a:rPr lang="en-US" sz="1200" kern="0" dirty="0">
                <a:latin typeface="Calibri" panose="020F0502020204030204"/>
                <a:cs typeface="Arial"/>
              </a:rPr>
              <a:t>It is important to note, this </a:t>
            </a:r>
            <a:r>
              <a:rPr lang="en-US" sz="1200" kern="0" dirty="0" smtClean="0">
                <a:latin typeface="Calibri" panose="020F0502020204030204"/>
                <a:cs typeface="Arial"/>
              </a:rPr>
              <a:t>Plan </a:t>
            </a:r>
            <a:r>
              <a:rPr lang="en-US" sz="1200" kern="0" dirty="0">
                <a:latin typeface="Calibri" panose="020F0502020204030204"/>
                <a:cs typeface="Arial"/>
              </a:rPr>
              <a:t>isn’t an endorsed suite of recommendations or agreed program of work. </a:t>
            </a:r>
            <a:r>
              <a:rPr lang="en-US" sz="1200" dirty="0"/>
              <a:t>The recommended opportunities will require further validation and decision making based on organisational priorities, capacity and available funding including endorsement by the ELT. In practice, this means initiatives may not commence immediately and ongoing engagement with key stakeholders will be critical to striking the balance between maintaining momentum and required governance processes. </a:t>
            </a:r>
            <a:endParaRPr lang="en-AU" sz="1200" kern="0" dirty="0">
              <a:latin typeface="Calibri" panose="020F0502020204030204"/>
              <a:cs typeface="Arial"/>
            </a:endParaRPr>
          </a:p>
          <a:p>
            <a:pPr>
              <a:spcBef>
                <a:spcPts val="600"/>
              </a:spcBef>
              <a:buClr>
                <a:srgbClr val="000000"/>
              </a:buClr>
              <a:defRPr/>
            </a:pPr>
            <a:endParaRPr lang="en-AU" sz="1000" kern="0" dirty="0">
              <a:solidFill>
                <a:srgbClr val="000000"/>
              </a:solidFill>
              <a:latin typeface="+mj-lt"/>
              <a:cs typeface="Arial"/>
              <a:sym typeface="Arial"/>
            </a:endParaRPr>
          </a:p>
          <a:p>
            <a:pPr>
              <a:spcBef>
                <a:spcPts val="600"/>
              </a:spcBef>
              <a:buClr>
                <a:srgbClr val="000000"/>
              </a:buClr>
              <a:defRPr/>
            </a:pPr>
            <a:endParaRPr lang="en-AU" sz="1000" kern="0" dirty="0">
              <a:solidFill>
                <a:srgbClr val="000000"/>
              </a:solidFill>
              <a:latin typeface="+mj-lt"/>
              <a:cs typeface="Arial"/>
              <a:sym typeface="Arial"/>
            </a:endParaRPr>
          </a:p>
          <a:p>
            <a:endParaRPr lang="en-US" dirty="0"/>
          </a:p>
        </p:txBody>
      </p:sp>
      <p:sp>
        <p:nvSpPr>
          <p:cNvPr id="49" name="Slide Number Placeholder 6">
            <a:extLst>
              <a:ext uri="{FF2B5EF4-FFF2-40B4-BE49-F238E27FC236}">
                <a16:creationId xmlns:a16="http://schemas.microsoft.com/office/drawing/2014/main" id="{7FD47340-F2D6-4201-B71E-69467BA8FE30}"/>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7</a:t>
            </a:fld>
            <a:endParaRPr lang="en-US" dirty="0"/>
          </a:p>
        </p:txBody>
      </p:sp>
      <p:sp>
        <p:nvSpPr>
          <p:cNvPr id="39" name="Freeform 60">
            <a:extLst>
              <a:ext uri="{FF2B5EF4-FFF2-40B4-BE49-F238E27FC236}">
                <a16:creationId xmlns:a16="http://schemas.microsoft.com/office/drawing/2014/main" id="{EBDF11E6-5E8D-4012-9F34-3C779C8E867E}"/>
              </a:ext>
            </a:extLst>
          </p:cNvPr>
          <p:cNvSpPr>
            <a:spLocks noChangeAspect="1" noEditPoints="1"/>
          </p:cNvSpPr>
          <p:nvPr/>
        </p:nvSpPr>
        <p:spPr bwMode="auto">
          <a:xfrm>
            <a:off x="9694229" y="4030801"/>
            <a:ext cx="96536" cy="96810"/>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4 w 576"/>
              <a:gd name="T13" fmla="*/ 551 h 576"/>
              <a:gd name="T14" fmla="*/ 24 w 576"/>
              <a:gd name="T15" fmla="*/ 24 h 576"/>
              <a:gd name="T16" fmla="*/ 551 w 576"/>
              <a:gd name="T17" fmla="*/ 24 h 576"/>
              <a:gd name="T18" fmla="*/ 551 w 576"/>
              <a:gd name="T19" fmla="*/ 551 h 576"/>
              <a:gd name="T20" fmla="*/ 288 w 576"/>
              <a:gd name="T21" fmla="*/ 479 h 576"/>
              <a:gd name="T22" fmla="*/ 97 w 576"/>
              <a:gd name="T23" fmla="*/ 288 h 576"/>
              <a:gd name="T24" fmla="*/ 288 w 576"/>
              <a:gd name="T25" fmla="*/ 97 h 576"/>
              <a:gd name="T26" fmla="*/ 479 w 576"/>
              <a:gd name="T27" fmla="*/ 288 h 576"/>
              <a:gd name="T28" fmla="*/ 288 w 576"/>
              <a:gd name="T29" fmla="*/ 479 h 576"/>
              <a:gd name="T30" fmla="*/ 288 w 576"/>
              <a:gd name="T31" fmla="*/ 121 h 576"/>
              <a:gd name="T32" fmla="*/ 121 w 576"/>
              <a:gd name="T33" fmla="*/ 288 h 576"/>
              <a:gd name="T34" fmla="*/ 288 w 576"/>
              <a:gd name="T35" fmla="*/ 454 h 576"/>
              <a:gd name="T36" fmla="*/ 454 w 576"/>
              <a:gd name="T37" fmla="*/ 288 h 576"/>
              <a:gd name="T38" fmla="*/ 288 w 576"/>
              <a:gd name="T39" fmla="*/ 121 h 576"/>
              <a:gd name="T40" fmla="*/ 422 w 576"/>
              <a:gd name="T41" fmla="*/ 300 h 576"/>
              <a:gd name="T42" fmla="*/ 275 w 576"/>
              <a:gd name="T43" fmla="*/ 300 h 576"/>
              <a:gd name="T44" fmla="*/ 275 w 576"/>
              <a:gd name="T45" fmla="*/ 153 h 576"/>
              <a:gd name="T46" fmla="*/ 300 w 576"/>
              <a:gd name="T47" fmla="*/ 153 h 576"/>
              <a:gd name="T48" fmla="*/ 300 w 576"/>
              <a:gd name="T49" fmla="*/ 276 h 576"/>
              <a:gd name="T50" fmla="*/ 422 w 576"/>
              <a:gd name="T51" fmla="*/ 276 h 576"/>
              <a:gd name="T52" fmla="*/ 422 w 576"/>
              <a:gd name="T53" fmla="*/ 30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4"/>
                  <a:pt x="24" y="24"/>
                  <a:pt x="24" y="24"/>
                </a:cubicBezTo>
                <a:cubicBezTo>
                  <a:pt x="551" y="24"/>
                  <a:pt x="551" y="24"/>
                  <a:pt x="551" y="24"/>
                </a:cubicBezTo>
                <a:lnTo>
                  <a:pt x="551" y="551"/>
                </a:lnTo>
                <a:close/>
                <a:moveTo>
                  <a:pt x="288" y="479"/>
                </a:moveTo>
                <a:cubicBezTo>
                  <a:pt x="182" y="479"/>
                  <a:pt x="97" y="393"/>
                  <a:pt x="97" y="288"/>
                </a:cubicBezTo>
                <a:cubicBezTo>
                  <a:pt x="97" y="182"/>
                  <a:pt x="182" y="97"/>
                  <a:pt x="288" y="97"/>
                </a:cubicBezTo>
                <a:cubicBezTo>
                  <a:pt x="393" y="97"/>
                  <a:pt x="479" y="182"/>
                  <a:pt x="479" y="288"/>
                </a:cubicBezTo>
                <a:cubicBezTo>
                  <a:pt x="479" y="393"/>
                  <a:pt x="393" y="479"/>
                  <a:pt x="288" y="479"/>
                </a:cubicBezTo>
                <a:close/>
                <a:moveTo>
                  <a:pt x="288" y="121"/>
                </a:moveTo>
                <a:cubicBezTo>
                  <a:pt x="196" y="121"/>
                  <a:pt x="121" y="196"/>
                  <a:pt x="121" y="288"/>
                </a:cubicBezTo>
                <a:cubicBezTo>
                  <a:pt x="121" y="380"/>
                  <a:pt x="196" y="454"/>
                  <a:pt x="288" y="454"/>
                </a:cubicBezTo>
                <a:cubicBezTo>
                  <a:pt x="380" y="454"/>
                  <a:pt x="454" y="380"/>
                  <a:pt x="454" y="288"/>
                </a:cubicBezTo>
                <a:cubicBezTo>
                  <a:pt x="454" y="196"/>
                  <a:pt x="380" y="121"/>
                  <a:pt x="288" y="121"/>
                </a:cubicBezTo>
                <a:close/>
                <a:moveTo>
                  <a:pt x="422" y="300"/>
                </a:moveTo>
                <a:cubicBezTo>
                  <a:pt x="275" y="300"/>
                  <a:pt x="275" y="300"/>
                  <a:pt x="275" y="300"/>
                </a:cubicBezTo>
                <a:cubicBezTo>
                  <a:pt x="275" y="153"/>
                  <a:pt x="275" y="153"/>
                  <a:pt x="275" y="153"/>
                </a:cubicBezTo>
                <a:cubicBezTo>
                  <a:pt x="300" y="153"/>
                  <a:pt x="300" y="153"/>
                  <a:pt x="300" y="153"/>
                </a:cubicBezTo>
                <a:cubicBezTo>
                  <a:pt x="300" y="276"/>
                  <a:pt x="300" y="276"/>
                  <a:pt x="300" y="276"/>
                </a:cubicBezTo>
                <a:cubicBezTo>
                  <a:pt x="422" y="276"/>
                  <a:pt x="422" y="276"/>
                  <a:pt x="422" y="276"/>
                </a:cubicBezTo>
                <a:lnTo>
                  <a:pt x="422" y="300"/>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p>
        </p:txBody>
      </p:sp>
    </p:spTree>
    <p:extLst>
      <p:ext uri="{BB962C8B-B14F-4D97-AF65-F5344CB8AC3E}">
        <p14:creationId xmlns:p14="http://schemas.microsoft.com/office/powerpoint/2010/main" val="152792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noAutofit/>
          </a:bodyPr>
          <a:lstStyle/>
          <a:p>
            <a:pPr>
              <a:lnSpc>
                <a:spcPct val="100000"/>
              </a:lnSpc>
            </a:pPr>
            <a:r>
              <a:rPr lang="en-AU" dirty="0"/>
              <a:t>2. About this </a:t>
            </a:r>
            <a:r>
              <a:rPr lang="en-AU" dirty="0" smtClean="0"/>
              <a:t>Plan</a:t>
            </a:r>
            <a:r>
              <a:rPr lang="en-AU" dirty="0"/>
              <a:t/>
            </a:r>
            <a:br>
              <a:rPr lang="en-AU" dirty="0"/>
            </a:br>
            <a:endParaRPr lang="en-AU" dirty="0"/>
          </a:p>
        </p:txBody>
      </p:sp>
      <p:sp>
        <p:nvSpPr>
          <p:cNvPr id="5" name="Slide Number Placeholder 4">
            <a:extLst>
              <a:ext uri="{FF2B5EF4-FFF2-40B4-BE49-F238E27FC236}">
                <a16:creationId xmlns:a16="http://schemas.microsoft.com/office/drawing/2014/main" id="{1EB04A32-0112-CDD0-9291-1279386790E4}"/>
              </a:ext>
            </a:extLst>
          </p:cNvPr>
          <p:cNvSpPr>
            <a:spLocks noGrp="1"/>
          </p:cNvSpPr>
          <p:nvPr>
            <p:ph type="sldNum" sz="quarter" idx="12"/>
          </p:nvPr>
        </p:nvSpPr>
        <p:spPr/>
        <p:txBody>
          <a:bodyPr/>
          <a:lstStyle/>
          <a:p>
            <a:fld id="{C0F55C17-AF72-40D4-ADBD-B5505DEBF9BA}" type="slidenum">
              <a:rPr lang="en-AU" smtClean="0"/>
              <a:pPr/>
              <a:t>8</a:t>
            </a:fld>
            <a:endParaRPr lang="en-US" dirty="0"/>
          </a:p>
        </p:txBody>
      </p:sp>
    </p:spTree>
    <p:extLst>
      <p:ext uri="{BB962C8B-B14F-4D97-AF65-F5344CB8AC3E}">
        <p14:creationId xmlns:p14="http://schemas.microsoft.com/office/powerpoint/2010/main" val="419290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C1D694-467A-5F02-819D-9364312998A3}"/>
              </a:ext>
            </a:extLst>
          </p:cNvPr>
          <p:cNvSpPr>
            <a:spLocks noGrp="1"/>
          </p:cNvSpPr>
          <p:nvPr>
            <p:ph type="sldNum" sz="quarter" idx="12"/>
          </p:nvPr>
        </p:nvSpPr>
        <p:spPr>
          <a:xfrm>
            <a:off x="11151991" y="7733679"/>
            <a:ext cx="362274" cy="180000"/>
          </a:xfrm>
        </p:spPr>
        <p:txBody>
          <a:bodyPr/>
          <a:lstStyle/>
          <a:p>
            <a:fld id="{C0F55C17-AF72-40D4-ADBD-B5505DEBF9BA}" type="slidenum">
              <a:rPr lang="en-AU" smtClean="0"/>
              <a:t>9</a:t>
            </a:fld>
            <a:endParaRPr lang="en-US" dirty="0"/>
          </a:p>
        </p:txBody>
      </p:sp>
      <p:sp>
        <p:nvSpPr>
          <p:cNvPr id="95" name="Google Shape;6575;p424">
            <a:extLst>
              <a:ext uri="{FF2B5EF4-FFF2-40B4-BE49-F238E27FC236}">
                <a16:creationId xmlns:a16="http://schemas.microsoft.com/office/drawing/2014/main" id="{7EC65122-0D0E-47CF-AAAE-42E9322EE162}"/>
              </a:ext>
            </a:extLst>
          </p:cNvPr>
          <p:cNvSpPr/>
          <p:nvPr/>
        </p:nvSpPr>
        <p:spPr>
          <a:xfrm>
            <a:off x="7753122" y="1601461"/>
            <a:ext cx="3956761" cy="4750435"/>
          </a:xfrm>
          <a:prstGeom prst="rect">
            <a:avLst/>
          </a:prstGeom>
          <a:solidFill>
            <a:schemeClr val="bg2"/>
          </a:solidFill>
          <a:ln>
            <a:noFill/>
          </a:ln>
        </p:spPr>
        <p:txBody>
          <a:bodyPr spcFirstLastPara="1" wrap="square" lIns="120000" tIns="96000" rIns="48000" bIns="121900" anchor="t" anchorCtr="0">
            <a:noAutofit/>
          </a:bodyPr>
          <a:lstStyle/>
          <a:p>
            <a:pPr marL="172720" indent="-179070">
              <a:spcBef>
                <a:spcPts val="100"/>
              </a:spcBef>
              <a:buClr>
                <a:schemeClr val="dk1"/>
              </a:buClr>
              <a:buSzPts val="900"/>
              <a:buFont typeface="Helvetica Neue Light"/>
              <a:buChar char="●"/>
              <a:defRPr/>
            </a:pPr>
            <a:endParaRPr lang="en-US" sz="900" i="0" u="none" strike="noStrike" kern="0" cap="none" spc="0" normalizeH="0" baseline="0" noProof="0" dirty="0">
              <a:ln>
                <a:noFill/>
              </a:ln>
              <a:solidFill>
                <a:srgbClr val="000000"/>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Developing a Workforce </a:t>
            </a:r>
            <a:r>
              <a:rPr lang="en-US" sz="2400" dirty="0" smtClean="0">
                <a:solidFill>
                  <a:schemeClr val="tx2"/>
                </a:solidFill>
              </a:rPr>
              <a:t>Plan </a:t>
            </a:r>
            <a:r>
              <a:rPr lang="en-US" sz="2400" dirty="0">
                <a:solidFill>
                  <a:schemeClr val="tx2"/>
                </a:solidFill>
              </a:rPr>
              <a:t>creates the path to a more engaged, skilled and sustainable workforce</a:t>
            </a:r>
            <a:endParaRPr lang="en-AU" sz="2400" dirty="0">
              <a:solidFill>
                <a:schemeClr val="tx2"/>
              </a:solidFill>
              <a:highlight>
                <a:srgbClr val="FFFF00"/>
              </a:highlight>
            </a:endParaRPr>
          </a:p>
        </p:txBody>
      </p:sp>
      <p:sp>
        <p:nvSpPr>
          <p:cNvPr id="18" name="TextBox 17">
            <a:extLst>
              <a:ext uri="{FF2B5EF4-FFF2-40B4-BE49-F238E27FC236}">
                <a16:creationId xmlns:a16="http://schemas.microsoft.com/office/drawing/2014/main" id="{1D9CAC00-4A34-4A1E-9B09-8371E883E7E4}"/>
              </a:ext>
            </a:extLst>
          </p:cNvPr>
          <p:cNvSpPr txBox="1"/>
          <p:nvPr/>
        </p:nvSpPr>
        <p:spPr>
          <a:xfrm>
            <a:off x="6610350" y="805171"/>
            <a:ext cx="2120939" cy="407548"/>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endParaRPr kumimoji="0" lang="en-AU" sz="900" b="0" i="0" u="none" strike="noStrike" kern="1200" cap="none" spc="0" normalizeH="0" baseline="0" noProof="0" dirty="0">
              <a:ln>
                <a:noFill/>
              </a:ln>
              <a:solidFill>
                <a:prstClr val="black"/>
              </a:solidFill>
              <a:effectLst/>
              <a:uLnTx/>
              <a:uFillTx/>
              <a:latin typeface="Helvetica Neue" panose="020B0604020202020204"/>
              <a:ea typeface="+mn-ea"/>
              <a:cs typeface="+mn-cs"/>
            </a:endParaRPr>
          </a:p>
        </p:txBody>
      </p:sp>
      <p:sp>
        <p:nvSpPr>
          <p:cNvPr id="57" name="Google Shape;1415;p189">
            <a:extLst>
              <a:ext uri="{FF2B5EF4-FFF2-40B4-BE49-F238E27FC236}">
                <a16:creationId xmlns:a16="http://schemas.microsoft.com/office/drawing/2014/main" id="{CCDA5114-1F34-4BFC-8FA1-7C50B400EEF7}"/>
              </a:ext>
            </a:extLst>
          </p:cNvPr>
          <p:cNvSpPr/>
          <p:nvPr/>
        </p:nvSpPr>
        <p:spPr>
          <a:xfrm>
            <a:off x="5350541" y="1558038"/>
            <a:ext cx="3289361" cy="1009518"/>
          </a:xfrm>
          <a:prstGeom prst="rect">
            <a:avLst/>
          </a:prstGeom>
          <a:noFill/>
          <a:ln>
            <a:noFill/>
          </a:ln>
        </p:spPr>
        <p:txBody>
          <a:bodyPr spcFirstLastPara="1" wrap="square" lIns="91425" tIns="45700" rIns="91425" bIns="45700" anchor="t" anchorCtr="0">
            <a:noAutofit/>
          </a:bodyPr>
          <a:lstStyle/>
          <a:p>
            <a:pPr>
              <a:buClr>
                <a:srgbClr val="000000"/>
              </a:buClr>
              <a:buFont typeface="Arial"/>
              <a:buNone/>
              <a:defRPr/>
            </a:pPr>
            <a:endParaRPr sz="900" kern="0" dirty="0">
              <a:latin typeface="Arial"/>
              <a:ea typeface="Arial"/>
              <a:cs typeface="Arial"/>
              <a:sym typeface="Arial"/>
            </a:endParaRPr>
          </a:p>
        </p:txBody>
      </p:sp>
      <p:sp>
        <p:nvSpPr>
          <p:cNvPr id="58" name="Google Shape;6575;p424">
            <a:extLst>
              <a:ext uri="{FF2B5EF4-FFF2-40B4-BE49-F238E27FC236}">
                <a16:creationId xmlns:a16="http://schemas.microsoft.com/office/drawing/2014/main" id="{E0243929-2250-410D-8F1C-8C90FD20D4AF}"/>
              </a:ext>
            </a:extLst>
          </p:cNvPr>
          <p:cNvSpPr/>
          <p:nvPr/>
        </p:nvSpPr>
        <p:spPr>
          <a:xfrm>
            <a:off x="489522" y="1594543"/>
            <a:ext cx="3597671" cy="4757354"/>
          </a:xfrm>
          <a:prstGeom prst="rect">
            <a:avLst/>
          </a:prstGeom>
          <a:solidFill>
            <a:schemeClr val="bg2"/>
          </a:solidFill>
          <a:ln>
            <a:noFill/>
          </a:ln>
        </p:spPr>
        <p:txBody>
          <a:bodyPr spcFirstLastPara="1" wrap="square" lIns="120000" tIns="96000" rIns="48000" bIns="121900" anchor="t" anchorCtr="0">
            <a:noAutofit/>
          </a:bodyPr>
          <a:lstStyle/>
          <a:p>
            <a:pPr marL="172720" indent="-179070">
              <a:spcBef>
                <a:spcPts val="100"/>
              </a:spcBef>
              <a:buClr>
                <a:schemeClr val="dk1"/>
              </a:buClr>
              <a:buSzPts val="900"/>
              <a:buFont typeface="Helvetica Neue Light"/>
              <a:buChar char="●"/>
              <a:defRPr/>
            </a:pPr>
            <a:endParaRPr lang="en-US" sz="900" i="0" u="none" strike="noStrike" kern="0" cap="none" spc="0" normalizeH="0" baseline="0" noProof="0" dirty="0">
              <a:ln>
                <a:noFill/>
              </a:ln>
              <a:solidFill>
                <a:srgbClr val="000000"/>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60" name="Rectangle 59">
            <a:extLst>
              <a:ext uri="{FF2B5EF4-FFF2-40B4-BE49-F238E27FC236}">
                <a16:creationId xmlns:a16="http://schemas.microsoft.com/office/drawing/2014/main" id="{EF2ED94A-B18E-4397-9777-C79481D2FCC6}"/>
              </a:ext>
            </a:extLst>
          </p:cNvPr>
          <p:cNvSpPr/>
          <p:nvPr/>
        </p:nvSpPr>
        <p:spPr>
          <a:xfrm>
            <a:off x="496969" y="1934729"/>
            <a:ext cx="3588854" cy="2178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The </a:t>
            </a:r>
            <a:r>
              <a:rPr lang="en-US" sz="1000" dirty="0" smtClean="0">
                <a:solidFill>
                  <a:schemeClr val="tx1"/>
                </a:solidFill>
              </a:rPr>
              <a:t>Commission’s </a:t>
            </a:r>
            <a:r>
              <a:rPr lang="en-US" sz="1000" dirty="0">
                <a:solidFill>
                  <a:schemeClr val="tx1"/>
                </a:solidFill>
              </a:rPr>
              <a:t>people are its greatest asset, this Workforce </a:t>
            </a:r>
            <a:r>
              <a:rPr lang="en-US" sz="1000" dirty="0" smtClean="0">
                <a:solidFill>
                  <a:schemeClr val="tx1"/>
                </a:solidFill>
              </a:rPr>
              <a:t>Plan </a:t>
            </a:r>
            <a:r>
              <a:rPr lang="en-US" sz="1000" dirty="0">
                <a:solidFill>
                  <a:schemeClr val="tx1"/>
                </a:solidFill>
              </a:rPr>
              <a:t>has been designed to benefit all staff across the Commission. The strategy provides a clear line of sight between strategic priorities and how the Commission attracts, develops and retains a diverse workforce with the necessary capability and attributes needed to respond to challenges as they arise and effectively achieve our purpose; upholding the rights of NDIS participants. </a:t>
            </a:r>
            <a:r>
              <a:rPr lang="en-AU" sz="1000" dirty="0">
                <a:solidFill>
                  <a:schemeClr val="tx1"/>
                </a:solidFill>
              </a:rPr>
              <a:t>While this document </a:t>
            </a:r>
            <a:r>
              <a:rPr lang="en-AU" sz="1000" dirty="0" smtClean="0">
                <a:solidFill>
                  <a:schemeClr val="tx1"/>
                </a:solidFill>
              </a:rPr>
              <a:t>is for </a:t>
            </a:r>
            <a:r>
              <a:rPr lang="en-AU" sz="1000" dirty="0">
                <a:solidFill>
                  <a:schemeClr val="tx1"/>
                </a:solidFill>
              </a:rPr>
              <a:t>internal Commission </a:t>
            </a:r>
            <a:r>
              <a:rPr lang="en-AU" sz="1000" dirty="0" smtClean="0">
                <a:solidFill>
                  <a:schemeClr val="tx1"/>
                </a:solidFill>
              </a:rPr>
              <a:t>use, </a:t>
            </a:r>
            <a:r>
              <a:rPr lang="en-AU" sz="1000" dirty="0">
                <a:solidFill>
                  <a:schemeClr val="tx1"/>
                </a:solidFill>
              </a:rPr>
              <a:t>it has been designed with various perspectives </a:t>
            </a:r>
            <a:r>
              <a:rPr lang="en-AU" sz="1000" dirty="0" smtClean="0">
                <a:solidFill>
                  <a:schemeClr val="tx1"/>
                </a:solidFill>
              </a:rPr>
              <a:t>in mind, </a:t>
            </a:r>
            <a:r>
              <a:rPr lang="en-AU" sz="1000" dirty="0">
                <a:solidFill>
                  <a:schemeClr val="tx1"/>
                </a:solidFill>
              </a:rPr>
              <a:t>including that of our current workforce – both workers and </a:t>
            </a:r>
            <a:r>
              <a:rPr lang="en-AU" sz="1000" dirty="0" smtClean="0">
                <a:solidFill>
                  <a:schemeClr val="tx1"/>
                </a:solidFill>
              </a:rPr>
              <a:t>leaders at all levels, </a:t>
            </a:r>
            <a:r>
              <a:rPr lang="en-AU" sz="1000" dirty="0">
                <a:solidFill>
                  <a:schemeClr val="tx1"/>
                </a:solidFill>
              </a:rPr>
              <a:t>as well as our future workforce, our future pipeline of </a:t>
            </a:r>
            <a:r>
              <a:rPr lang="en-AU" sz="1000" dirty="0" smtClean="0">
                <a:solidFill>
                  <a:schemeClr val="tx1"/>
                </a:solidFill>
              </a:rPr>
              <a:t>talent </a:t>
            </a:r>
            <a:r>
              <a:rPr lang="en-AU" sz="1000" dirty="0">
                <a:solidFill>
                  <a:schemeClr val="tx1"/>
                </a:solidFill>
              </a:rPr>
              <a:t>and participants and providers.</a:t>
            </a:r>
            <a:endParaRPr lang="en-US" sz="1000" dirty="0">
              <a:solidFill>
                <a:schemeClr val="tx1"/>
              </a:solidFill>
            </a:endParaRPr>
          </a:p>
        </p:txBody>
      </p:sp>
      <p:sp>
        <p:nvSpPr>
          <p:cNvPr id="61" name="TextBox 60">
            <a:extLst>
              <a:ext uri="{FF2B5EF4-FFF2-40B4-BE49-F238E27FC236}">
                <a16:creationId xmlns:a16="http://schemas.microsoft.com/office/drawing/2014/main" id="{0E2A52B9-A90E-4981-B379-D60432BBFC96}"/>
              </a:ext>
            </a:extLst>
          </p:cNvPr>
          <p:cNvSpPr txBox="1"/>
          <p:nvPr/>
        </p:nvSpPr>
        <p:spPr>
          <a:xfrm>
            <a:off x="489524" y="1601462"/>
            <a:ext cx="3597669"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Audience of this </a:t>
            </a:r>
            <a:r>
              <a:rPr lang="en-AU" sz="1200" dirty="0" smtClean="0">
                <a:latin typeface="+mj-lt"/>
              </a:rPr>
              <a:t>Plan</a:t>
            </a:r>
            <a:endParaRPr lang="en-AU" sz="1200" dirty="0">
              <a:latin typeface="+mj-lt"/>
            </a:endParaRPr>
          </a:p>
        </p:txBody>
      </p:sp>
      <p:sp>
        <p:nvSpPr>
          <p:cNvPr id="72" name="Rectangle 71">
            <a:extLst>
              <a:ext uri="{FF2B5EF4-FFF2-40B4-BE49-F238E27FC236}">
                <a16:creationId xmlns:a16="http://schemas.microsoft.com/office/drawing/2014/main" id="{26682AF9-36F5-437E-8C59-4A99BA3AEA0F}"/>
              </a:ext>
            </a:extLst>
          </p:cNvPr>
          <p:cNvSpPr/>
          <p:nvPr/>
        </p:nvSpPr>
        <p:spPr>
          <a:xfrm>
            <a:off x="4077391" y="1905921"/>
            <a:ext cx="3650707" cy="2432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This </a:t>
            </a:r>
            <a:r>
              <a:rPr lang="en-US" sz="1000" dirty="0" smtClean="0">
                <a:solidFill>
                  <a:schemeClr val="tx1"/>
                </a:solidFill>
              </a:rPr>
              <a:t>Plan </a:t>
            </a:r>
            <a:r>
              <a:rPr lang="en-US" sz="1000" dirty="0">
                <a:solidFill>
                  <a:schemeClr val="tx1"/>
                </a:solidFill>
              </a:rPr>
              <a:t>provides the opportunity for the Commission to look at the impact of its transformation from a workforce capability perspective. The </a:t>
            </a:r>
            <a:r>
              <a:rPr lang="en-US" sz="1000" dirty="0" smtClean="0">
                <a:solidFill>
                  <a:schemeClr val="tx1"/>
                </a:solidFill>
              </a:rPr>
              <a:t>Plan </a:t>
            </a:r>
            <a:r>
              <a:rPr lang="en-US" sz="1000" dirty="0">
                <a:solidFill>
                  <a:schemeClr val="tx1"/>
                </a:solidFill>
              </a:rPr>
              <a:t>operates as a visioning document to help identify future workforce needs and identify potential workforce gaps, so that the organisation is well-positioned to respond early. </a:t>
            </a:r>
          </a:p>
          <a:p>
            <a:pPr>
              <a:spcAft>
                <a:spcPts val="500"/>
              </a:spcAft>
            </a:pPr>
            <a:r>
              <a:rPr lang="en-US" sz="1000" dirty="0" smtClean="0">
                <a:solidFill>
                  <a:schemeClr val="tx1"/>
                </a:solidFill>
              </a:rPr>
              <a:t>In devising this Plan, </a:t>
            </a:r>
            <a:r>
              <a:rPr lang="en-US" sz="1000" dirty="0">
                <a:solidFill>
                  <a:schemeClr val="tx1"/>
                </a:solidFill>
              </a:rPr>
              <a:t>the </a:t>
            </a:r>
            <a:r>
              <a:rPr lang="en-US" sz="1000" dirty="0" smtClean="0">
                <a:solidFill>
                  <a:schemeClr val="tx1"/>
                </a:solidFill>
              </a:rPr>
              <a:t>team considered:</a:t>
            </a:r>
            <a:endParaRPr lang="en-US" sz="1000" dirty="0">
              <a:solidFill>
                <a:schemeClr val="tx1"/>
              </a:solidFill>
            </a:endParaRPr>
          </a:p>
          <a:p>
            <a:pPr marL="171450" indent="-171450">
              <a:spcAft>
                <a:spcPts val="500"/>
              </a:spcAft>
              <a:buFont typeface="Arial" panose="020B0604020202020204" pitchFamily="34" charset="0"/>
              <a:buChar char="•"/>
            </a:pPr>
            <a:r>
              <a:rPr lang="en-US" sz="1000" dirty="0">
                <a:solidFill>
                  <a:schemeClr val="tx1"/>
                </a:solidFill>
              </a:rPr>
              <a:t>a </a:t>
            </a:r>
            <a:r>
              <a:rPr lang="en-US" sz="1000" b="1" dirty="0">
                <a:solidFill>
                  <a:schemeClr val="tx1"/>
                </a:solidFill>
              </a:rPr>
              <a:t>current state workforce view </a:t>
            </a:r>
            <a:r>
              <a:rPr lang="en-US" sz="1000" dirty="0">
                <a:solidFill>
                  <a:schemeClr val="tx1"/>
                </a:solidFill>
              </a:rPr>
              <a:t>incorporating analysis of macro, external drivers of change as well as internal risks and opportunities that may impact current and future workforce decisions </a:t>
            </a:r>
            <a:r>
              <a:rPr lang="en-US" sz="800" b="1" dirty="0">
                <a:solidFill>
                  <a:schemeClr val="tx1"/>
                </a:solidFill>
              </a:rPr>
              <a:t>(Section 3)</a:t>
            </a:r>
          </a:p>
          <a:p>
            <a:pPr marL="171450" indent="-171450">
              <a:spcAft>
                <a:spcPts val="500"/>
              </a:spcAft>
              <a:buFont typeface="Arial" panose="020B0604020202020204" pitchFamily="34" charset="0"/>
              <a:buChar char="•"/>
            </a:pPr>
            <a:r>
              <a:rPr lang="en-US" sz="1000" dirty="0">
                <a:solidFill>
                  <a:schemeClr val="tx1"/>
                </a:solidFill>
              </a:rPr>
              <a:t>a </a:t>
            </a:r>
            <a:r>
              <a:rPr lang="en-US" sz="1000" b="1" dirty="0">
                <a:solidFill>
                  <a:schemeClr val="tx1"/>
                </a:solidFill>
              </a:rPr>
              <a:t>future state workforce </a:t>
            </a:r>
            <a:r>
              <a:rPr lang="en-US" sz="1000" dirty="0">
                <a:solidFill>
                  <a:schemeClr val="tx1"/>
                </a:solidFill>
              </a:rPr>
              <a:t>view designed around four, core workforce </a:t>
            </a:r>
            <a:r>
              <a:rPr lang="en-US" sz="1000" dirty="0" smtClean="0">
                <a:solidFill>
                  <a:schemeClr val="tx1"/>
                </a:solidFill>
              </a:rPr>
              <a:t>plan pillars </a:t>
            </a:r>
            <a:r>
              <a:rPr lang="en-US" sz="1000" dirty="0">
                <a:solidFill>
                  <a:schemeClr val="tx1"/>
                </a:solidFill>
              </a:rPr>
              <a:t>– Workforce Sustainability, Capability, Growth and Performance</a:t>
            </a:r>
            <a:r>
              <a:rPr lang="en-US" sz="1000" dirty="0" smtClean="0">
                <a:solidFill>
                  <a:schemeClr val="tx1"/>
                </a:solidFill>
              </a:rPr>
              <a:t>. The pillars are enabled </a:t>
            </a:r>
            <a:r>
              <a:rPr lang="en-US" sz="1000" dirty="0">
                <a:solidFill>
                  <a:schemeClr val="tx1"/>
                </a:solidFill>
              </a:rPr>
              <a:t>by Diversity, Inclusion and Wellbeing and underpinned by our Cultural Principles </a:t>
            </a:r>
            <a:r>
              <a:rPr lang="en-US" sz="1000" dirty="0" smtClean="0">
                <a:solidFill>
                  <a:schemeClr val="tx1"/>
                </a:solidFill>
              </a:rPr>
              <a:t>which are at the </a:t>
            </a:r>
            <a:r>
              <a:rPr lang="en-US" sz="1000" dirty="0">
                <a:solidFill>
                  <a:schemeClr val="tx1"/>
                </a:solidFill>
              </a:rPr>
              <a:t>heart of everything the Commission does. Each pillar describes our future state workforce aspiration, what this looks like in practice and a range of workforce opportunities to help get us there  </a:t>
            </a:r>
            <a:r>
              <a:rPr lang="en-US" sz="800" b="1" dirty="0">
                <a:solidFill>
                  <a:schemeClr val="tx1"/>
                </a:solidFill>
              </a:rPr>
              <a:t>(Section 4)</a:t>
            </a:r>
            <a:endParaRPr lang="en-US" sz="800" b="1" dirty="0">
              <a:solidFill>
                <a:schemeClr val="tx1"/>
              </a:solidFill>
              <a:cs typeface="Calibri"/>
            </a:endParaRPr>
          </a:p>
          <a:p>
            <a:pPr marL="171450" indent="-171450">
              <a:spcAft>
                <a:spcPts val="500"/>
              </a:spcAft>
              <a:buFont typeface="Arial" panose="020B0604020202020204" pitchFamily="34" charset="0"/>
              <a:buChar char="•"/>
            </a:pPr>
            <a:r>
              <a:rPr lang="en-US" sz="1000" dirty="0">
                <a:solidFill>
                  <a:schemeClr val="tx1"/>
                </a:solidFill>
              </a:rPr>
              <a:t>a </a:t>
            </a:r>
            <a:r>
              <a:rPr lang="en-US" sz="1000" b="1" dirty="0">
                <a:solidFill>
                  <a:schemeClr val="tx1"/>
                </a:solidFill>
              </a:rPr>
              <a:t>proposed high-level implementation roadmap</a:t>
            </a:r>
            <a:r>
              <a:rPr lang="en-US" sz="1000" dirty="0">
                <a:solidFill>
                  <a:schemeClr val="tx1"/>
                </a:solidFill>
              </a:rPr>
              <a:t>, prioritising workforce opportunities the Commission may pursue over a five year horizon. These will require further validation and decision making based on organisational priorities, capacity and available funding and is not an endorsed suite of recommendations or agreed program of work nor is it intended to identify organisational structure related changes </a:t>
            </a:r>
            <a:r>
              <a:rPr lang="en-US" sz="800" b="1" dirty="0">
                <a:solidFill>
                  <a:schemeClr val="tx1"/>
                </a:solidFill>
              </a:rPr>
              <a:t>(Section 5</a:t>
            </a:r>
            <a:r>
              <a:rPr lang="en-US" sz="800" b="1" dirty="0" smtClean="0">
                <a:solidFill>
                  <a:schemeClr val="tx1"/>
                </a:solidFill>
              </a:rPr>
              <a:t>)</a:t>
            </a:r>
            <a:endParaRPr lang="en-US" sz="800" b="1" dirty="0">
              <a:solidFill>
                <a:schemeClr val="tx1"/>
              </a:solidFill>
            </a:endParaRPr>
          </a:p>
          <a:p>
            <a:pPr>
              <a:spcAft>
                <a:spcPts val="500"/>
              </a:spcAft>
            </a:pPr>
            <a:endParaRPr lang="en-US" sz="1000" dirty="0">
              <a:solidFill>
                <a:schemeClr val="tx1"/>
              </a:solidFill>
            </a:endParaRPr>
          </a:p>
        </p:txBody>
      </p:sp>
      <p:sp>
        <p:nvSpPr>
          <p:cNvPr id="73" name="TextBox 72">
            <a:extLst>
              <a:ext uri="{FF2B5EF4-FFF2-40B4-BE49-F238E27FC236}">
                <a16:creationId xmlns:a16="http://schemas.microsoft.com/office/drawing/2014/main" id="{CE9292C1-DC5D-44A9-8EC0-371E2E07549E}"/>
              </a:ext>
            </a:extLst>
          </p:cNvPr>
          <p:cNvSpPr txBox="1"/>
          <p:nvPr/>
        </p:nvSpPr>
        <p:spPr>
          <a:xfrm>
            <a:off x="4167183" y="1601460"/>
            <a:ext cx="3495913"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Scope</a:t>
            </a:r>
            <a:endParaRPr lang="en-AU" dirty="0">
              <a:latin typeface="+mj-lt"/>
            </a:endParaRPr>
          </a:p>
        </p:txBody>
      </p:sp>
      <p:sp>
        <p:nvSpPr>
          <p:cNvPr id="75" name="Rectangle 74">
            <a:extLst>
              <a:ext uri="{FF2B5EF4-FFF2-40B4-BE49-F238E27FC236}">
                <a16:creationId xmlns:a16="http://schemas.microsoft.com/office/drawing/2014/main" id="{494D8255-8725-426D-80B3-85095D183999}"/>
              </a:ext>
            </a:extLst>
          </p:cNvPr>
          <p:cNvSpPr/>
          <p:nvPr/>
        </p:nvSpPr>
        <p:spPr>
          <a:xfrm>
            <a:off x="7734616" y="1918764"/>
            <a:ext cx="4078571" cy="2736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500"/>
              </a:spcAft>
            </a:pPr>
            <a:endParaRPr lang="en-AU" dirty="0">
              <a:solidFill>
                <a:schemeClr val="tx1"/>
              </a:solidFill>
            </a:endParaRPr>
          </a:p>
        </p:txBody>
      </p:sp>
      <p:pic>
        <p:nvPicPr>
          <p:cNvPr id="77" name="Graphic 3" descr="decorative">
            <a:extLst>
              <a:ext uri="{FF2B5EF4-FFF2-40B4-BE49-F238E27FC236}">
                <a16:creationId xmlns:a16="http://schemas.microsoft.com/office/drawing/2014/main" id="{357AB0E1-CC4A-4203-95F6-FA4AC0BE74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36606" y="5119648"/>
            <a:ext cx="2995348" cy="1175099"/>
          </a:xfrm>
          <a:prstGeom prst="rect">
            <a:avLst/>
          </a:prstGeom>
        </p:spPr>
      </p:pic>
      <p:sp>
        <p:nvSpPr>
          <p:cNvPr id="78" name="TextBox 77">
            <a:extLst>
              <a:ext uri="{FF2B5EF4-FFF2-40B4-BE49-F238E27FC236}">
                <a16:creationId xmlns:a16="http://schemas.microsoft.com/office/drawing/2014/main" id="{0C17C110-0ACE-446D-9B56-D65ADECA475F}"/>
              </a:ext>
            </a:extLst>
          </p:cNvPr>
          <p:cNvSpPr txBox="1"/>
          <p:nvPr/>
        </p:nvSpPr>
        <p:spPr>
          <a:xfrm>
            <a:off x="1446101" y="5151239"/>
            <a:ext cx="2373964" cy="1138773"/>
          </a:xfrm>
          <a:prstGeom prst="rect">
            <a:avLst/>
          </a:prstGeom>
          <a:noFill/>
        </p:spPr>
        <p:txBody>
          <a:bodyPr wrap="square">
            <a:spAutoFit/>
          </a:bodyPr>
          <a:lstStyle/>
          <a:p>
            <a:r>
              <a:rPr lang="en-AU" sz="1200" b="1" dirty="0">
                <a:solidFill>
                  <a:schemeClr val="bg1"/>
                </a:solidFill>
                <a:latin typeface="Calibri" panose="020F0502020204030204" pitchFamily="34" charset="0"/>
              </a:rPr>
              <a:t>Our Leaders  </a:t>
            </a:r>
          </a:p>
          <a:p>
            <a:r>
              <a:rPr lang="en-US" sz="900" dirty="0">
                <a:solidFill>
                  <a:schemeClr val="bg1"/>
                </a:solidFill>
                <a:latin typeface="Calibri" panose="020F0502020204030204" pitchFamily="34" charset="0"/>
              </a:rPr>
              <a:t>As a leader, I can see a clear and practical line of sight between our strategic priorities, vision and our Workforce </a:t>
            </a:r>
            <a:r>
              <a:rPr lang="en-US" sz="900" dirty="0" smtClean="0">
                <a:solidFill>
                  <a:schemeClr val="bg1"/>
                </a:solidFill>
                <a:latin typeface="Calibri" panose="020F0502020204030204" pitchFamily="34" charset="0"/>
              </a:rPr>
              <a:t>Plan. </a:t>
            </a:r>
            <a:r>
              <a:rPr lang="en-US" sz="900" dirty="0">
                <a:solidFill>
                  <a:schemeClr val="bg1"/>
                </a:solidFill>
                <a:latin typeface="Calibri" panose="020F0502020204030204" pitchFamily="34" charset="0"/>
              </a:rPr>
              <a:t>I understand the critical role I play as a leader in taking the Commission forward and feel empowered to purposefully lead, develop and support others. </a:t>
            </a:r>
            <a:endParaRPr lang="en-US" sz="900" b="0" i="0" dirty="0">
              <a:solidFill>
                <a:schemeClr val="bg1"/>
              </a:solidFill>
              <a:effectLst/>
              <a:latin typeface="Calibri" panose="020F0502020204030204" pitchFamily="34" charset="0"/>
            </a:endParaRPr>
          </a:p>
        </p:txBody>
      </p:sp>
      <p:pic>
        <p:nvPicPr>
          <p:cNvPr id="82" name="Graphic 19" descr="decorative">
            <a:extLst>
              <a:ext uri="{FF2B5EF4-FFF2-40B4-BE49-F238E27FC236}">
                <a16:creationId xmlns:a16="http://schemas.microsoft.com/office/drawing/2014/main" id="{F4155F11-ED7E-45CE-9E94-38C5452A41C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80091" y="5190928"/>
            <a:ext cx="820084" cy="926695"/>
          </a:xfrm>
          <a:prstGeom prst="rect">
            <a:avLst/>
          </a:prstGeom>
        </p:spPr>
      </p:pic>
      <p:sp>
        <p:nvSpPr>
          <p:cNvPr id="84" name="Rectangle 83">
            <a:extLst>
              <a:ext uri="{FF2B5EF4-FFF2-40B4-BE49-F238E27FC236}">
                <a16:creationId xmlns:a16="http://schemas.microsoft.com/office/drawing/2014/main" id="{A58F381E-DAC0-48BA-8C5B-484396058864}"/>
              </a:ext>
            </a:extLst>
          </p:cNvPr>
          <p:cNvSpPr/>
          <p:nvPr/>
        </p:nvSpPr>
        <p:spPr>
          <a:xfrm>
            <a:off x="9036864" y="1936390"/>
            <a:ext cx="2656209" cy="192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500"/>
              </a:spcAft>
            </a:pPr>
            <a:r>
              <a:rPr lang="en-US" sz="1000" dirty="0">
                <a:solidFill>
                  <a:schemeClr val="tx1"/>
                </a:solidFill>
              </a:rPr>
              <a:t>The strategic plan identified that the Commission is building a Workforce </a:t>
            </a:r>
            <a:r>
              <a:rPr lang="en-US" sz="1000" dirty="0" smtClean="0">
                <a:solidFill>
                  <a:schemeClr val="tx1"/>
                </a:solidFill>
              </a:rPr>
              <a:t>Plan </a:t>
            </a:r>
            <a:r>
              <a:rPr lang="en-US" sz="1000" dirty="0">
                <a:solidFill>
                  <a:schemeClr val="tx1"/>
                </a:solidFill>
              </a:rPr>
              <a:t>to develop, attract and retain a diverse mix of the right staff with the right skills and attributes. This </a:t>
            </a:r>
            <a:r>
              <a:rPr lang="en-US" sz="1000" dirty="0" smtClean="0">
                <a:solidFill>
                  <a:schemeClr val="tx1"/>
                </a:solidFill>
              </a:rPr>
              <a:t>Plan </a:t>
            </a:r>
            <a:r>
              <a:rPr lang="en-US" sz="1000" dirty="0">
                <a:solidFill>
                  <a:schemeClr val="tx1"/>
                </a:solidFill>
              </a:rPr>
              <a:t>is a foundational step in the workforce planning process for the Commission, and builds on corporate documents such as Strategic Plan 2022-2027, Corporate Plan 2022-27 and Our Future State operating model work.</a:t>
            </a:r>
            <a:endParaRPr lang="en-AU" sz="1000" dirty="0">
              <a:solidFill>
                <a:schemeClr val="tx1"/>
              </a:solidFill>
              <a:sym typeface="Arial"/>
            </a:endParaRPr>
          </a:p>
          <a:p>
            <a:pPr>
              <a:spcAft>
                <a:spcPts val="500"/>
              </a:spcAft>
            </a:pPr>
            <a:endParaRPr lang="en-AU" sz="1000" dirty="0">
              <a:solidFill>
                <a:schemeClr val="tx1"/>
              </a:solidFill>
            </a:endParaRPr>
          </a:p>
          <a:p>
            <a:pPr>
              <a:spcAft>
                <a:spcPts val="500"/>
              </a:spcAft>
            </a:pPr>
            <a:endParaRPr lang="en-AU" sz="1000" dirty="0">
              <a:solidFill>
                <a:schemeClr val="tx1"/>
              </a:solidFill>
            </a:endParaRPr>
          </a:p>
          <a:p>
            <a:pPr>
              <a:spcAft>
                <a:spcPts val="500"/>
              </a:spcAft>
            </a:pPr>
            <a:endParaRPr lang="en-AU" dirty="0">
              <a:solidFill>
                <a:schemeClr val="tx1"/>
              </a:solidFill>
            </a:endParaRPr>
          </a:p>
        </p:txBody>
      </p:sp>
      <p:sp>
        <p:nvSpPr>
          <p:cNvPr id="92" name="TextBox 91">
            <a:extLst>
              <a:ext uri="{FF2B5EF4-FFF2-40B4-BE49-F238E27FC236}">
                <a16:creationId xmlns:a16="http://schemas.microsoft.com/office/drawing/2014/main" id="{A1557A33-4EFD-49C4-BECA-BC3E1FC98320}"/>
              </a:ext>
            </a:extLst>
          </p:cNvPr>
          <p:cNvSpPr txBox="1"/>
          <p:nvPr/>
        </p:nvSpPr>
        <p:spPr>
          <a:xfrm>
            <a:off x="7749638" y="1610291"/>
            <a:ext cx="3972779" cy="255912"/>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Alignment to our existing strategic priorities </a:t>
            </a:r>
          </a:p>
        </p:txBody>
      </p:sp>
      <p:sp>
        <p:nvSpPr>
          <p:cNvPr id="66" name="Rectangle 65">
            <a:extLst>
              <a:ext uri="{FF2B5EF4-FFF2-40B4-BE49-F238E27FC236}">
                <a16:creationId xmlns:a16="http://schemas.microsoft.com/office/drawing/2014/main" id="{51424F29-B6A9-4FE9-85FC-B4D09ADEF65D}"/>
              </a:ext>
            </a:extLst>
          </p:cNvPr>
          <p:cNvSpPr/>
          <p:nvPr/>
        </p:nvSpPr>
        <p:spPr>
          <a:xfrm>
            <a:off x="7755997" y="3893376"/>
            <a:ext cx="3946440" cy="106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This document is intended to be iterative, refined as new information and insights arise and to remain aligned with the operating environment. </a:t>
            </a:r>
            <a:endParaRPr lang="en-US" sz="1000" dirty="0" smtClean="0">
              <a:solidFill>
                <a:schemeClr val="tx1"/>
              </a:solidFill>
            </a:endParaRPr>
          </a:p>
          <a:p>
            <a:pPr>
              <a:spcAft>
                <a:spcPts val="500"/>
              </a:spcAft>
            </a:pPr>
            <a:r>
              <a:rPr lang="en-AU" sz="1000" dirty="0" smtClean="0">
                <a:solidFill>
                  <a:schemeClr val="tx1"/>
                </a:solidFill>
              </a:rPr>
              <a:t>The </a:t>
            </a:r>
            <a:r>
              <a:rPr lang="en-AU" sz="1000" dirty="0">
                <a:solidFill>
                  <a:schemeClr val="tx1"/>
                </a:solidFill>
              </a:rPr>
              <a:t>information in this document includes research and data that is not publicly available and should be treated </a:t>
            </a:r>
            <a:r>
              <a:rPr lang="en-AU" sz="1000" b="1" dirty="0">
                <a:solidFill>
                  <a:schemeClr val="tx1"/>
                </a:solidFill>
              </a:rPr>
              <a:t>in-confidence</a:t>
            </a:r>
            <a:r>
              <a:rPr lang="en-AU" sz="1000" dirty="0">
                <a:solidFill>
                  <a:schemeClr val="tx1"/>
                </a:solidFill>
              </a:rPr>
              <a:t>. </a:t>
            </a:r>
          </a:p>
          <a:p>
            <a:pPr>
              <a:spcAft>
                <a:spcPts val="500"/>
              </a:spcAft>
            </a:pPr>
            <a:endParaRPr lang="en-AU" sz="1000" dirty="0">
              <a:solidFill>
                <a:schemeClr val="tx1"/>
              </a:solidFill>
            </a:endParaRPr>
          </a:p>
          <a:p>
            <a:pPr>
              <a:spcAft>
                <a:spcPts val="500"/>
              </a:spcAft>
            </a:pPr>
            <a:endParaRPr lang="en-AU" dirty="0">
              <a:solidFill>
                <a:schemeClr val="tx1"/>
              </a:solidFill>
            </a:endParaRPr>
          </a:p>
        </p:txBody>
      </p:sp>
      <p:sp>
        <p:nvSpPr>
          <p:cNvPr id="67" name="TextBox 66">
            <a:extLst>
              <a:ext uri="{FF2B5EF4-FFF2-40B4-BE49-F238E27FC236}">
                <a16:creationId xmlns:a16="http://schemas.microsoft.com/office/drawing/2014/main" id="{D443330A-DB04-4F54-8732-432D650FA53B}"/>
              </a:ext>
            </a:extLst>
          </p:cNvPr>
          <p:cNvSpPr txBox="1"/>
          <p:nvPr/>
        </p:nvSpPr>
        <p:spPr>
          <a:xfrm>
            <a:off x="7751753" y="3624403"/>
            <a:ext cx="3950726"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Recommended review</a:t>
            </a:r>
          </a:p>
        </p:txBody>
      </p:sp>
      <p:pic>
        <p:nvPicPr>
          <p:cNvPr id="93" name="Picture 3" descr="Picture 3">
            <a:extLst>
              <a:ext uri="{FF2B5EF4-FFF2-40B4-BE49-F238E27FC236}">
                <a16:creationId xmlns:a16="http://schemas.microsoft.com/office/drawing/2014/main" id="{8AFFB2F3-BD8D-4B4F-9753-E330F35E066C}"/>
              </a:ext>
            </a:extLst>
          </p:cNvPr>
          <p:cNvPicPr>
            <a:picLocks noChangeAspect="1"/>
          </p:cNvPicPr>
          <p:nvPr/>
        </p:nvPicPr>
        <p:blipFill rotWithShape="1">
          <a:blip r:embed="rId7"/>
          <a:srcRect l="17598" t="10396" r="18805" b="8245"/>
          <a:stretch/>
        </p:blipFill>
        <p:spPr>
          <a:xfrm>
            <a:off x="7797222" y="1971921"/>
            <a:ext cx="755413" cy="826232"/>
          </a:xfrm>
          <a:prstGeom prst="rect">
            <a:avLst/>
          </a:prstGeom>
          <a:ln w="12700">
            <a:miter lim="400000"/>
          </a:ln>
        </p:spPr>
      </p:pic>
      <p:pic>
        <p:nvPicPr>
          <p:cNvPr id="94" name="Picture 10">
            <a:extLst>
              <a:ext uri="{FF2B5EF4-FFF2-40B4-BE49-F238E27FC236}">
                <a16:creationId xmlns:a16="http://schemas.microsoft.com/office/drawing/2014/main" id="{AC4C6002-7CF2-49CA-8B48-095264A2A50C}"/>
              </a:ext>
            </a:extLst>
          </p:cNvPr>
          <p:cNvPicPr>
            <a:picLocks noChangeAspect="1"/>
          </p:cNvPicPr>
          <p:nvPr/>
        </p:nvPicPr>
        <p:blipFill>
          <a:blip r:embed="rId8"/>
          <a:stretch>
            <a:fillRect/>
          </a:stretch>
        </p:blipFill>
        <p:spPr>
          <a:xfrm>
            <a:off x="8125061" y="2889736"/>
            <a:ext cx="888155" cy="624655"/>
          </a:xfrm>
          <a:prstGeom prst="rect">
            <a:avLst/>
          </a:prstGeom>
        </p:spPr>
      </p:pic>
      <p:sp>
        <p:nvSpPr>
          <p:cNvPr id="105" name="Rectangle 104">
            <a:extLst>
              <a:ext uri="{FF2B5EF4-FFF2-40B4-BE49-F238E27FC236}">
                <a16:creationId xmlns:a16="http://schemas.microsoft.com/office/drawing/2014/main" id="{DE58E9C4-A6D1-4EC6-9C4F-F3FFADD06398}"/>
              </a:ext>
            </a:extLst>
          </p:cNvPr>
          <p:cNvSpPr/>
          <p:nvPr/>
        </p:nvSpPr>
        <p:spPr>
          <a:xfrm>
            <a:off x="8348860" y="3876114"/>
            <a:ext cx="3373557" cy="1522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900" dirty="0">
                <a:solidFill>
                  <a:schemeClr val="tx1"/>
                </a:solidFill>
              </a:rPr>
              <a:t> </a:t>
            </a:r>
          </a:p>
          <a:p>
            <a:pPr>
              <a:spcAft>
                <a:spcPts val="500"/>
              </a:spcAft>
            </a:pPr>
            <a:endParaRPr lang="en-AU" sz="1600" dirty="0">
              <a:solidFill>
                <a:schemeClr val="tx1"/>
              </a:solidFill>
            </a:endParaRPr>
          </a:p>
        </p:txBody>
      </p:sp>
      <p:sp>
        <p:nvSpPr>
          <p:cNvPr id="30" name="Rectangle 29">
            <a:extLst>
              <a:ext uri="{FF2B5EF4-FFF2-40B4-BE49-F238E27FC236}">
                <a16:creationId xmlns:a16="http://schemas.microsoft.com/office/drawing/2014/main" id="{25AAD3DD-8B94-4735-ACC6-0A98F412749A}"/>
              </a:ext>
            </a:extLst>
          </p:cNvPr>
          <p:cNvSpPr/>
          <p:nvPr/>
        </p:nvSpPr>
        <p:spPr>
          <a:xfrm>
            <a:off x="7990320" y="4975271"/>
            <a:ext cx="3845219" cy="63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500"/>
              </a:spcAft>
            </a:pPr>
            <a:endParaRPr lang="en-AU" sz="1000" dirty="0">
              <a:solidFill>
                <a:schemeClr val="tx1"/>
              </a:solidFill>
            </a:endParaRPr>
          </a:p>
        </p:txBody>
      </p:sp>
      <p:pic>
        <p:nvPicPr>
          <p:cNvPr id="31" name="Graphic 3" descr="decorative">
            <a:extLst>
              <a:ext uri="{FF2B5EF4-FFF2-40B4-BE49-F238E27FC236}">
                <a16:creationId xmlns:a16="http://schemas.microsoft.com/office/drawing/2014/main" id="{9393682F-0A29-4740-AD31-80BEFD2612B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070221" y="3887346"/>
            <a:ext cx="2917145" cy="1175099"/>
          </a:xfrm>
          <a:prstGeom prst="rect">
            <a:avLst/>
          </a:prstGeom>
        </p:spPr>
      </p:pic>
      <p:sp>
        <p:nvSpPr>
          <p:cNvPr id="47" name="TextBox 46">
            <a:extLst>
              <a:ext uri="{FF2B5EF4-FFF2-40B4-BE49-F238E27FC236}">
                <a16:creationId xmlns:a16="http://schemas.microsoft.com/office/drawing/2014/main" id="{BDC25386-875C-420D-A9BA-2D26F1D5525C}"/>
              </a:ext>
            </a:extLst>
          </p:cNvPr>
          <p:cNvSpPr txBox="1"/>
          <p:nvPr/>
        </p:nvSpPr>
        <p:spPr>
          <a:xfrm>
            <a:off x="1467746" y="3905508"/>
            <a:ext cx="2519620" cy="1138773"/>
          </a:xfrm>
          <a:prstGeom prst="rect">
            <a:avLst/>
          </a:prstGeom>
          <a:noFill/>
        </p:spPr>
        <p:txBody>
          <a:bodyPr wrap="square">
            <a:spAutoFit/>
          </a:bodyPr>
          <a:lstStyle/>
          <a:p>
            <a:r>
              <a:rPr lang="en-AU" sz="1200" b="1" dirty="0">
                <a:solidFill>
                  <a:schemeClr val="bg1"/>
                </a:solidFill>
                <a:latin typeface="Calibri" panose="020F0502020204030204" pitchFamily="34" charset="0"/>
              </a:rPr>
              <a:t>Our People </a:t>
            </a:r>
          </a:p>
          <a:p>
            <a:r>
              <a:rPr lang="en-AU" sz="900" dirty="0">
                <a:solidFill>
                  <a:schemeClr val="bg1"/>
                </a:solidFill>
                <a:latin typeface="Calibri" panose="020F0502020204030204" pitchFamily="34" charset="0"/>
              </a:rPr>
              <a:t>I can see a clear and practical line of sight between </a:t>
            </a:r>
            <a:r>
              <a:rPr lang="en-AU" sz="900" b="0" i="0" dirty="0">
                <a:solidFill>
                  <a:schemeClr val="bg1"/>
                </a:solidFill>
                <a:effectLst/>
                <a:latin typeface="Calibri" panose="020F0502020204030204" pitchFamily="34" charset="0"/>
              </a:rPr>
              <a:t>our strategic priorities and vision, and our  Workforce </a:t>
            </a:r>
            <a:r>
              <a:rPr lang="en-AU" sz="900" dirty="0" smtClean="0">
                <a:solidFill>
                  <a:schemeClr val="bg1"/>
                </a:solidFill>
                <a:latin typeface="Calibri" panose="020F0502020204030204" pitchFamily="34" charset="0"/>
              </a:rPr>
              <a:t>Plan</a:t>
            </a:r>
            <a:r>
              <a:rPr lang="en-AU" sz="900" b="0" i="0" dirty="0" smtClean="0">
                <a:solidFill>
                  <a:schemeClr val="bg1"/>
                </a:solidFill>
                <a:effectLst/>
                <a:latin typeface="Calibri" panose="020F0502020204030204" pitchFamily="34" charset="0"/>
              </a:rPr>
              <a:t>. </a:t>
            </a:r>
            <a:r>
              <a:rPr lang="en-AU" sz="900" b="0" i="0" dirty="0">
                <a:solidFill>
                  <a:schemeClr val="bg1"/>
                </a:solidFill>
                <a:effectLst/>
                <a:latin typeface="Calibri" panose="020F0502020204030204" pitchFamily="34" charset="0"/>
              </a:rPr>
              <a:t>I understand the capability and cultural changes needed, the opportunities ahead and how I can proactively contribute to our success in the next five years.</a:t>
            </a:r>
            <a:endParaRPr lang="en-US" sz="900" b="0" i="0" dirty="0">
              <a:solidFill>
                <a:schemeClr val="bg1"/>
              </a:solidFill>
              <a:effectLst/>
              <a:latin typeface="Calibri" panose="020F0502020204030204" pitchFamily="34" charset="0"/>
            </a:endParaRPr>
          </a:p>
        </p:txBody>
      </p:sp>
      <p:pic>
        <p:nvPicPr>
          <p:cNvPr id="48" name="Graphic 11" descr="decorative">
            <a:extLst>
              <a:ext uri="{FF2B5EF4-FFF2-40B4-BE49-F238E27FC236}">
                <a16:creationId xmlns:a16="http://schemas.microsoft.com/office/drawing/2014/main" id="{219EF0A8-EAED-4C12-8722-8D8F6E0534A4}"/>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69938" y="3947029"/>
            <a:ext cx="840586" cy="1062009"/>
          </a:xfrm>
          <a:prstGeom prst="rect">
            <a:avLst/>
          </a:prstGeom>
        </p:spPr>
      </p:pic>
      <p:sp>
        <p:nvSpPr>
          <p:cNvPr id="35" name="TextBox 34">
            <a:extLst>
              <a:ext uri="{FF2B5EF4-FFF2-40B4-BE49-F238E27FC236}">
                <a16:creationId xmlns:a16="http://schemas.microsoft.com/office/drawing/2014/main" id="{F659A41B-6219-4333-8449-11305F301F0F}"/>
              </a:ext>
            </a:extLst>
          </p:cNvPr>
          <p:cNvSpPr txBox="1"/>
          <p:nvPr/>
        </p:nvSpPr>
        <p:spPr>
          <a:xfrm>
            <a:off x="7749638" y="4924050"/>
            <a:ext cx="3960245"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Data related assumptions </a:t>
            </a:r>
          </a:p>
        </p:txBody>
      </p:sp>
      <p:sp>
        <p:nvSpPr>
          <p:cNvPr id="36" name="Rectangle 35">
            <a:extLst>
              <a:ext uri="{FF2B5EF4-FFF2-40B4-BE49-F238E27FC236}">
                <a16:creationId xmlns:a16="http://schemas.microsoft.com/office/drawing/2014/main" id="{148BE0CB-9B5E-46E2-B6AA-C22D49F074C1}"/>
              </a:ext>
            </a:extLst>
          </p:cNvPr>
          <p:cNvSpPr/>
          <p:nvPr/>
        </p:nvSpPr>
        <p:spPr>
          <a:xfrm>
            <a:off x="7760568" y="5202643"/>
            <a:ext cx="3941868" cy="115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In developing this report, multiple workforce data sources have been used to gather quantitative insights. Through this process a number of data limitations arose, impacting the </a:t>
            </a:r>
            <a:r>
              <a:rPr lang="en-US" sz="1000" dirty="0" smtClean="0">
                <a:solidFill>
                  <a:schemeClr val="tx1"/>
                </a:solidFill>
              </a:rPr>
              <a:t>depth od analysis possible </a:t>
            </a:r>
            <a:r>
              <a:rPr lang="en-US" sz="1000" dirty="0">
                <a:solidFill>
                  <a:schemeClr val="tx1"/>
                </a:solidFill>
              </a:rPr>
              <a:t>including </a:t>
            </a:r>
            <a:r>
              <a:rPr lang="en-US" sz="1000" dirty="0" smtClean="0">
                <a:solidFill>
                  <a:schemeClr val="tx1"/>
                </a:solidFill>
              </a:rPr>
              <a:t>in relation to commencement</a:t>
            </a:r>
            <a:r>
              <a:rPr lang="en-US" sz="1000" dirty="0">
                <a:solidFill>
                  <a:schemeClr val="tx1"/>
                </a:solidFill>
              </a:rPr>
              <a:t>, tenure, workforce segment and recruitment data. To supplement the quantitative data, interviews with senior stakeholders were undertaken. All data is current as at 30 June 2022.</a:t>
            </a:r>
            <a:endParaRPr lang="en-AU" sz="1000" dirty="0">
              <a:solidFill>
                <a:schemeClr val="tx1"/>
              </a:solidFill>
            </a:endParaRPr>
          </a:p>
        </p:txBody>
      </p:sp>
      <p:sp>
        <p:nvSpPr>
          <p:cNvPr id="33" name="Footer Placeholder 1">
            <a:extLst>
              <a:ext uri="{FF2B5EF4-FFF2-40B4-BE49-F238E27FC236}">
                <a16:creationId xmlns:a16="http://schemas.microsoft.com/office/drawing/2014/main" id="{34D29B57-560D-426E-8970-84B7DA5C27FE}"/>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
        <p:nvSpPr>
          <p:cNvPr id="34" name="Slide Number Placeholder 6">
            <a:extLst>
              <a:ext uri="{FF2B5EF4-FFF2-40B4-BE49-F238E27FC236}">
                <a16:creationId xmlns:a16="http://schemas.microsoft.com/office/drawing/2014/main" id="{F9ECD35C-EE98-48CF-979B-435D87285E37}"/>
              </a:ext>
            </a:extLst>
          </p:cNvPr>
          <p:cNvSpPr txBox="1">
            <a:spLocks/>
          </p:cNvSpPr>
          <p:nvPr/>
        </p:nvSpPr>
        <p:spPr>
          <a:xfrm>
            <a:off x="11069001"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9</a:t>
            </a:fld>
            <a:endParaRPr lang="en-US" dirty="0"/>
          </a:p>
        </p:txBody>
      </p:sp>
    </p:spTree>
    <p:extLst>
      <p:ext uri="{BB962C8B-B14F-4D97-AF65-F5344CB8AC3E}">
        <p14:creationId xmlns:p14="http://schemas.microsoft.com/office/powerpoint/2010/main" val="3198345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VA_JP">
  <a:themeElements>
    <a:clrScheme name="DVA 1">
      <a:dk1>
        <a:srgbClr val="000000"/>
      </a:dk1>
      <a:lt1>
        <a:srgbClr val="FFFFFF"/>
      </a:lt1>
      <a:dk2>
        <a:srgbClr val="11939D"/>
      </a:dk2>
      <a:lt2>
        <a:srgbClr val="FFFFFF"/>
      </a:lt2>
      <a:accent1>
        <a:srgbClr val="66CAD9"/>
      </a:accent1>
      <a:accent2>
        <a:srgbClr val="91C84C"/>
      </a:accent2>
      <a:accent3>
        <a:srgbClr val="5A2469"/>
      </a:accent3>
      <a:accent4>
        <a:srgbClr val="BBE4EB"/>
      </a:accent4>
      <a:accent5>
        <a:srgbClr val="BCDB92"/>
      </a:accent5>
      <a:accent6>
        <a:srgbClr val="A86490"/>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rgbClr val="003366"/>
            </a:solidFill>
          </a:defRPr>
        </a:defPPr>
      </a:lstStyle>
    </a:txDef>
  </a:objectDefaults>
  <a:extraClrSchemeLst/>
</a:theme>
</file>

<file path=ppt/theme/theme3.xml><?xml version="1.0" encoding="utf-8"?>
<a:theme xmlns:a="http://schemas.openxmlformats.org/drawingml/2006/main" name="1_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9814CDDE08E4D83F1DB25FA0C3F7D" ma:contentTypeVersion="13" ma:contentTypeDescription="Create a new document." ma:contentTypeScope="" ma:versionID="e1a032c50eae94e0d0c9522c713257a5">
  <xsd:schema xmlns:xsd="http://www.w3.org/2001/XMLSchema" xmlns:xs="http://www.w3.org/2001/XMLSchema" xmlns:p="http://schemas.microsoft.com/office/2006/metadata/properties" xmlns:ns2="37f1d8e6-a50f-4ddd-b9ce-54dc192100a2" xmlns:ns3="4154ca3a-a40e-4d02-b5cb-099dfdcb0102" targetNamespace="http://schemas.microsoft.com/office/2006/metadata/properties" ma:root="true" ma:fieldsID="f6f77f53bad8a03c8ad23681a6dd699d" ns2:_="" ns3:_="">
    <xsd:import namespace="37f1d8e6-a50f-4ddd-b9ce-54dc192100a2"/>
    <xsd:import namespace="4154ca3a-a40e-4d02-b5cb-099dfdcb0102"/>
    <xsd:element name="properties">
      <xsd:complexType>
        <xsd:sequence>
          <xsd:element name="documentManagement">
            <xsd:complexType>
              <xsd:all>
                <xsd:element ref="ns2:Links" minOccurs="0"/>
                <xsd:element ref="ns2:SignOff"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1d8e6-a50f-4ddd-b9ce-54dc192100a2" elementFormDefault="qualified">
    <xsd:import namespace="http://schemas.microsoft.com/office/2006/documentManagement/types"/>
    <xsd:import namespace="http://schemas.microsoft.com/office/infopath/2007/PartnerControls"/>
    <xsd:element name="Links" ma:index="8" nillable="true" ma:displayName="Links" ma:list="{df46c94b-30de-4bb6-bc6c-7a0caae9d705}" ma:internalName="Links" ma:readOnly="true" ma:showField="From_x0020_Document">
      <xsd:simpleType>
        <xsd:restriction base="dms:Lookup"/>
      </xsd:simpleType>
    </xsd:element>
    <xsd:element name="SignOff" ma:index="9" nillable="true" ma:displayName="Sign Off" ma:internalName="SignOff">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7bde53e-b0a2-4e98-8550-8a152603f3a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4ca3a-a40e-4d02-b5cb-099dfdcb01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cb516b3-c7f7-4e10-bdd4-c22d4a95fdcc}" ma:internalName="TaxCatchAll" ma:showField="CatchAllData" ma:web="4154ca3a-a40e-4d02-b5cb-099dfdcb01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gnOff xmlns="37f1d8e6-a50f-4ddd-b9ce-54dc192100a2" xsi:nil="true"/>
    <TaxCatchAll xmlns="4154ca3a-a40e-4d02-b5cb-099dfdcb0102" xsi:nil="true"/>
    <lcf76f155ced4ddcb4097134ff3c332f xmlns="37f1d8e6-a50f-4ddd-b9ce-54dc192100a2">
      <Terms xmlns="http://schemas.microsoft.com/office/infopath/2007/PartnerControls"/>
    </lcf76f155ced4ddcb4097134ff3c332f>
    <SharedWithUsers xmlns="4154ca3a-a40e-4d02-b5cb-099dfdcb0102">
      <UserInfo>
        <DisplayName>Maayan Adler (AU)</DisplayName>
        <AccountId>24</AccountId>
        <AccountType/>
      </UserInfo>
      <UserInfo>
        <DisplayName>Ben Neal (AU)</DisplayName>
        <AccountId>23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CDD0F4-BA4C-4AED-8AC7-DF8E00CB985E}">
  <ds:schemaRefs>
    <ds:schemaRef ds:uri="37f1d8e6-a50f-4ddd-b9ce-54dc192100a2"/>
    <ds:schemaRef ds:uri="4154ca3a-a40e-4d02-b5cb-099dfdcb0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81A9B8-2932-4AAD-A995-D4D94ED34D88}">
  <ds:schemaRefs>
    <ds:schemaRef ds:uri="http://purl.org/dc/elements/1.1/"/>
    <ds:schemaRef ds:uri="http://schemas.microsoft.com/office/2006/metadata/properties"/>
    <ds:schemaRef ds:uri="http://purl.org/dc/terms/"/>
    <ds:schemaRef ds:uri="http://schemas.microsoft.com/office/2006/documentManagement/types"/>
    <ds:schemaRef ds:uri="37f1d8e6-a50f-4ddd-b9ce-54dc192100a2"/>
    <ds:schemaRef ds:uri="4154ca3a-a40e-4d02-b5cb-099dfdcb0102"/>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819BC11-B802-4999-B5EF-CE3A91A71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974</TotalTime>
  <Words>17909</Words>
  <Application>Microsoft Office PowerPoint</Application>
  <PresentationFormat>Widescreen</PresentationFormat>
  <Paragraphs>1214</Paragraphs>
  <Slides>44</Slides>
  <Notes>44</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65" baseType="lpstr">
      <vt:lpstr>MS Gothic</vt:lpstr>
      <vt:lpstr>Arial</vt:lpstr>
      <vt:lpstr>Arial,Sans-Serif</vt:lpstr>
      <vt:lpstr>Calibri</vt:lpstr>
      <vt:lpstr>Calibri Light</vt:lpstr>
      <vt:lpstr>Franklin Gothic Heavy</vt:lpstr>
      <vt:lpstr>Franklin Gothic Medium</vt:lpstr>
      <vt:lpstr>Frutiger Next Pro Light</vt:lpstr>
      <vt:lpstr>Georgia</vt:lpstr>
      <vt:lpstr>Helvetica Neue</vt:lpstr>
      <vt:lpstr>Helvetica Neue Light</vt:lpstr>
      <vt:lpstr>メイリオ</vt:lpstr>
      <vt:lpstr>Montserrat Regular</vt:lpstr>
      <vt:lpstr>Open Sans</vt:lpstr>
      <vt:lpstr>Public Sans</vt:lpstr>
      <vt:lpstr>Public Sans Light</vt:lpstr>
      <vt:lpstr>Verdana</vt:lpstr>
      <vt:lpstr>Office Theme</vt:lpstr>
      <vt:lpstr>DVA_JP</vt:lpstr>
      <vt:lpstr>1_Office Theme</vt:lpstr>
      <vt:lpstr>think-cell Slide</vt:lpstr>
      <vt:lpstr>Workforce Plan 2023-2028</vt:lpstr>
      <vt:lpstr>Contents</vt:lpstr>
      <vt:lpstr>1. Executive summary</vt:lpstr>
      <vt:lpstr>The Commission’s workforce is its single greatest asset and central to achieving better outcomes for people with disability</vt:lpstr>
      <vt:lpstr>Developing a Workforce Plan helps create the path to an engaged, skilled and sustainable workforce</vt:lpstr>
      <vt:lpstr>This Workforce Plan contains interconnected pillars, designed to create a more engaged, skilled and sustainable workforce</vt:lpstr>
      <vt:lpstr>There are some opportunities that can be pursued early that will contribute to the Commission’s longer term success</vt:lpstr>
      <vt:lpstr>2. About this Plan </vt:lpstr>
      <vt:lpstr>Developing a Workforce Plan creates the path to a more engaged, skilled and sustainable workforce</vt:lpstr>
      <vt:lpstr>This Plan builds on the existing strengths of our workforce and the work already underway across the Commission </vt:lpstr>
      <vt:lpstr>3. Current State View  </vt:lpstr>
      <vt:lpstr>The Commission’s context is changing which has implications for current and future workforce decisions</vt:lpstr>
      <vt:lpstr>Skills and capabilities specifically required by the Commission     are likely to remain in high demand  </vt:lpstr>
      <vt:lpstr>4. Future State View </vt:lpstr>
      <vt:lpstr>Our Workforce Plan contains interconnected pillars, designed to create a more engaged, skilled and sustainable workforce</vt:lpstr>
      <vt:lpstr>Pillar: Workforce Sustainability </vt:lpstr>
      <vt:lpstr>Pillar: Capability </vt:lpstr>
      <vt:lpstr>Pillar: Growth</vt:lpstr>
      <vt:lpstr>Pillar: Performance </vt:lpstr>
      <vt:lpstr>Pillar: Diversity, Inclusion and Wellbeing </vt:lpstr>
      <vt:lpstr>5. Delivering the Plan   </vt:lpstr>
      <vt:lpstr>PowerPoint Presentation</vt:lpstr>
      <vt:lpstr>Opportunities for investment were identified through consultation and inform the Workforce Plan (1/2) </vt:lpstr>
      <vt:lpstr>PowerPoint Presentation</vt:lpstr>
      <vt:lpstr>Identified quick wins</vt:lpstr>
      <vt:lpstr>PowerPoint Presentation</vt:lpstr>
      <vt:lpstr>Opportunities and recommendations</vt:lpstr>
      <vt:lpstr>Pillar: Workforce Sustainability </vt:lpstr>
      <vt:lpstr>Pillar: Capability </vt:lpstr>
      <vt:lpstr>As the Commission continues scaling it also needs to leverage diverse sourcing strategies to deliver on its role and purpose</vt:lpstr>
      <vt:lpstr>PowerPoint Presentation</vt:lpstr>
      <vt:lpstr>PowerPoint Presentation</vt:lpstr>
      <vt:lpstr>Pillar: Diversity, Inclusion and Wellbeing </vt:lpstr>
      <vt:lpstr>Appendix</vt:lpstr>
      <vt:lpstr>PowerPoint Presentation</vt:lpstr>
      <vt:lpstr>PowerPoint Presentation</vt:lpstr>
      <vt:lpstr>PowerPoint Presentation</vt:lpstr>
      <vt:lpstr>Appendix C: Opportunities Opportunity spotlight: ‘One Commission’ New Starter Induction Program (WS1)</vt:lpstr>
      <vt:lpstr>Opportunity spotlight: ‘One Commission’ New Starter Induction Program (WS1)</vt:lpstr>
      <vt:lpstr>Opportunity spotlight: Broaden our target market for recruitment (WS3)</vt:lpstr>
      <vt:lpstr>Opportunity spotlight:  ‘One Commission’ Core Capabilities Program (C1)</vt:lpstr>
      <vt:lpstr>Opportunity spotlight: Continue building diverse talent pipelines (DIW3)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PowerPoint Presentation</dc:title>
  <dc:creator>"Jess Lees (AU)" &lt;jess.lees@pwc.com&gt;</dc:creator>
  <cp:keywords>[SEC=UNOFFICIAL]</cp:keywords>
  <cp:lastModifiedBy>MARTIN, Jessica</cp:lastModifiedBy>
  <cp:revision>44</cp:revision>
  <cp:lastPrinted>2022-10-12T22:41:43Z</cp:lastPrinted>
  <dcterms:created xsi:type="dcterms:W3CDTF">2017-10-04T04:23:03Z</dcterms:created>
  <dcterms:modified xsi:type="dcterms:W3CDTF">2023-02-09T23:46:15Z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0x0101009909814CDDE08E4D83F1DB25FA0C3F7D</vt:lpwstr>
  </property>
  <property fmtid="{D5CDD505-2E9C-101B-9397-08002B2CF9AE}" pid="3" name="_dlc_DocIdItemGuid">
    <vt:lpwstr>4e912c2f-66bf-480f-a5dd-b1022827209d</vt:lpwstr>
  </property>
  <property fmtid="{D5CDD505-2E9C-101B-9397-08002B2CF9AE}" pid="4" name="MediaServiceImageTags">
    <vt:lpwstr/>
  </property>
  <property fmtid="{D5CDD505-2E9C-101B-9397-08002B2CF9AE}" pid="5" name="PM_ProtectiveMarkingImage_Header">
    <vt:lpwstr>C:\Program Files (x86)\Common Files\janusNET Shared\janusSEAL\Images\DocumentSlashBlue.png</vt:lpwstr>
  </property>
  <property fmtid="{D5CDD505-2E9C-101B-9397-08002B2CF9AE}" pid="6" name="PM_Caveats_Count">
    <vt:lpwstr>0</vt:lpwstr>
  </property>
  <property fmtid="{D5CDD505-2E9C-101B-9397-08002B2CF9AE}" pid="7" name="PM_DisplayValueSecClassificationWithQualifier">
    <vt:lpwstr>UNOFFICIAL</vt:lpwstr>
  </property>
  <property fmtid="{D5CDD505-2E9C-101B-9397-08002B2CF9AE}" pid="8" name="PM_Qualifier">
    <vt:lpwstr/>
  </property>
  <property fmtid="{D5CDD505-2E9C-101B-9397-08002B2CF9AE}" pid="9" name="PM_SecurityClassification">
    <vt:lpwstr>UNOFFICIAL</vt:lpwstr>
  </property>
  <property fmtid="{D5CDD505-2E9C-101B-9397-08002B2CF9AE}" pid="10" name="PM_InsertionValue">
    <vt:lpwstr>UNOFFICIAL</vt:lpwstr>
  </property>
  <property fmtid="{D5CDD505-2E9C-101B-9397-08002B2CF9AE}" pid="11" name="PM_Originating_FileId">
    <vt:lpwstr>A99C76556D63468C88A3486E899F86E0</vt:lpwstr>
  </property>
  <property fmtid="{D5CDD505-2E9C-101B-9397-08002B2CF9AE}" pid="12" name="PM_ProtectiveMarkingValue_Footer">
    <vt:lpwstr>UNOFFICIAL</vt:lpwstr>
  </property>
  <property fmtid="{D5CDD505-2E9C-101B-9397-08002B2CF9AE}" pid="13" name="PM_Originator_Hash_SHA1">
    <vt:lpwstr>38F9BF24E34B9020E28CEEAE4D48B506C0CA5314</vt:lpwstr>
  </property>
  <property fmtid="{D5CDD505-2E9C-101B-9397-08002B2CF9AE}" pid="14" name="PM_OriginationTimeStamp">
    <vt:lpwstr>2023-02-09T23:45:38Z</vt:lpwstr>
  </property>
  <property fmtid="{D5CDD505-2E9C-101B-9397-08002B2CF9AE}" pid="15" name="PM_ProtectiveMarkingValue_Header">
    <vt:lpwstr>UNOFFICIAL</vt:lpwstr>
  </property>
  <property fmtid="{D5CDD505-2E9C-101B-9397-08002B2CF9AE}" pid="16" name="PM_ProtectiveMarkingImage_Footer">
    <vt:lpwstr>C:\Program Files (x86)\Common Files\janusNET Shared\janusSEAL\Images\DocumentSlashBlue.png</vt:lpwstr>
  </property>
  <property fmtid="{D5CDD505-2E9C-101B-9397-08002B2CF9AE}" pid="17" name="PM_Namespace">
    <vt:lpwstr>gov.au</vt:lpwstr>
  </property>
  <property fmtid="{D5CDD505-2E9C-101B-9397-08002B2CF9AE}" pid="18" name="PM_Version">
    <vt:lpwstr>2018.4</vt:lpwstr>
  </property>
  <property fmtid="{D5CDD505-2E9C-101B-9397-08002B2CF9AE}" pid="19" name="PM_Note">
    <vt:lpwstr/>
  </property>
  <property fmtid="{D5CDD505-2E9C-101B-9397-08002B2CF9AE}" pid="20" name="PM_Markers">
    <vt:lpwstr/>
  </property>
  <property fmtid="{D5CDD505-2E9C-101B-9397-08002B2CF9AE}" pid="21" name="PM_Display">
    <vt:lpwstr>UNOFFICIAL</vt:lpwstr>
  </property>
  <property fmtid="{D5CDD505-2E9C-101B-9397-08002B2CF9AE}" pid="22" name="PM_Hash_Version">
    <vt:lpwstr>2018.0</vt:lpwstr>
  </property>
  <property fmtid="{D5CDD505-2E9C-101B-9397-08002B2CF9AE}" pid="23" name="PM_Hash_Salt_Prev">
    <vt:lpwstr>ADD0FDF0D0B7CA7284E1548800812C3A</vt:lpwstr>
  </property>
  <property fmtid="{D5CDD505-2E9C-101B-9397-08002B2CF9AE}" pid="24" name="PM_Hash_Salt">
    <vt:lpwstr>0E77B9078A9FB2C7A4AFEC08D4FEE0F9</vt:lpwstr>
  </property>
  <property fmtid="{D5CDD505-2E9C-101B-9397-08002B2CF9AE}" pid="25" name="PM_Hash_SHA1">
    <vt:lpwstr>96A4B3274930829454C5137B7524DFE0AF16609C</vt:lpwstr>
  </property>
  <property fmtid="{D5CDD505-2E9C-101B-9397-08002B2CF9AE}" pid="26" name="PM_OriginatorUserAccountName_SHA256">
    <vt:lpwstr>3DA78915B1F95C35574819ADC34E0E42975CBC4ACA644FA473261B0E401EB5BC</vt:lpwstr>
  </property>
  <property fmtid="{D5CDD505-2E9C-101B-9397-08002B2CF9AE}" pid="27" name="PM_OriginatorDomainName_SHA256">
    <vt:lpwstr>CE53151D70EF3143B9B6CA1DC053F41E858E2C804CF2EE5AE813E5CCE407743B</vt:lpwstr>
  </property>
  <property fmtid="{D5CDD505-2E9C-101B-9397-08002B2CF9AE}" pid="28" name="PM_PrintOutPlacement_PPT">
    <vt:lpwstr/>
  </property>
  <property fmtid="{D5CDD505-2E9C-101B-9397-08002B2CF9AE}" pid="29" name="PM_SecurityClassification_Prev">
    <vt:lpwstr>UNOFFICIAL</vt:lpwstr>
  </property>
  <property fmtid="{D5CDD505-2E9C-101B-9397-08002B2CF9AE}" pid="30" name="PM_Qualifier_Prev">
    <vt:lpwstr/>
  </property>
</Properties>
</file>